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Lst>
  <p:sldSz cy="6858000" cx="12192000"/>
  <p:notesSz cx="6858000" cy="9144000"/>
  <p:embeddedFontLst>
    <p:embeddedFont>
      <p:font typeface="Play"/>
      <p:regular r:id="rId50"/>
      <p:bold r:id="rId51"/>
    </p:embeddedFont>
    <p:embeddedFont>
      <p:font typeface="Proxima Nova"/>
      <p:regular r:id="rId52"/>
      <p:bold r:id="rId53"/>
      <p:italic r:id="rId54"/>
      <p:boldItalic r:id="rId55"/>
    </p:embeddedFont>
    <p:embeddedFont>
      <p:font typeface="Roboto"/>
      <p:regular r:id="rId56"/>
      <p:bold r:id="rId57"/>
      <p:italic r:id="rId58"/>
      <p:boldItalic r:id="rId59"/>
    </p:embeddedFont>
    <p:embeddedFont>
      <p:font typeface="Fira Sans Extra Condensed Medium"/>
      <p:regular r:id="rId60"/>
      <p:bold r:id="rId61"/>
      <p:italic r:id="rId62"/>
      <p:boldItalic r:id="rId63"/>
    </p:embeddedFont>
    <p:embeddedFont>
      <p:font typeface="Helvetica Neue"/>
      <p:regular r:id="rId64"/>
      <p:bold r:id="rId65"/>
      <p:italic r:id="rId66"/>
      <p:boldItalic r:id="rId67"/>
    </p:embeddedFont>
    <p:embeddedFont>
      <p:font typeface="DM Serif Display"/>
      <p:regular r:id="rId68"/>
      <p:italic r:id="rId69"/>
    </p:embeddedFont>
    <p:embeddedFont>
      <p:font typeface="Open Sans Light"/>
      <p:regular r:id="rId70"/>
      <p:bold r:id="rId71"/>
      <p:italic r:id="rId72"/>
      <p:boldItalic r:id="rId73"/>
    </p:embeddedFont>
    <p:embeddedFont>
      <p:font typeface="Open Sans"/>
      <p:regular r:id="rId74"/>
      <p:bold r:id="rId75"/>
      <p:italic r:id="rId76"/>
      <p:boldItalic r:id="rId7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8" roundtripDataSignature="AMtx7mhjdp+0nOE9XcLlwqd+QpYBGrtnF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600967F-9AA1-49E3-92C7-DB71C1D0DE8E}">
  <a:tblStyle styleId="{8600967F-9AA1-49E3-92C7-DB71C1D0DE8E}"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OpenSansLight-boldItalic.fntdata"/><Relationship Id="rId72" Type="http://schemas.openxmlformats.org/officeDocument/2006/relationships/font" Target="fonts/OpenSansLight-italic.fntdata"/><Relationship Id="rId31" Type="http://schemas.openxmlformats.org/officeDocument/2006/relationships/slide" Target="slides/slide25.xml"/><Relationship Id="rId75" Type="http://schemas.openxmlformats.org/officeDocument/2006/relationships/font" Target="fonts/OpenSans-bold.fntdata"/><Relationship Id="rId30" Type="http://schemas.openxmlformats.org/officeDocument/2006/relationships/slide" Target="slides/slide24.xml"/><Relationship Id="rId74" Type="http://schemas.openxmlformats.org/officeDocument/2006/relationships/font" Target="fonts/OpenSans-regular.fntdata"/><Relationship Id="rId33" Type="http://schemas.openxmlformats.org/officeDocument/2006/relationships/slide" Target="slides/slide27.xml"/><Relationship Id="rId77" Type="http://schemas.openxmlformats.org/officeDocument/2006/relationships/font" Target="fonts/OpenSans-boldItalic.fntdata"/><Relationship Id="rId32" Type="http://schemas.openxmlformats.org/officeDocument/2006/relationships/slide" Target="slides/slide26.xml"/><Relationship Id="rId76" Type="http://schemas.openxmlformats.org/officeDocument/2006/relationships/font" Target="fonts/OpenSans-italic.fntdata"/><Relationship Id="rId35" Type="http://schemas.openxmlformats.org/officeDocument/2006/relationships/slide" Target="slides/slide29.xml"/><Relationship Id="rId34" Type="http://schemas.openxmlformats.org/officeDocument/2006/relationships/slide" Target="slides/slide28.xml"/><Relationship Id="rId78" Type="http://customschemas.google.com/relationships/presentationmetadata" Target="metadata"/><Relationship Id="rId71" Type="http://schemas.openxmlformats.org/officeDocument/2006/relationships/font" Target="fonts/OpenSansLight-bold.fntdata"/><Relationship Id="rId70" Type="http://schemas.openxmlformats.org/officeDocument/2006/relationships/font" Target="fonts/OpenSansLight-regular.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FiraSansExtraCondensedMedium-italic.fntdata"/><Relationship Id="rId61" Type="http://schemas.openxmlformats.org/officeDocument/2006/relationships/font" Target="fonts/FiraSansExtraCondensedMedium-bold.fntdata"/><Relationship Id="rId20" Type="http://schemas.openxmlformats.org/officeDocument/2006/relationships/slide" Target="slides/slide14.xml"/><Relationship Id="rId64" Type="http://schemas.openxmlformats.org/officeDocument/2006/relationships/font" Target="fonts/HelveticaNeue-regular.fntdata"/><Relationship Id="rId63" Type="http://schemas.openxmlformats.org/officeDocument/2006/relationships/font" Target="fonts/FiraSansExtraCondensedMedium-boldItalic.fntdata"/><Relationship Id="rId22" Type="http://schemas.openxmlformats.org/officeDocument/2006/relationships/slide" Target="slides/slide16.xml"/><Relationship Id="rId66" Type="http://schemas.openxmlformats.org/officeDocument/2006/relationships/font" Target="fonts/HelveticaNeue-italic.fntdata"/><Relationship Id="rId21" Type="http://schemas.openxmlformats.org/officeDocument/2006/relationships/slide" Target="slides/slide15.xml"/><Relationship Id="rId65" Type="http://schemas.openxmlformats.org/officeDocument/2006/relationships/font" Target="fonts/HelveticaNeue-bold.fntdata"/><Relationship Id="rId24" Type="http://schemas.openxmlformats.org/officeDocument/2006/relationships/slide" Target="slides/slide18.xml"/><Relationship Id="rId68" Type="http://schemas.openxmlformats.org/officeDocument/2006/relationships/font" Target="fonts/DMSerifDisplay-regular.fntdata"/><Relationship Id="rId23" Type="http://schemas.openxmlformats.org/officeDocument/2006/relationships/slide" Target="slides/slide17.xml"/><Relationship Id="rId67" Type="http://schemas.openxmlformats.org/officeDocument/2006/relationships/font" Target="fonts/HelveticaNeue-boldItalic.fntdata"/><Relationship Id="rId60" Type="http://schemas.openxmlformats.org/officeDocument/2006/relationships/font" Target="fonts/FiraSansExtraCondensedMedium-regular.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DMSerifDisplay-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Play-bold.fntdata"/><Relationship Id="rId50" Type="http://schemas.openxmlformats.org/officeDocument/2006/relationships/font" Target="fonts/Play-regular.fntdata"/><Relationship Id="rId53" Type="http://schemas.openxmlformats.org/officeDocument/2006/relationships/font" Target="fonts/ProximaNova-bold.fntdata"/><Relationship Id="rId52" Type="http://schemas.openxmlformats.org/officeDocument/2006/relationships/font" Target="fonts/ProximaNova-regular.fntdata"/><Relationship Id="rId11" Type="http://schemas.openxmlformats.org/officeDocument/2006/relationships/slide" Target="slides/slide5.xml"/><Relationship Id="rId55" Type="http://schemas.openxmlformats.org/officeDocument/2006/relationships/font" Target="fonts/ProximaNova-boldItalic.fntdata"/><Relationship Id="rId10" Type="http://schemas.openxmlformats.org/officeDocument/2006/relationships/slide" Target="slides/slide4.xml"/><Relationship Id="rId54" Type="http://schemas.openxmlformats.org/officeDocument/2006/relationships/font" Target="fonts/ProximaNova-italic.fntdata"/><Relationship Id="rId13" Type="http://schemas.openxmlformats.org/officeDocument/2006/relationships/slide" Target="slides/slide7.xml"/><Relationship Id="rId57" Type="http://schemas.openxmlformats.org/officeDocument/2006/relationships/font" Target="fonts/Roboto-bold.fntdata"/><Relationship Id="rId12" Type="http://schemas.openxmlformats.org/officeDocument/2006/relationships/slide" Target="slides/slide6.xml"/><Relationship Id="rId56" Type="http://schemas.openxmlformats.org/officeDocument/2006/relationships/font" Target="fonts/Roboto-regular.fntdata"/><Relationship Id="rId15" Type="http://schemas.openxmlformats.org/officeDocument/2006/relationships/slide" Target="slides/slide9.xml"/><Relationship Id="rId59" Type="http://schemas.openxmlformats.org/officeDocument/2006/relationships/font" Target="fonts/Roboto-boldItalic.fntdata"/><Relationship Id="rId14" Type="http://schemas.openxmlformats.org/officeDocument/2006/relationships/slide" Target="slides/slide8.xml"/><Relationship Id="rId58" Type="http://schemas.openxmlformats.org/officeDocument/2006/relationships/font" Target="fonts/Roboto-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egis.la.gov/legis/ViewDocument.aspx?d=1332593"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olayouthmasterplan.us20.list-manage.com/track/click?u=93a01ce9d80626649ad3211f9&amp;id=078b44d669&amp;e=040f295706" TargetMode="External"/><Relationship Id="rId3" Type="http://schemas.openxmlformats.org/officeDocument/2006/relationships/hyperlink" Target="https://nolayouthmasterplan.us20.list-manage.com/track/click?u=93a01ce9d80626649ad3211f9&amp;id=d1ffea9433&amp;e=040f295706" TargetMode="External"/><Relationship Id="rId4" Type="http://schemas.openxmlformats.org/officeDocument/2006/relationships/hyperlink" Target="https://nolayouthmasterplan.us20.list-manage.com/track/click?u=93a01ce9d80626649ad3211f9&amp;id=6a652bbd57&amp;e=040f295706"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6" name="Google Shape;43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400"/>
              <a:buFont typeface="Open Sans Light"/>
              <a:buNone/>
            </a:pPr>
            <a:r>
              <a:rPr lang="en-US" sz="1400">
                <a:solidFill>
                  <a:schemeClr val="dk1"/>
                </a:solidFill>
                <a:latin typeface="Open Sans Light"/>
                <a:ea typeface="Open Sans Light"/>
                <a:cs typeface="Open Sans Light"/>
                <a:sym typeface="Open Sans Light"/>
              </a:rPr>
              <a:t>Aspen launched the Opportunity Youth incentive fund and Forum for Community Solutions in July 2012, supported by Bill and Melinda Gates Foundation, the Rockefeller Foundation, Bloomberg Philanthropies, The John S. and James L. Knight Foundation, and the Annie E Casey Foundation, Nancy and Miles Rubin, providing $500k to citivites and $1M in matching fund resources</a:t>
            </a:r>
            <a:endParaRPr sz="1350">
              <a:solidFill>
                <a:srgbClr val="73777C"/>
              </a:solidFill>
              <a:highlight>
                <a:srgbClr val="FFFFFF"/>
              </a:highlight>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7" name="Google Shape;50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1" name="Google Shape;54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2" name="Google Shape;57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9" name="Google Shape;609;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0" name="Google Shape;610;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9" name="Google Shape;63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2" name="Google Shape;70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4" name="Google Shape;744;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0" name="Google Shape;780;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b="1"/>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7" name="Google Shape;807;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5" name="Google Shape;845;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3F3F3F"/>
              </a:buClr>
              <a:buSzPts val="1200"/>
              <a:buFont typeface="Helvetica Neue"/>
              <a:buNone/>
            </a:pPr>
            <a:r>
              <a:rPr b="1" lang="en-US">
                <a:solidFill>
                  <a:srgbClr val="3F3F3F"/>
                </a:solidFill>
                <a:latin typeface="Helvetica Neue"/>
                <a:ea typeface="Helvetica Neue"/>
                <a:cs typeface="Helvetica Neue"/>
                <a:sym typeface="Helvetica Neue"/>
              </a:rPr>
              <a:t>Additional notes: </a:t>
            </a:r>
            <a:r>
              <a:rPr lang="en-US" sz="1200">
                <a:solidFill>
                  <a:srgbClr val="3F3F3F"/>
                </a:solidFill>
                <a:latin typeface="Helvetica Neue"/>
                <a:ea typeface="Helvetica Neue"/>
                <a:cs typeface="Helvetica Neue"/>
                <a:sym typeface="Helvetica Neue"/>
              </a:rPr>
              <a:t>OYDSC prioritized shared definitions and shared data, orgs struggled to adopt/find value in ETO use</a:t>
            </a:r>
            <a:endParaRPr sz="1200">
              <a:solidFill>
                <a:srgbClr val="3F3F3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3F3F3F"/>
              </a:buClr>
              <a:buSzPts val="1200"/>
              <a:buFont typeface="Helvetica Neue"/>
              <a:buNone/>
            </a:pPr>
            <a:r>
              <a:rPr lang="en-US">
                <a:solidFill>
                  <a:srgbClr val="3F3F3F"/>
                </a:solidFill>
                <a:latin typeface="Helvetica Neue"/>
                <a:ea typeface="Helvetica Neue"/>
                <a:cs typeface="Helvetica Neue"/>
                <a:sym typeface="Helvetica Neue"/>
              </a:rPr>
              <a:t>DATA CoP = Data Community of Practice</a:t>
            </a:r>
            <a:endParaRPr>
              <a:solidFill>
                <a:srgbClr val="3F3F3F"/>
              </a:solidFill>
              <a:latin typeface="Helvetica Neue"/>
              <a:ea typeface="Helvetica Neue"/>
              <a:cs typeface="Helvetica Neue"/>
              <a:sym typeface="Helvetica Neue"/>
            </a:endParaRPr>
          </a:p>
        </p:txBody>
      </p:sp>
      <p:sp>
        <p:nvSpPr>
          <p:cNvPr id="846" name="Google Shape;846;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1" name="Google Shape;891;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2" name="Google Shape;892;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8" name="Google Shape;928;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Source: </a:t>
            </a:r>
            <a:r>
              <a:rPr b="0" i="0" lang="en-US" u="sng">
                <a:solidFill>
                  <a:srgbClr val="1155CC"/>
                </a:solidFill>
                <a:latin typeface="Arial"/>
                <a:ea typeface="Arial"/>
                <a:cs typeface="Arial"/>
                <a:sym typeface="Arial"/>
                <a:hlinkClick r:id="rId2">
                  <a:extLst>
                    <a:ext uri="{A12FA001-AC4F-418D-AE19-62706E023703}">
                      <ahyp:hlinkClr val="tx"/>
                    </a:ext>
                  </a:extLst>
                </a:hlinkClick>
              </a:rPr>
              <a:t>https://legis.la.gov/legis/ViewDocument.aspx?d=1332593</a:t>
            </a:r>
            <a:r>
              <a:rPr b="0" i="0" lang="en-US">
                <a:solidFill>
                  <a:srgbClr val="222222"/>
                </a:solidFill>
                <a:latin typeface="Arial"/>
                <a:ea typeface="Arial"/>
                <a:cs typeface="Arial"/>
                <a:sym typeface="Arial"/>
              </a:rPr>
              <a:t>.</a:t>
            </a:r>
            <a:endParaRPr/>
          </a:p>
          <a:p>
            <a:pPr indent="0" lvl="0" marL="0" rtl="0" algn="l">
              <a:lnSpc>
                <a:spcPct val="100000"/>
              </a:lnSpc>
              <a:spcBef>
                <a:spcPts val="0"/>
              </a:spcBef>
              <a:spcAft>
                <a:spcPts val="0"/>
              </a:spcAft>
              <a:buSzPts val="1400"/>
              <a:buNone/>
            </a:pPr>
            <a:r>
              <a:t/>
            </a:r>
            <a:endParaRPr/>
          </a:p>
        </p:txBody>
      </p:sp>
      <p:sp>
        <p:nvSpPr>
          <p:cNvPr id="929" name="Google Shape;929;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7" name="Google Shape;977;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Add invest in Louisiana</a:t>
            </a:r>
            <a:endParaRPr/>
          </a:p>
        </p:txBody>
      </p:sp>
      <p:sp>
        <p:nvSpPr>
          <p:cNvPr id="978" name="Google Shape;978;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3" name="Google Shape;1013;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1" lang="en-US" sz="1200" u="none" strike="noStrike">
                <a:solidFill>
                  <a:srgbClr val="000000"/>
                </a:solidFill>
                <a:highlight>
                  <a:schemeClr val="lt1"/>
                </a:highlight>
              </a:rPr>
              <a:t>"We need better employer engagement and case management structures to ensure that the training we provide aligns with economic demand and leads to meaningful job placements for our participants.” – NOCC Leadership</a:t>
            </a:r>
            <a:r>
              <a:rPr b="0" i="0" lang="en-US" sz="1200" u="none" strike="noStrike">
                <a:solidFill>
                  <a:srgbClr val="000000"/>
                </a:solidFill>
                <a:highlight>
                  <a:schemeClr val="lt1"/>
                </a:highlight>
                <a:latin typeface="Arial"/>
                <a:ea typeface="Arial"/>
                <a:cs typeface="Arial"/>
                <a:sym typeface="Arial"/>
              </a:rPr>
              <a:t>​ </a:t>
            </a:r>
            <a:endParaRPr sz="1200">
              <a:highlight>
                <a:schemeClr val="lt1"/>
              </a:highlight>
            </a:endParaRPr>
          </a:p>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9" name="Google Shape;1049;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a:latin typeface="Proxima Nova"/>
                <a:ea typeface="Proxima Nova"/>
                <a:cs typeface="Proxima Nova"/>
                <a:sym typeface="Proxima Nova"/>
              </a:rPr>
              <a:t>The New Orleans Youth Alliance (NOYA) is a healing-centered youth development intermediary for the Greater New Orleans area. NOYA works to cultivate a system of high-quality, well-resourced youth development organizations that center youth leadership, racial equity and intersectional equity in their work with young people. NOYA achieves its mission through three key areas of service: program quality and professional development, policy and advocacy, and organizational effectiveness.</a:t>
            </a:r>
            <a:endParaRPr/>
          </a:p>
          <a:p>
            <a:pPr indent="0" lvl="0" marL="0" rtl="0" algn="l">
              <a:lnSpc>
                <a:spcPct val="100000"/>
              </a:lnSpc>
              <a:spcBef>
                <a:spcPts val="0"/>
              </a:spcBef>
              <a:spcAft>
                <a:spcPts val="0"/>
              </a:spcAft>
              <a:buSzPts val="1400"/>
              <a:buNone/>
            </a:pPr>
            <a:r>
              <a:t/>
            </a:r>
            <a:endParaRPr b="0" i="0">
              <a:latin typeface="Proxima Nova"/>
              <a:ea typeface="Proxima Nova"/>
              <a:cs typeface="Proxima Nova"/>
              <a:sym typeface="Proxima Nova"/>
            </a:endParaRPr>
          </a:p>
          <a:p>
            <a:pPr indent="0" lvl="0" marL="0" rtl="0" algn="l">
              <a:lnSpc>
                <a:spcPct val="100000"/>
              </a:lnSpc>
              <a:spcBef>
                <a:spcPts val="0"/>
              </a:spcBef>
              <a:spcAft>
                <a:spcPts val="0"/>
              </a:spcAft>
              <a:buSzPts val="1400"/>
              <a:buNone/>
            </a:pPr>
            <a:r>
              <a:rPr b="1" i="0" lang="en-US">
                <a:solidFill>
                  <a:srgbClr val="5D538F"/>
                </a:solidFill>
                <a:latin typeface="Arial"/>
                <a:ea typeface="Arial"/>
                <a:cs typeface="Arial"/>
                <a:sym typeface="Arial"/>
              </a:rPr>
              <a:t>The Reengagement Center (REC) is a free resource center for New Orleans youth ages 16-24. </a:t>
            </a:r>
            <a:endParaRPr/>
          </a:p>
        </p:txBody>
      </p:sp>
      <p:sp>
        <p:nvSpPr>
          <p:cNvPr id="1050" name="Google Shape;1050;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1" name="Google Shape;1081;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4" name="Google Shape;1114;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g3946f0eab86_0_1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4" name="Google Shape;1154;g3946f0eab86_0_1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4" name="Google Shape;1184;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5" name="Google Shape;1185;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3" name="Shape 1213"/>
        <p:cNvGrpSpPr/>
        <p:nvPr/>
      </p:nvGrpSpPr>
      <p:grpSpPr>
        <a:xfrm>
          <a:off x="0" y="0"/>
          <a:ext cx="0" cy="0"/>
          <a:chOff x="0" y="0"/>
          <a:chExt cx="0" cy="0"/>
        </a:xfrm>
      </p:grpSpPr>
      <p:sp>
        <p:nvSpPr>
          <p:cNvPr id="1214" name="Google Shape;1214;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5" name="Google Shape;1215;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53215C"/>
              </a:buClr>
              <a:buSzPts val="1200"/>
              <a:buFont typeface="Arial"/>
              <a:buNone/>
            </a:pPr>
            <a:r>
              <a:rPr b="1" i="1" lang="en-US">
                <a:solidFill>
                  <a:srgbClr val="53215C"/>
                </a:solidFill>
                <a:latin typeface="Arial"/>
                <a:ea typeface="Arial"/>
                <a:cs typeface="Arial"/>
                <a:sym typeface="Arial"/>
              </a:rPr>
              <a:t>The </a:t>
            </a:r>
            <a:r>
              <a:rPr b="1" i="0" lang="en-US" u="sng">
                <a:solidFill>
                  <a:srgbClr val="53215C"/>
                </a:solidFill>
                <a:latin typeface="Arial"/>
                <a:ea typeface="Arial"/>
                <a:cs typeface="Arial"/>
                <a:sym typeface="Arial"/>
                <a:hlinkClick r:id="rId2">
                  <a:extLst>
                    <a:ext uri="{A12FA001-AC4F-418D-AE19-62706E023703}">
                      <ahyp:hlinkClr val="tx"/>
                    </a:ext>
                  </a:extLst>
                </a:hlinkClick>
              </a:rPr>
              <a:t>NEW ORLEANS YOUTH MASTER PLAN</a:t>
            </a:r>
            <a:r>
              <a:rPr b="1" i="1" lang="en-US">
                <a:solidFill>
                  <a:srgbClr val="53215C"/>
                </a:solidFill>
                <a:latin typeface="Arial"/>
                <a:ea typeface="Arial"/>
                <a:cs typeface="Arial"/>
                <a:sym typeface="Arial"/>
              </a:rPr>
              <a:t> is a collective impact effort across 10 years, and it belongs to the entire community. Its development, implementation, and administration is supported in partnership by the </a:t>
            </a:r>
            <a:r>
              <a:rPr b="1" i="1" lang="en-US" u="sng">
                <a:solidFill>
                  <a:srgbClr val="53215C"/>
                </a:solidFill>
                <a:latin typeface="Arial"/>
                <a:ea typeface="Arial"/>
                <a:cs typeface="Arial"/>
                <a:sym typeface="Arial"/>
                <a:hlinkClick r:id="rId3">
                  <a:extLst>
                    <a:ext uri="{A12FA001-AC4F-418D-AE19-62706E023703}">
                      <ahyp:hlinkClr val="tx"/>
                    </a:ext>
                  </a:extLst>
                </a:hlinkClick>
              </a:rPr>
              <a:t>New Orleans Children &amp;  Youth Planning Board (CYPB)</a:t>
            </a:r>
            <a:r>
              <a:rPr b="1" i="1" lang="en-US">
                <a:solidFill>
                  <a:srgbClr val="53215C"/>
                </a:solidFill>
                <a:latin typeface="Arial"/>
                <a:ea typeface="Arial"/>
                <a:cs typeface="Arial"/>
                <a:sym typeface="Arial"/>
              </a:rPr>
              <a:t>, the </a:t>
            </a:r>
            <a:r>
              <a:rPr b="1" i="1" lang="en-US" u="sng">
                <a:solidFill>
                  <a:srgbClr val="53215C"/>
                </a:solidFill>
                <a:latin typeface="Arial"/>
                <a:ea typeface="Arial"/>
                <a:cs typeface="Arial"/>
                <a:sym typeface="Arial"/>
                <a:hlinkClick r:id="rId4">
                  <a:extLst>
                    <a:ext uri="{A12FA001-AC4F-418D-AE19-62706E023703}">
                      <ahyp:hlinkClr val="tx"/>
                    </a:ext>
                  </a:extLst>
                </a:hlinkClick>
              </a:rPr>
              <a:t>New Orleans Youth Alliance (NOYA)</a:t>
            </a:r>
            <a:r>
              <a:rPr b="1" i="1" lang="en-US">
                <a:solidFill>
                  <a:srgbClr val="53215C"/>
                </a:solidFill>
                <a:latin typeface="Arial"/>
                <a:ea typeface="Arial"/>
                <a:cs typeface="Arial"/>
                <a:sym typeface="Arial"/>
              </a:rPr>
              <a:t>, and the Office  of Youth and Families (OYF).</a:t>
            </a:r>
            <a:endParaRPr b="1" i="1">
              <a:solidFill>
                <a:srgbClr val="53215C"/>
              </a:solidFill>
              <a:latin typeface="Arial"/>
              <a:ea typeface="Arial"/>
              <a:cs typeface="Arial"/>
              <a:sym typeface="Arial"/>
            </a:endParaRPr>
          </a:p>
          <a:p>
            <a:pPr indent="0" lvl="0" marL="0" rtl="0" algn="l">
              <a:lnSpc>
                <a:spcPct val="100000"/>
              </a:lnSpc>
              <a:spcBef>
                <a:spcPts val="0"/>
              </a:spcBef>
              <a:spcAft>
                <a:spcPts val="0"/>
              </a:spcAft>
              <a:buClr>
                <a:srgbClr val="53215C"/>
              </a:buClr>
              <a:buSzPts val="1200"/>
              <a:buFont typeface="Arial"/>
              <a:buNone/>
            </a:pPr>
            <a:r>
              <a:t/>
            </a:r>
            <a:endParaRPr b="1" i="1">
              <a:solidFill>
                <a:srgbClr val="53215C"/>
              </a:solidFill>
            </a:endParaRPr>
          </a:p>
          <a:p>
            <a:pPr indent="0" lvl="0" marL="0" rtl="0" algn="l">
              <a:lnSpc>
                <a:spcPct val="100000"/>
              </a:lnSpc>
              <a:spcBef>
                <a:spcPts val="0"/>
              </a:spcBef>
              <a:spcAft>
                <a:spcPts val="0"/>
              </a:spcAft>
              <a:buClr>
                <a:schemeClr val="dk1"/>
              </a:buClr>
              <a:buSzPts val="1800"/>
              <a:buFont typeface="Arial"/>
              <a:buNone/>
            </a:pPr>
            <a:r>
              <a:rPr i="1" lang="en-US" sz="1800"/>
              <a:t>“We need a reliable, frequent, and widespread transportation system. Without it, we’re leaving our most vulnerable populations stranded, unable to access the jobs and services they need to thrive.”</a:t>
            </a:r>
            <a:r>
              <a:rPr lang="en-US" sz="1800"/>
              <a:t>​ - Transportation Leader</a:t>
            </a:r>
            <a:endParaRPr sz="1800">
              <a:solidFill>
                <a:srgbClr val="002D5A"/>
              </a:solidFill>
            </a:endParaRPr>
          </a:p>
          <a:p>
            <a:pPr indent="0" lvl="0" marL="0" rtl="0" algn="l">
              <a:lnSpc>
                <a:spcPct val="100000"/>
              </a:lnSpc>
              <a:spcBef>
                <a:spcPts val="0"/>
              </a:spcBef>
              <a:spcAft>
                <a:spcPts val="0"/>
              </a:spcAft>
              <a:buClr>
                <a:srgbClr val="53215C"/>
              </a:buClr>
              <a:buSzPts val="1200"/>
              <a:buFont typeface="Arial"/>
              <a:buNone/>
            </a:pPr>
            <a:r>
              <a:t/>
            </a:r>
            <a:endParaRPr b="1" i="1">
              <a:solidFill>
                <a:srgbClr val="53215C"/>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3" name="Google Shape;1253;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Arial"/>
              <a:buNone/>
            </a:pPr>
            <a:r>
              <a:rPr i="1" lang="en-US" sz="1400"/>
              <a:t>“We need a reliable, frequent, and widespread transportation system. Without it, we’re leaving our most vulnerable populations stranded, unable to access the jobs and services they need to thrive.”</a:t>
            </a:r>
            <a:r>
              <a:rPr lang="en-US" sz="1400"/>
              <a:t>​ </a:t>
            </a:r>
            <a:r>
              <a:rPr lang="en-US" sz="1400">
                <a:solidFill>
                  <a:srgbClr val="002D5A"/>
                </a:solidFill>
              </a:rPr>
              <a:t> - Transportation Leader</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2" name="Shape 1282"/>
        <p:cNvGrpSpPr/>
        <p:nvPr/>
      </p:nvGrpSpPr>
      <p:grpSpPr>
        <a:xfrm>
          <a:off x="0" y="0"/>
          <a:ext cx="0" cy="0"/>
          <a:chOff x="0" y="0"/>
          <a:chExt cx="0" cy="0"/>
        </a:xfrm>
      </p:grpSpPr>
      <p:sp>
        <p:nvSpPr>
          <p:cNvPr id="1283" name="Google Shape;1283;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4" name="Google Shape;1284;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6" name="Shape 1316"/>
        <p:cNvGrpSpPr/>
        <p:nvPr/>
      </p:nvGrpSpPr>
      <p:grpSpPr>
        <a:xfrm>
          <a:off x="0" y="0"/>
          <a:ext cx="0" cy="0"/>
          <a:chOff x="0" y="0"/>
          <a:chExt cx="0" cy="0"/>
        </a:xfrm>
      </p:grpSpPr>
      <p:sp>
        <p:nvSpPr>
          <p:cNvPr id="1317" name="Google Shape;1317;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8" name="Google Shape;1318;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9" name="Google Shape;1319;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9" name="Shape 1349"/>
        <p:cNvGrpSpPr/>
        <p:nvPr/>
      </p:nvGrpSpPr>
      <p:grpSpPr>
        <a:xfrm>
          <a:off x="0" y="0"/>
          <a:ext cx="0" cy="0"/>
          <a:chOff x="0" y="0"/>
          <a:chExt cx="0" cy="0"/>
        </a:xfrm>
      </p:grpSpPr>
      <p:sp>
        <p:nvSpPr>
          <p:cNvPr id="1350" name="Google Shape;1350;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1" name="Google Shape;1351;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9" name="Shape 1379"/>
        <p:cNvGrpSpPr/>
        <p:nvPr/>
      </p:nvGrpSpPr>
      <p:grpSpPr>
        <a:xfrm>
          <a:off x="0" y="0"/>
          <a:ext cx="0" cy="0"/>
          <a:chOff x="0" y="0"/>
          <a:chExt cx="0" cy="0"/>
        </a:xfrm>
      </p:grpSpPr>
      <p:sp>
        <p:nvSpPr>
          <p:cNvPr id="1380" name="Google Shape;1380;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1" name="Google Shape;1381;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6" name="Shape 1416"/>
        <p:cNvGrpSpPr/>
        <p:nvPr/>
      </p:nvGrpSpPr>
      <p:grpSpPr>
        <a:xfrm>
          <a:off x="0" y="0"/>
          <a:ext cx="0" cy="0"/>
          <a:chOff x="0" y="0"/>
          <a:chExt cx="0" cy="0"/>
        </a:xfrm>
      </p:grpSpPr>
      <p:sp>
        <p:nvSpPr>
          <p:cNvPr id="1417" name="Google Shape;1417;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8" name="Google Shape;1418;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b="1"/>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5" name="Shape 1425"/>
        <p:cNvGrpSpPr/>
        <p:nvPr/>
      </p:nvGrpSpPr>
      <p:grpSpPr>
        <a:xfrm>
          <a:off x="0" y="0"/>
          <a:ext cx="0" cy="0"/>
          <a:chOff x="0" y="0"/>
          <a:chExt cx="0" cy="0"/>
        </a:xfrm>
      </p:grpSpPr>
      <p:sp>
        <p:nvSpPr>
          <p:cNvPr id="1426" name="Google Shape;1426;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7" name="Google Shape;1427;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3" name="Shape 1443"/>
        <p:cNvGrpSpPr/>
        <p:nvPr/>
      </p:nvGrpSpPr>
      <p:grpSpPr>
        <a:xfrm>
          <a:off x="0" y="0"/>
          <a:ext cx="0" cy="0"/>
          <a:chOff x="0" y="0"/>
          <a:chExt cx="0" cy="0"/>
        </a:xfrm>
      </p:grpSpPr>
      <p:sp>
        <p:nvSpPr>
          <p:cNvPr id="1444" name="Google Shape;1444;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5" name="Google Shape;1445;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3" name="Shape 1453"/>
        <p:cNvGrpSpPr/>
        <p:nvPr/>
      </p:nvGrpSpPr>
      <p:grpSpPr>
        <a:xfrm>
          <a:off x="0" y="0"/>
          <a:ext cx="0" cy="0"/>
          <a:chOff x="0" y="0"/>
          <a:chExt cx="0" cy="0"/>
        </a:xfrm>
      </p:grpSpPr>
      <p:sp>
        <p:nvSpPr>
          <p:cNvPr id="1454" name="Google Shape;1454;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5" name="Google Shape;1455;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3" name="Shape 1463"/>
        <p:cNvGrpSpPr/>
        <p:nvPr/>
      </p:nvGrpSpPr>
      <p:grpSpPr>
        <a:xfrm>
          <a:off x="0" y="0"/>
          <a:ext cx="0" cy="0"/>
          <a:chOff x="0" y="0"/>
          <a:chExt cx="0" cy="0"/>
        </a:xfrm>
      </p:grpSpPr>
      <p:sp>
        <p:nvSpPr>
          <p:cNvPr id="1464" name="Google Shape;1464;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5" name="Google Shape;1465;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66" name="Google Shape;1466;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1" name="Shape 1491"/>
        <p:cNvGrpSpPr/>
        <p:nvPr/>
      </p:nvGrpSpPr>
      <p:grpSpPr>
        <a:xfrm>
          <a:off x="0" y="0"/>
          <a:ext cx="0" cy="0"/>
          <a:chOff x="0" y="0"/>
          <a:chExt cx="0" cy="0"/>
        </a:xfrm>
      </p:grpSpPr>
      <p:sp>
        <p:nvSpPr>
          <p:cNvPr id="1492" name="Google Shape;1492;g37509836c8b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3" name="Google Shape;1493;g37509836c8b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3" name="Google Shape;34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8" name="Google Shape;36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b="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redits">
  <p:cSld name="Credits">
    <p:spTree>
      <p:nvGrpSpPr>
        <p:cNvPr id="15" name="Shape 15"/>
        <p:cNvGrpSpPr/>
        <p:nvPr/>
      </p:nvGrpSpPr>
      <p:grpSpPr>
        <a:xfrm>
          <a:off x="0" y="0"/>
          <a:ext cx="0" cy="0"/>
          <a:chOff x="0" y="0"/>
          <a:chExt cx="0" cy="0"/>
        </a:xfrm>
      </p:grpSpPr>
      <p:sp>
        <p:nvSpPr>
          <p:cNvPr id="16" name="Google Shape;16;g3bbe13fadec_0_143"/>
          <p:cNvSpPr txBox="1"/>
          <p:nvPr>
            <p:ph idx="1" type="body"/>
          </p:nvPr>
        </p:nvSpPr>
        <p:spPr>
          <a:xfrm>
            <a:off x="856067" y="2846400"/>
            <a:ext cx="7077600" cy="1968000"/>
          </a:xfrm>
          <a:prstGeom prst="rect">
            <a:avLst/>
          </a:prstGeom>
          <a:noFill/>
          <a:ln>
            <a:noFill/>
          </a:ln>
        </p:spPr>
        <p:txBody>
          <a:bodyPr anchorCtr="0" anchor="t" bIns="91425" lIns="91425" spcFirstLastPara="1" rIns="91425" wrap="square" tIns="91425">
            <a:noAutofit/>
          </a:bodyPr>
          <a:lstStyle>
            <a:lvl1pPr indent="-304800" lvl="0" marL="457200" algn="l">
              <a:lnSpc>
                <a:spcPct val="90000"/>
              </a:lnSpc>
              <a:spcBef>
                <a:spcPts val="0"/>
              </a:spcBef>
              <a:spcAft>
                <a:spcPts val="0"/>
              </a:spcAft>
              <a:buClr>
                <a:schemeClr val="dk1"/>
              </a:buClr>
              <a:buSzPts val="1200"/>
              <a:buChar char="●"/>
              <a:defRPr/>
            </a:lvl1pPr>
            <a:lvl2pPr indent="-304800" lvl="1" marL="914400" algn="l">
              <a:lnSpc>
                <a:spcPct val="90000"/>
              </a:lnSpc>
              <a:spcBef>
                <a:spcPts val="2133"/>
              </a:spcBef>
              <a:spcAft>
                <a:spcPts val="0"/>
              </a:spcAft>
              <a:buClr>
                <a:schemeClr val="dk1"/>
              </a:buClr>
              <a:buSzPts val="1200"/>
              <a:buChar char="○"/>
              <a:defRPr/>
            </a:lvl2pPr>
            <a:lvl3pPr indent="-304800" lvl="2" marL="1371600" algn="l">
              <a:lnSpc>
                <a:spcPct val="90000"/>
              </a:lnSpc>
              <a:spcBef>
                <a:spcPts val="2133"/>
              </a:spcBef>
              <a:spcAft>
                <a:spcPts val="0"/>
              </a:spcAft>
              <a:buClr>
                <a:schemeClr val="dk1"/>
              </a:buClr>
              <a:buSzPts val="1200"/>
              <a:buChar char="■"/>
              <a:defRPr/>
            </a:lvl3pPr>
            <a:lvl4pPr indent="-304800" lvl="3" marL="1828800" algn="l">
              <a:lnSpc>
                <a:spcPct val="90000"/>
              </a:lnSpc>
              <a:spcBef>
                <a:spcPts val="2133"/>
              </a:spcBef>
              <a:spcAft>
                <a:spcPts val="0"/>
              </a:spcAft>
              <a:buClr>
                <a:schemeClr val="dk1"/>
              </a:buClr>
              <a:buSzPts val="1200"/>
              <a:buChar char="●"/>
              <a:defRPr/>
            </a:lvl4pPr>
            <a:lvl5pPr indent="-304800" lvl="4" marL="2286000" algn="l">
              <a:lnSpc>
                <a:spcPct val="90000"/>
              </a:lnSpc>
              <a:spcBef>
                <a:spcPts val="2133"/>
              </a:spcBef>
              <a:spcAft>
                <a:spcPts val="0"/>
              </a:spcAft>
              <a:buClr>
                <a:schemeClr val="dk1"/>
              </a:buClr>
              <a:buSzPts val="1200"/>
              <a:buChar char="○"/>
              <a:defRPr/>
            </a:lvl5pPr>
            <a:lvl6pPr indent="-304800" lvl="5" marL="2743200" algn="l">
              <a:lnSpc>
                <a:spcPct val="90000"/>
              </a:lnSpc>
              <a:spcBef>
                <a:spcPts val="2133"/>
              </a:spcBef>
              <a:spcAft>
                <a:spcPts val="0"/>
              </a:spcAft>
              <a:buClr>
                <a:schemeClr val="dk1"/>
              </a:buClr>
              <a:buSzPts val="1200"/>
              <a:buChar char="■"/>
              <a:defRPr/>
            </a:lvl6pPr>
            <a:lvl7pPr indent="-304800" lvl="6" marL="3200400" algn="l">
              <a:lnSpc>
                <a:spcPct val="90000"/>
              </a:lnSpc>
              <a:spcBef>
                <a:spcPts val="2133"/>
              </a:spcBef>
              <a:spcAft>
                <a:spcPts val="0"/>
              </a:spcAft>
              <a:buClr>
                <a:schemeClr val="dk1"/>
              </a:buClr>
              <a:buSzPts val="1200"/>
              <a:buChar char="●"/>
              <a:defRPr/>
            </a:lvl7pPr>
            <a:lvl8pPr indent="-304800" lvl="7" marL="3657600" algn="l">
              <a:lnSpc>
                <a:spcPct val="90000"/>
              </a:lnSpc>
              <a:spcBef>
                <a:spcPts val="2133"/>
              </a:spcBef>
              <a:spcAft>
                <a:spcPts val="0"/>
              </a:spcAft>
              <a:buClr>
                <a:schemeClr val="dk1"/>
              </a:buClr>
              <a:buSzPts val="1200"/>
              <a:buChar char="○"/>
              <a:defRPr/>
            </a:lvl8pPr>
            <a:lvl9pPr indent="-304800" lvl="8" marL="4114800" algn="l">
              <a:lnSpc>
                <a:spcPct val="90000"/>
              </a:lnSpc>
              <a:spcBef>
                <a:spcPts val="2133"/>
              </a:spcBef>
              <a:spcAft>
                <a:spcPts val="2133"/>
              </a:spcAft>
              <a:buClr>
                <a:schemeClr val="dk1"/>
              </a:buClr>
              <a:buSzPts val="1200"/>
              <a:buChar char="■"/>
              <a:defRPr/>
            </a:lvl9pPr>
          </a:lstStyle>
          <a:p/>
        </p:txBody>
      </p:sp>
      <p:sp>
        <p:nvSpPr>
          <p:cNvPr id="17" name="Google Shape;17;g3bbe13fadec_0_143"/>
          <p:cNvSpPr txBox="1"/>
          <p:nvPr>
            <p:ph type="ctrTitle"/>
          </p:nvPr>
        </p:nvSpPr>
        <p:spPr>
          <a:xfrm>
            <a:off x="964800" y="627500"/>
            <a:ext cx="2770800" cy="1261500"/>
          </a:xfrm>
          <a:prstGeom prst="rect">
            <a:avLst/>
          </a:prstGeom>
          <a:noFill/>
          <a:ln>
            <a:noFill/>
          </a:ln>
        </p:spPr>
        <p:txBody>
          <a:bodyPr anchorCtr="0" anchor="t" bIns="91425" lIns="91425" spcFirstLastPara="1" rIns="91425" wrap="square" tIns="91425">
            <a:noAutofit/>
          </a:bodyPr>
          <a:lstStyle>
            <a:lvl1pPr lvl="0" algn="l">
              <a:lnSpc>
                <a:spcPct val="90000"/>
              </a:lnSpc>
              <a:spcBef>
                <a:spcPts val="0"/>
              </a:spcBef>
              <a:spcAft>
                <a:spcPts val="0"/>
              </a:spcAft>
              <a:buClr>
                <a:schemeClr val="dk1"/>
              </a:buClr>
              <a:buSzPts val="1800"/>
              <a:buFont typeface="Helvetica Neue"/>
              <a:buNone/>
              <a:defRPr sz="2400"/>
            </a:lvl1pPr>
            <a:lvl2pPr lvl="1" algn="l">
              <a:lnSpc>
                <a:spcPct val="100000"/>
              </a:lnSpc>
              <a:spcBef>
                <a:spcPts val="0"/>
              </a:spcBef>
              <a:spcAft>
                <a:spcPts val="0"/>
              </a:spcAft>
              <a:buSzPts val="1800"/>
              <a:buNone/>
              <a:defRPr sz="2400"/>
            </a:lvl2pPr>
            <a:lvl3pPr lvl="2" algn="l">
              <a:lnSpc>
                <a:spcPct val="100000"/>
              </a:lnSpc>
              <a:spcBef>
                <a:spcPts val="0"/>
              </a:spcBef>
              <a:spcAft>
                <a:spcPts val="0"/>
              </a:spcAft>
              <a:buSzPts val="1800"/>
              <a:buNone/>
              <a:defRPr sz="2400"/>
            </a:lvl3pPr>
            <a:lvl4pPr lvl="3" algn="l">
              <a:lnSpc>
                <a:spcPct val="100000"/>
              </a:lnSpc>
              <a:spcBef>
                <a:spcPts val="0"/>
              </a:spcBef>
              <a:spcAft>
                <a:spcPts val="0"/>
              </a:spcAft>
              <a:buSzPts val="1800"/>
              <a:buNone/>
              <a:defRPr sz="2400"/>
            </a:lvl4pPr>
            <a:lvl5pPr lvl="4" algn="l">
              <a:lnSpc>
                <a:spcPct val="100000"/>
              </a:lnSpc>
              <a:spcBef>
                <a:spcPts val="0"/>
              </a:spcBef>
              <a:spcAft>
                <a:spcPts val="0"/>
              </a:spcAft>
              <a:buSzPts val="1800"/>
              <a:buNone/>
              <a:defRPr sz="2400"/>
            </a:lvl5pPr>
            <a:lvl6pPr lvl="5" algn="l">
              <a:lnSpc>
                <a:spcPct val="100000"/>
              </a:lnSpc>
              <a:spcBef>
                <a:spcPts val="0"/>
              </a:spcBef>
              <a:spcAft>
                <a:spcPts val="0"/>
              </a:spcAft>
              <a:buSzPts val="1800"/>
              <a:buNone/>
              <a:defRPr sz="2400"/>
            </a:lvl6pPr>
            <a:lvl7pPr lvl="6" algn="l">
              <a:lnSpc>
                <a:spcPct val="100000"/>
              </a:lnSpc>
              <a:spcBef>
                <a:spcPts val="0"/>
              </a:spcBef>
              <a:spcAft>
                <a:spcPts val="0"/>
              </a:spcAft>
              <a:buSzPts val="1800"/>
              <a:buNone/>
              <a:defRPr sz="2400"/>
            </a:lvl7pPr>
            <a:lvl8pPr lvl="7" algn="l">
              <a:lnSpc>
                <a:spcPct val="100000"/>
              </a:lnSpc>
              <a:spcBef>
                <a:spcPts val="0"/>
              </a:spcBef>
              <a:spcAft>
                <a:spcPts val="0"/>
              </a:spcAft>
              <a:buSzPts val="1800"/>
              <a:buNone/>
              <a:defRPr sz="2400"/>
            </a:lvl8pPr>
            <a:lvl9pPr lvl="8" algn="l">
              <a:lnSpc>
                <a:spcPct val="100000"/>
              </a:lnSpc>
              <a:spcBef>
                <a:spcPts val="0"/>
              </a:spcBef>
              <a:spcAft>
                <a:spcPts val="0"/>
              </a:spcAft>
              <a:buSzPts val="1800"/>
              <a:buNone/>
              <a:defRPr sz="2400"/>
            </a:lvl9pPr>
          </a:lstStyle>
          <a:p/>
        </p:txBody>
      </p:sp>
      <p:sp>
        <p:nvSpPr>
          <p:cNvPr id="18" name="Google Shape;18;g3bbe13fadec_0_143"/>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6" name="Shape 76"/>
        <p:cNvGrpSpPr/>
        <p:nvPr/>
      </p:nvGrpSpPr>
      <p:grpSpPr>
        <a:xfrm>
          <a:off x="0" y="0"/>
          <a:ext cx="0" cy="0"/>
          <a:chOff x="0" y="0"/>
          <a:chExt cx="0" cy="0"/>
        </a:xfrm>
      </p:grpSpPr>
      <p:sp>
        <p:nvSpPr>
          <p:cNvPr id="77" name="Google Shape;77;g3bbe13fadec_0_200"/>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Helvetica Neue"/>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g3bbe13fadec_0_200"/>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A8B"/>
              </a:buClr>
              <a:buSzPts val="2400"/>
              <a:buNone/>
              <a:defRPr sz="2400">
                <a:solidFill>
                  <a:srgbClr val="757A8B"/>
                </a:solidFill>
              </a:defRPr>
            </a:lvl1pPr>
            <a:lvl2pPr indent="-228600" lvl="1" marL="914400" algn="l">
              <a:lnSpc>
                <a:spcPct val="90000"/>
              </a:lnSpc>
              <a:spcBef>
                <a:spcPts val="500"/>
              </a:spcBef>
              <a:spcAft>
                <a:spcPts val="0"/>
              </a:spcAft>
              <a:buClr>
                <a:srgbClr val="757A8B"/>
              </a:buClr>
              <a:buSzPts val="2000"/>
              <a:buNone/>
              <a:defRPr sz="2000">
                <a:solidFill>
                  <a:srgbClr val="757A8B"/>
                </a:solidFill>
              </a:defRPr>
            </a:lvl2pPr>
            <a:lvl3pPr indent="-228600" lvl="2" marL="1371600" algn="l">
              <a:lnSpc>
                <a:spcPct val="90000"/>
              </a:lnSpc>
              <a:spcBef>
                <a:spcPts val="500"/>
              </a:spcBef>
              <a:spcAft>
                <a:spcPts val="0"/>
              </a:spcAft>
              <a:buClr>
                <a:srgbClr val="757A8B"/>
              </a:buClr>
              <a:buSzPts val="1800"/>
              <a:buNone/>
              <a:defRPr sz="1800">
                <a:solidFill>
                  <a:srgbClr val="757A8B"/>
                </a:solidFill>
              </a:defRPr>
            </a:lvl3pPr>
            <a:lvl4pPr indent="-228600" lvl="3" marL="1828800" algn="l">
              <a:lnSpc>
                <a:spcPct val="90000"/>
              </a:lnSpc>
              <a:spcBef>
                <a:spcPts val="500"/>
              </a:spcBef>
              <a:spcAft>
                <a:spcPts val="0"/>
              </a:spcAft>
              <a:buClr>
                <a:srgbClr val="757A8B"/>
              </a:buClr>
              <a:buSzPts val="1600"/>
              <a:buNone/>
              <a:defRPr sz="1600">
                <a:solidFill>
                  <a:srgbClr val="757A8B"/>
                </a:solidFill>
              </a:defRPr>
            </a:lvl4pPr>
            <a:lvl5pPr indent="-228600" lvl="4" marL="2286000" algn="l">
              <a:lnSpc>
                <a:spcPct val="90000"/>
              </a:lnSpc>
              <a:spcBef>
                <a:spcPts val="500"/>
              </a:spcBef>
              <a:spcAft>
                <a:spcPts val="0"/>
              </a:spcAft>
              <a:buClr>
                <a:srgbClr val="757A8B"/>
              </a:buClr>
              <a:buSzPts val="1600"/>
              <a:buNone/>
              <a:defRPr sz="1600">
                <a:solidFill>
                  <a:srgbClr val="757A8B"/>
                </a:solidFill>
              </a:defRPr>
            </a:lvl5pPr>
            <a:lvl6pPr indent="-228600" lvl="5" marL="2743200" algn="l">
              <a:lnSpc>
                <a:spcPct val="90000"/>
              </a:lnSpc>
              <a:spcBef>
                <a:spcPts val="500"/>
              </a:spcBef>
              <a:spcAft>
                <a:spcPts val="0"/>
              </a:spcAft>
              <a:buClr>
                <a:srgbClr val="757A8B"/>
              </a:buClr>
              <a:buSzPts val="1600"/>
              <a:buNone/>
              <a:defRPr sz="1600">
                <a:solidFill>
                  <a:srgbClr val="757A8B"/>
                </a:solidFill>
              </a:defRPr>
            </a:lvl6pPr>
            <a:lvl7pPr indent="-228600" lvl="6" marL="3200400" algn="l">
              <a:lnSpc>
                <a:spcPct val="90000"/>
              </a:lnSpc>
              <a:spcBef>
                <a:spcPts val="500"/>
              </a:spcBef>
              <a:spcAft>
                <a:spcPts val="0"/>
              </a:spcAft>
              <a:buClr>
                <a:srgbClr val="757A8B"/>
              </a:buClr>
              <a:buSzPts val="1600"/>
              <a:buNone/>
              <a:defRPr sz="1600">
                <a:solidFill>
                  <a:srgbClr val="757A8B"/>
                </a:solidFill>
              </a:defRPr>
            </a:lvl7pPr>
            <a:lvl8pPr indent="-228600" lvl="7" marL="3657600" algn="l">
              <a:lnSpc>
                <a:spcPct val="90000"/>
              </a:lnSpc>
              <a:spcBef>
                <a:spcPts val="500"/>
              </a:spcBef>
              <a:spcAft>
                <a:spcPts val="0"/>
              </a:spcAft>
              <a:buClr>
                <a:srgbClr val="757A8B"/>
              </a:buClr>
              <a:buSzPts val="1600"/>
              <a:buNone/>
              <a:defRPr sz="1600">
                <a:solidFill>
                  <a:srgbClr val="757A8B"/>
                </a:solidFill>
              </a:defRPr>
            </a:lvl8pPr>
            <a:lvl9pPr indent="-228600" lvl="8" marL="4114800" algn="l">
              <a:lnSpc>
                <a:spcPct val="90000"/>
              </a:lnSpc>
              <a:spcBef>
                <a:spcPts val="500"/>
              </a:spcBef>
              <a:spcAft>
                <a:spcPts val="0"/>
              </a:spcAft>
              <a:buClr>
                <a:srgbClr val="757A8B"/>
              </a:buClr>
              <a:buSzPts val="1600"/>
              <a:buNone/>
              <a:defRPr sz="1600">
                <a:solidFill>
                  <a:srgbClr val="757A8B"/>
                </a:solidFill>
              </a:defRPr>
            </a:lvl9pPr>
          </a:lstStyle>
          <a:p/>
        </p:txBody>
      </p:sp>
      <p:sp>
        <p:nvSpPr>
          <p:cNvPr id="79" name="Google Shape;79;g3bbe13fadec_0_20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g3bbe13fadec_0_20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g3bbe13fadec_0_20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2" name="Shape 82"/>
        <p:cNvGrpSpPr/>
        <p:nvPr/>
      </p:nvGrpSpPr>
      <p:grpSpPr>
        <a:xfrm>
          <a:off x="0" y="0"/>
          <a:ext cx="0" cy="0"/>
          <a:chOff x="0" y="0"/>
          <a:chExt cx="0" cy="0"/>
        </a:xfrm>
      </p:grpSpPr>
      <p:sp>
        <p:nvSpPr>
          <p:cNvPr id="83" name="Google Shape;83;g3bbe13fadec_0_20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g3bbe13fadec_0_206"/>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g3bbe13fadec_0_206"/>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 name="Google Shape;86;g3bbe13fadec_0_20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g3bbe13fadec_0_20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g3bbe13fadec_0_20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9" name="Shape 89"/>
        <p:cNvGrpSpPr/>
        <p:nvPr/>
      </p:nvGrpSpPr>
      <p:grpSpPr>
        <a:xfrm>
          <a:off x="0" y="0"/>
          <a:ext cx="0" cy="0"/>
          <a:chOff x="0" y="0"/>
          <a:chExt cx="0" cy="0"/>
        </a:xfrm>
      </p:grpSpPr>
      <p:sp>
        <p:nvSpPr>
          <p:cNvPr id="90" name="Google Shape;90;g3bbe13fadec_0_213"/>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g3bbe13fadec_0_213"/>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92" name="Google Shape;92;g3bbe13fadec_0_213"/>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g3bbe13fadec_0_213"/>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94" name="Google Shape;94;g3bbe13fadec_0_213"/>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 name="Google Shape;95;g3bbe13fadec_0_21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g3bbe13fadec_0_21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g3bbe13fadec_0_2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8" name="Shape 98"/>
        <p:cNvGrpSpPr/>
        <p:nvPr/>
      </p:nvGrpSpPr>
      <p:grpSpPr>
        <a:xfrm>
          <a:off x="0" y="0"/>
          <a:ext cx="0" cy="0"/>
          <a:chOff x="0" y="0"/>
          <a:chExt cx="0" cy="0"/>
        </a:xfrm>
      </p:grpSpPr>
      <p:sp>
        <p:nvSpPr>
          <p:cNvPr id="99" name="Google Shape;99;g3bbe13fadec_0_22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g3bbe13fadec_0_22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g3bbe13fadec_0_22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2" name="Shape 102"/>
        <p:cNvGrpSpPr/>
        <p:nvPr/>
      </p:nvGrpSpPr>
      <p:grpSpPr>
        <a:xfrm>
          <a:off x="0" y="0"/>
          <a:ext cx="0" cy="0"/>
          <a:chOff x="0" y="0"/>
          <a:chExt cx="0" cy="0"/>
        </a:xfrm>
      </p:grpSpPr>
      <p:sp>
        <p:nvSpPr>
          <p:cNvPr id="103" name="Google Shape;103;g3bbe13fadec_0_226"/>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Helvetica Neu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g3bbe13fadec_0_226"/>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05" name="Google Shape;105;g3bbe13fadec_0_226"/>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6" name="Google Shape;106;g3bbe13fadec_0_22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g3bbe13fadec_0_22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g3bbe13fadec_0_22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9" name="Shape 109"/>
        <p:cNvGrpSpPr/>
        <p:nvPr/>
      </p:nvGrpSpPr>
      <p:grpSpPr>
        <a:xfrm>
          <a:off x="0" y="0"/>
          <a:ext cx="0" cy="0"/>
          <a:chOff x="0" y="0"/>
          <a:chExt cx="0" cy="0"/>
        </a:xfrm>
      </p:grpSpPr>
      <p:sp>
        <p:nvSpPr>
          <p:cNvPr id="110" name="Google Shape;110;g3bbe13fadec_0_233"/>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Helvetica Neu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g3bbe13fadec_0_233"/>
          <p:cNvSpPr/>
          <p:nvPr>
            <p:ph idx="2" type="pic"/>
          </p:nvPr>
        </p:nvSpPr>
        <p:spPr>
          <a:xfrm>
            <a:off x="5183188" y="987425"/>
            <a:ext cx="6172200" cy="4873500"/>
          </a:xfrm>
          <a:prstGeom prst="rect">
            <a:avLst/>
          </a:prstGeom>
          <a:noFill/>
          <a:ln>
            <a:noFill/>
          </a:ln>
        </p:spPr>
      </p:sp>
      <p:sp>
        <p:nvSpPr>
          <p:cNvPr id="112" name="Google Shape;112;g3bbe13fadec_0_233"/>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3" name="Google Shape;113;g3bbe13fadec_0_23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g3bbe13fadec_0_23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g3bbe13fadec_0_23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6" name="Shape 116"/>
        <p:cNvGrpSpPr/>
        <p:nvPr/>
      </p:nvGrpSpPr>
      <p:grpSpPr>
        <a:xfrm>
          <a:off x="0" y="0"/>
          <a:ext cx="0" cy="0"/>
          <a:chOff x="0" y="0"/>
          <a:chExt cx="0" cy="0"/>
        </a:xfrm>
      </p:grpSpPr>
      <p:sp>
        <p:nvSpPr>
          <p:cNvPr id="117" name="Google Shape;117;g3bbe13fadec_0_24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g3bbe13fadec_0_240"/>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 name="Google Shape;119;g3bbe13fadec_0_24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g3bbe13fadec_0_24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g3bbe13fadec_0_24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2" name="Shape 122"/>
        <p:cNvGrpSpPr/>
        <p:nvPr/>
      </p:nvGrpSpPr>
      <p:grpSpPr>
        <a:xfrm>
          <a:off x="0" y="0"/>
          <a:ext cx="0" cy="0"/>
          <a:chOff x="0" y="0"/>
          <a:chExt cx="0" cy="0"/>
        </a:xfrm>
      </p:grpSpPr>
      <p:sp>
        <p:nvSpPr>
          <p:cNvPr id="123" name="Google Shape;123;g3bbe13fadec_0_246"/>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g3bbe13fadec_0_246"/>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 name="Google Shape;125;g3bbe13fadec_0_24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g3bbe13fadec_0_24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g3bbe13fadec_0_24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p:cSld name="Opening slide">
    <p:spTree>
      <p:nvGrpSpPr>
        <p:cNvPr id="134" name="Shape 134"/>
        <p:cNvGrpSpPr/>
        <p:nvPr/>
      </p:nvGrpSpPr>
      <p:grpSpPr>
        <a:xfrm>
          <a:off x="0" y="0"/>
          <a:ext cx="0" cy="0"/>
          <a:chOff x="0" y="0"/>
          <a:chExt cx="0" cy="0"/>
        </a:xfrm>
      </p:grpSpPr>
      <p:sp>
        <p:nvSpPr>
          <p:cNvPr id="135" name="Google Shape;135;p60"/>
          <p:cNvSpPr txBox="1"/>
          <p:nvPr>
            <p:ph type="ctrTitle"/>
          </p:nvPr>
        </p:nvSpPr>
        <p:spPr>
          <a:xfrm>
            <a:off x="3266067" y="1963500"/>
            <a:ext cx="5660000" cy="23764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Clr>
                <a:srgbClr val="CCCCCC"/>
              </a:buClr>
              <a:buSzPts val="4800"/>
              <a:buFont typeface="DM Serif Display"/>
              <a:buNone/>
              <a:defRPr sz="6400">
                <a:solidFill>
                  <a:srgbClr val="CCCCCC"/>
                </a:solidFill>
                <a:latin typeface="DM Serif Display"/>
                <a:ea typeface="DM Serif Display"/>
                <a:cs typeface="DM Serif Display"/>
                <a:sym typeface="DM Serif Display"/>
              </a:defRPr>
            </a:lvl1pPr>
            <a:lvl2pPr lvl="1" algn="ctr">
              <a:lnSpc>
                <a:spcPct val="100000"/>
              </a:lnSpc>
              <a:spcBef>
                <a:spcPts val="0"/>
              </a:spcBef>
              <a:spcAft>
                <a:spcPts val="0"/>
              </a:spcAft>
              <a:buClr>
                <a:srgbClr val="CCCCCC"/>
              </a:buClr>
              <a:buSzPts val="4800"/>
              <a:buFont typeface="DM Serif Display"/>
              <a:buNone/>
              <a:defRPr sz="6400">
                <a:solidFill>
                  <a:srgbClr val="CCCCCC"/>
                </a:solidFill>
                <a:latin typeface="DM Serif Display"/>
                <a:ea typeface="DM Serif Display"/>
                <a:cs typeface="DM Serif Display"/>
                <a:sym typeface="DM Serif Display"/>
              </a:defRPr>
            </a:lvl2pPr>
            <a:lvl3pPr lvl="2" algn="ctr">
              <a:lnSpc>
                <a:spcPct val="100000"/>
              </a:lnSpc>
              <a:spcBef>
                <a:spcPts val="0"/>
              </a:spcBef>
              <a:spcAft>
                <a:spcPts val="0"/>
              </a:spcAft>
              <a:buClr>
                <a:srgbClr val="CCCCCC"/>
              </a:buClr>
              <a:buSzPts val="4800"/>
              <a:buFont typeface="DM Serif Display"/>
              <a:buNone/>
              <a:defRPr sz="6400">
                <a:solidFill>
                  <a:srgbClr val="CCCCCC"/>
                </a:solidFill>
                <a:latin typeface="DM Serif Display"/>
                <a:ea typeface="DM Serif Display"/>
                <a:cs typeface="DM Serif Display"/>
                <a:sym typeface="DM Serif Display"/>
              </a:defRPr>
            </a:lvl3pPr>
            <a:lvl4pPr lvl="3" algn="ctr">
              <a:lnSpc>
                <a:spcPct val="100000"/>
              </a:lnSpc>
              <a:spcBef>
                <a:spcPts val="0"/>
              </a:spcBef>
              <a:spcAft>
                <a:spcPts val="0"/>
              </a:spcAft>
              <a:buClr>
                <a:srgbClr val="CCCCCC"/>
              </a:buClr>
              <a:buSzPts val="4800"/>
              <a:buFont typeface="DM Serif Display"/>
              <a:buNone/>
              <a:defRPr sz="6400">
                <a:solidFill>
                  <a:srgbClr val="CCCCCC"/>
                </a:solidFill>
                <a:latin typeface="DM Serif Display"/>
                <a:ea typeface="DM Serif Display"/>
                <a:cs typeface="DM Serif Display"/>
                <a:sym typeface="DM Serif Display"/>
              </a:defRPr>
            </a:lvl4pPr>
            <a:lvl5pPr lvl="4" algn="ctr">
              <a:lnSpc>
                <a:spcPct val="100000"/>
              </a:lnSpc>
              <a:spcBef>
                <a:spcPts val="0"/>
              </a:spcBef>
              <a:spcAft>
                <a:spcPts val="0"/>
              </a:spcAft>
              <a:buClr>
                <a:srgbClr val="CCCCCC"/>
              </a:buClr>
              <a:buSzPts val="4800"/>
              <a:buFont typeface="DM Serif Display"/>
              <a:buNone/>
              <a:defRPr sz="6400">
                <a:solidFill>
                  <a:srgbClr val="CCCCCC"/>
                </a:solidFill>
                <a:latin typeface="DM Serif Display"/>
                <a:ea typeface="DM Serif Display"/>
                <a:cs typeface="DM Serif Display"/>
                <a:sym typeface="DM Serif Display"/>
              </a:defRPr>
            </a:lvl5pPr>
            <a:lvl6pPr lvl="5" algn="ctr">
              <a:lnSpc>
                <a:spcPct val="100000"/>
              </a:lnSpc>
              <a:spcBef>
                <a:spcPts val="0"/>
              </a:spcBef>
              <a:spcAft>
                <a:spcPts val="0"/>
              </a:spcAft>
              <a:buClr>
                <a:srgbClr val="CCCCCC"/>
              </a:buClr>
              <a:buSzPts val="4800"/>
              <a:buFont typeface="DM Serif Display"/>
              <a:buNone/>
              <a:defRPr sz="6400">
                <a:solidFill>
                  <a:srgbClr val="CCCCCC"/>
                </a:solidFill>
                <a:latin typeface="DM Serif Display"/>
                <a:ea typeface="DM Serif Display"/>
                <a:cs typeface="DM Serif Display"/>
                <a:sym typeface="DM Serif Display"/>
              </a:defRPr>
            </a:lvl6pPr>
            <a:lvl7pPr lvl="6" algn="ctr">
              <a:lnSpc>
                <a:spcPct val="100000"/>
              </a:lnSpc>
              <a:spcBef>
                <a:spcPts val="0"/>
              </a:spcBef>
              <a:spcAft>
                <a:spcPts val="0"/>
              </a:spcAft>
              <a:buClr>
                <a:srgbClr val="CCCCCC"/>
              </a:buClr>
              <a:buSzPts val="4800"/>
              <a:buFont typeface="DM Serif Display"/>
              <a:buNone/>
              <a:defRPr sz="6400">
                <a:solidFill>
                  <a:srgbClr val="CCCCCC"/>
                </a:solidFill>
                <a:latin typeface="DM Serif Display"/>
                <a:ea typeface="DM Serif Display"/>
                <a:cs typeface="DM Serif Display"/>
                <a:sym typeface="DM Serif Display"/>
              </a:defRPr>
            </a:lvl7pPr>
            <a:lvl8pPr lvl="7" algn="ctr">
              <a:lnSpc>
                <a:spcPct val="100000"/>
              </a:lnSpc>
              <a:spcBef>
                <a:spcPts val="0"/>
              </a:spcBef>
              <a:spcAft>
                <a:spcPts val="0"/>
              </a:spcAft>
              <a:buClr>
                <a:srgbClr val="CCCCCC"/>
              </a:buClr>
              <a:buSzPts val="4800"/>
              <a:buFont typeface="DM Serif Display"/>
              <a:buNone/>
              <a:defRPr sz="6400">
                <a:solidFill>
                  <a:srgbClr val="CCCCCC"/>
                </a:solidFill>
                <a:latin typeface="DM Serif Display"/>
                <a:ea typeface="DM Serif Display"/>
                <a:cs typeface="DM Serif Display"/>
                <a:sym typeface="DM Serif Display"/>
              </a:defRPr>
            </a:lvl8pPr>
            <a:lvl9pPr lvl="8" algn="ctr">
              <a:lnSpc>
                <a:spcPct val="100000"/>
              </a:lnSpc>
              <a:spcBef>
                <a:spcPts val="0"/>
              </a:spcBef>
              <a:spcAft>
                <a:spcPts val="0"/>
              </a:spcAft>
              <a:buClr>
                <a:srgbClr val="CCCCCC"/>
              </a:buClr>
              <a:buSzPts val="4800"/>
              <a:buFont typeface="DM Serif Display"/>
              <a:buNone/>
              <a:defRPr sz="6400">
                <a:solidFill>
                  <a:srgbClr val="CCCCCC"/>
                </a:solidFill>
                <a:latin typeface="DM Serif Display"/>
                <a:ea typeface="DM Serif Display"/>
                <a:cs typeface="DM Serif Display"/>
                <a:sym typeface="DM Serif Display"/>
              </a:defRPr>
            </a:lvl9pPr>
          </a:lstStyle>
          <a:p/>
        </p:txBody>
      </p:sp>
      <p:sp>
        <p:nvSpPr>
          <p:cNvPr id="136" name="Google Shape;136;p60"/>
          <p:cNvSpPr txBox="1"/>
          <p:nvPr>
            <p:ph idx="1" type="subTitle"/>
          </p:nvPr>
        </p:nvSpPr>
        <p:spPr>
          <a:xfrm>
            <a:off x="2761167" y="3868800"/>
            <a:ext cx="6669600" cy="9560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rgbClr val="CCCCCC"/>
              </a:buClr>
              <a:buSzPts val="1200"/>
              <a:buNone/>
              <a:defRPr>
                <a:solidFill>
                  <a:srgbClr val="CCCCCC"/>
                </a:solidFill>
              </a:defRPr>
            </a:lvl1pPr>
            <a:lvl2pPr lvl="1" algn="ctr">
              <a:lnSpc>
                <a:spcPct val="100000"/>
              </a:lnSpc>
              <a:spcBef>
                <a:spcPts val="0"/>
              </a:spcBef>
              <a:spcAft>
                <a:spcPts val="0"/>
              </a:spcAft>
              <a:buClr>
                <a:srgbClr val="CCCCCC"/>
              </a:buClr>
              <a:buSzPts val="2800"/>
              <a:buNone/>
              <a:defRPr sz="3733">
                <a:solidFill>
                  <a:srgbClr val="CCCCCC"/>
                </a:solidFill>
              </a:defRPr>
            </a:lvl2pPr>
            <a:lvl3pPr lvl="2" algn="ctr">
              <a:lnSpc>
                <a:spcPct val="100000"/>
              </a:lnSpc>
              <a:spcBef>
                <a:spcPts val="0"/>
              </a:spcBef>
              <a:spcAft>
                <a:spcPts val="0"/>
              </a:spcAft>
              <a:buClr>
                <a:srgbClr val="CCCCCC"/>
              </a:buClr>
              <a:buSzPts val="2800"/>
              <a:buNone/>
              <a:defRPr sz="3733">
                <a:solidFill>
                  <a:srgbClr val="CCCCCC"/>
                </a:solidFill>
              </a:defRPr>
            </a:lvl3pPr>
            <a:lvl4pPr lvl="3" algn="ctr">
              <a:lnSpc>
                <a:spcPct val="100000"/>
              </a:lnSpc>
              <a:spcBef>
                <a:spcPts val="0"/>
              </a:spcBef>
              <a:spcAft>
                <a:spcPts val="0"/>
              </a:spcAft>
              <a:buClr>
                <a:srgbClr val="CCCCCC"/>
              </a:buClr>
              <a:buSzPts val="2800"/>
              <a:buNone/>
              <a:defRPr sz="3733">
                <a:solidFill>
                  <a:srgbClr val="CCCCCC"/>
                </a:solidFill>
              </a:defRPr>
            </a:lvl4pPr>
            <a:lvl5pPr lvl="4" algn="ctr">
              <a:lnSpc>
                <a:spcPct val="100000"/>
              </a:lnSpc>
              <a:spcBef>
                <a:spcPts val="0"/>
              </a:spcBef>
              <a:spcAft>
                <a:spcPts val="0"/>
              </a:spcAft>
              <a:buClr>
                <a:srgbClr val="CCCCCC"/>
              </a:buClr>
              <a:buSzPts val="2800"/>
              <a:buNone/>
              <a:defRPr sz="3733">
                <a:solidFill>
                  <a:srgbClr val="CCCCCC"/>
                </a:solidFill>
              </a:defRPr>
            </a:lvl5pPr>
            <a:lvl6pPr lvl="5" algn="ctr">
              <a:lnSpc>
                <a:spcPct val="100000"/>
              </a:lnSpc>
              <a:spcBef>
                <a:spcPts val="0"/>
              </a:spcBef>
              <a:spcAft>
                <a:spcPts val="0"/>
              </a:spcAft>
              <a:buClr>
                <a:srgbClr val="CCCCCC"/>
              </a:buClr>
              <a:buSzPts val="2800"/>
              <a:buNone/>
              <a:defRPr sz="3733">
                <a:solidFill>
                  <a:srgbClr val="CCCCCC"/>
                </a:solidFill>
              </a:defRPr>
            </a:lvl6pPr>
            <a:lvl7pPr lvl="6" algn="ctr">
              <a:lnSpc>
                <a:spcPct val="100000"/>
              </a:lnSpc>
              <a:spcBef>
                <a:spcPts val="0"/>
              </a:spcBef>
              <a:spcAft>
                <a:spcPts val="0"/>
              </a:spcAft>
              <a:buClr>
                <a:srgbClr val="CCCCCC"/>
              </a:buClr>
              <a:buSzPts val="2800"/>
              <a:buNone/>
              <a:defRPr sz="3733">
                <a:solidFill>
                  <a:srgbClr val="CCCCCC"/>
                </a:solidFill>
              </a:defRPr>
            </a:lvl7pPr>
            <a:lvl8pPr lvl="7" algn="ctr">
              <a:lnSpc>
                <a:spcPct val="100000"/>
              </a:lnSpc>
              <a:spcBef>
                <a:spcPts val="0"/>
              </a:spcBef>
              <a:spcAft>
                <a:spcPts val="0"/>
              </a:spcAft>
              <a:buClr>
                <a:srgbClr val="CCCCCC"/>
              </a:buClr>
              <a:buSzPts val="2800"/>
              <a:buNone/>
              <a:defRPr sz="3733">
                <a:solidFill>
                  <a:srgbClr val="CCCCCC"/>
                </a:solidFill>
              </a:defRPr>
            </a:lvl8pPr>
            <a:lvl9pPr lvl="8" algn="ctr">
              <a:lnSpc>
                <a:spcPct val="100000"/>
              </a:lnSpc>
              <a:spcBef>
                <a:spcPts val="0"/>
              </a:spcBef>
              <a:spcAft>
                <a:spcPts val="0"/>
              </a:spcAft>
              <a:buClr>
                <a:srgbClr val="CCCCCC"/>
              </a:buClr>
              <a:buSzPts val="2800"/>
              <a:buNone/>
              <a:defRPr sz="3733">
                <a:solidFill>
                  <a:srgbClr val="CCCCCC"/>
                </a:solidFill>
              </a:defRPr>
            </a:lvl9pPr>
          </a:lstStyle>
          <a:p/>
        </p:txBody>
      </p:sp>
      <p:sp>
        <p:nvSpPr>
          <p:cNvPr id="137" name="Google Shape;137;p6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redits">
  <p:cSld name="Credits">
    <p:spTree>
      <p:nvGrpSpPr>
        <p:cNvPr id="138" name="Shape 138"/>
        <p:cNvGrpSpPr/>
        <p:nvPr/>
      </p:nvGrpSpPr>
      <p:grpSpPr>
        <a:xfrm>
          <a:off x="0" y="0"/>
          <a:ext cx="0" cy="0"/>
          <a:chOff x="0" y="0"/>
          <a:chExt cx="0" cy="0"/>
        </a:xfrm>
      </p:grpSpPr>
      <p:sp>
        <p:nvSpPr>
          <p:cNvPr id="139" name="Google Shape;139;p61"/>
          <p:cNvSpPr txBox="1"/>
          <p:nvPr>
            <p:ph idx="1" type="body"/>
          </p:nvPr>
        </p:nvSpPr>
        <p:spPr>
          <a:xfrm>
            <a:off x="856067" y="2846400"/>
            <a:ext cx="7077600" cy="1968000"/>
          </a:xfrm>
          <a:prstGeom prst="rect">
            <a:avLst/>
          </a:prstGeom>
          <a:noFill/>
          <a:ln>
            <a:noFill/>
          </a:ln>
        </p:spPr>
        <p:txBody>
          <a:bodyPr anchorCtr="0" anchor="t" bIns="91425" lIns="91425" spcFirstLastPara="1" rIns="91425" wrap="square" tIns="91425">
            <a:noAutofit/>
          </a:bodyPr>
          <a:lstStyle>
            <a:lvl1pPr indent="-304800" lvl="0" marL="457200" algn="l">
              <a:lnSpc>
                <a:spcPct val="90000"/>
              </a:lnSpc>
              <a:spcBef>
                <a:spcPts val="0"/>
              </a:spcBef>
              <a:spcAft>
                <a:spcPts val="0"/>
              </a:spcAft>
              <a:buClr>
                <a:schemeClr val="dk1"/>
              </a:buClr>
              <a:buSzPts val="1200"/>
              <a:buChar char="●"/>
              <a:defRPr/>
            </a:lvl1pPr>
            <a:lvl2pPr indent="-304800" lvl="1" marL="914400" algn="l">
              <a:lnSpc>
                <a:spcPct val="90000"/>
              </a:lnSpc>
              <a:spcBef>
                <a:spcPts val="2133"/>
              </a:spcBef>
              <a:spcAft>
                <a:spcPts val="0"/>
              </a:spcAft>
              <a:buClr>
                <a:schemeClr val="dk1"/>
              </a:buClr>
              <a:buSzPts val="1200"/>
              <a:buChar char="○"/>
              <a:defRPr/>
            </a:lvl2pPr>
            <a:lvl3pPr indent="-304800" lvl="2" marL="1371600" algn="l">
              <a:lnSpc>
                <a:spcPct val="90000"/>
              </a:lnSpc>
              <a:spcBef>
                <a:spcPts val="2133"/>
              </a:spcBef>
              <a:spcAft>
                <a:spcPts val="0"/>
              </a:spcAft>
              <a:buClr>
                <a:schemeClr val="dk1"/>
              </a:buClr>
              <a:buSzPts val="1200"/>
              <a:buChar char="■"/>
              <a:defRPr/>
            </a:lvl3pPr>
            <a:lvl4pPr indent="-304800" lvl="3" marL="1828800" algn="l">
              <a:lnSpc>
                <a:spcPct val="90000"/>
              </a:lnSpc>
              <a:spcBef>
                <a:spcPts val="2133"/>
              </a:spcBef>
              <a:spcAft>
                <a:spcPts val="0"/>
              </a:spcAft>
              <a:buClr>
                <a:schemeClr val="dk1"/>
              </a:buClr>
              <a:buSzPts val="1200"/>
              <a:buChar char="●"/>
              <a:defRPr/>
            </a:lvl4pPr>
            <a:lvl5pPr indent="-304800" lvl="4" marL="2286000" algn="l">
              <a:lnSpc>
                <a:spcPct val="90000"/>
              </a:lnSpc>
              <a:spcBef>
                <a:spcPts val="2133"/>
              </a:spcBef>
              <a:spcAft>
                <a:spcPts val="0"/>
              </a:spcAft>
              <a:buClr>
                <a:schemeClr val="dk1"/>
              </a:buClr>
              <a:buSzPts val="1200"/>
              <a:buChar char="○"/>
              <a:defRPr/>
            </a:lvl5pPr>
            <a:lvl6pPr indent="-304800" lvl="5" marL="2743200" algn="l">
              <a:lnSpc>
                <a:spcPct val="90000"/>
              </a:lnSpc>
              <a:spcBef>
                <a:spcPts val="2133"/>
              </a:spcBef>
              <a:spcAft>
                <a:spcPts val="0"/>
              </a:spcAft>
              <a:buClr>
                <a:schemeClr val="dk1"/>
              </a:buClr>
              <a:buSzPts val="1200"/>
              <a:buChar char="■"/>
              <a:defRPr/>
            </a:lvl6pPr>
            <a:lvl7pPr indent="-304800" lvl="6" marL="3200400" algn="l">
              <a:lnSpc>
                <a:spcPct val="90000"/>
              </a:lnSpc>
              <a:spcBef>
                <a:spcPts val="2133"/>
              </a:spcBef>
              <a:spcAft>
                <a:spcPts val="0"/>
              </a:spcAft>
              <a:buClr>
                <a:schemeClr val="dk1"/>
              </a:buClr>
              <a:buSzPts val="1200"/>
              <a:buChar char="●"/>
              <a:defRPr/>
            </a:lvl7pPr>
            <a:lvl8pPr indent="-304800" lvl="7" marL="3657600" algn="l">
              <a:lnSpc>
                <a:spcPct val="90000"/>
              </a:lnSpc>
              <a:spcBef>
                <a:spcPts val="2133"/>
              </a:spcBef>
              <a:spcAft>
                <a:spcPts val="0"/>
              </a:spcAft>
              <a:buClr>
                <a:schemeClr val="dk1"/>
              </a:buClr>
              <a:buSzPts val="1200"/>
              <a:buChar char="○"/>
              <a:defRPr/>
            </a:lvl8pPr>
            <a:lvl9pPr indent="-304800" lvl="8" marL="4114800" algn="l">
              <a:lnSpc>
                <a:spcPct val="90000"/>
              </a:lnSpc>
              <a:spcBef>
                <a:spcPts val="2133"/>
              </a:spcBef>
              <a:spcAft>
                <a:spcPts val="2133"/>
              </a:spcAft>
              <a:buClr>
                <a:schemeClr val="dk1"/>
              </a:buClr>
              <a:buSzPts val="1200"/>
              <a:buChar char="■"/>
              <a:defRPr/>
            </a:lvl9pPr>
          </a:lstStyle>
          <a:p/>
        </p:txBody>
      </p:sp>
      <p:sp>
        <p:nvSpPr>
          <p:cNvPr id="140" name="Google Shape;140;p61"/>
          <p:cNvSpPr txBox="1"/>
          <p:nvPr>
            <p:ph type="ctrTitle"/>
          </p:nvPr>
        </p:nvSpPr>
        <p:spPr>
          <a:xfrm>
            <a:off x="964800" y="627500"/>
            <a:ext cx="2770800" cy="1261600"/>
          </a:xfrm>
          <a:prstGeom prst="rect">
            <a:avLst/>
          </a:prstGeom>
          <a:noFill/>
          <a:ln>
            <a:noFill/>
          </a:ln>
        </p:spPr>
        <p:txBody>
          <a:bodyPr anchorCtr="0" anchor="t" bIns="91425" lIns="91425" spcFirstLastPara="1" rIns="91425" wrap="square" tIns="91425">
            <a:noAutofit/>
          </a:bodyPr>
          <a:lstStyle>
            <a:lvl1pPr lvl="0" algn="l">
              <a:lnSpc>
                <a:spcPct val="90000"/>
              </a:lnSpc>
              <a:spcBef>
                <a:spcPts val="0"/>
              </a:spcBef>
              <a:spcAft>
                <a:spcPts val="0"/>
              </a:spcAft>
              <a:buClr>
                <a:schemeClr val="dk1"/>
              </a:buClr>
              <a:buSzPts val="1800"/>
              <a:buFont typeface="Helvetica Neue"/>
              <a:buNone/>
              <a:defRPr sz="2400"/>
            </a:lvl1pPr>
            <a:lvl2pPr lvl="1" algn="l">
              <a:lnSpc>
                <a:spcPct val="100000"/>
              </a:lnSpc>
              <a:spcBef>
                <a:spcPts val="0"/>
              </a:spcBef>
              <a:spcAft>
                <a:spcPts val="0"/>
              </a:spcAft>
              <a:buSzPts val="1800"/>
              <a:buNone/>
              <a:defRPr sz="2400"/>
            </a:lvl2pPr>
            <a:lvl3pPr lvl="2" algn="l">
              <a:lnSpc>
                <a:spcPct val="100000"/>
              </a:lnSpc>
              <a:spcBef>
                <a:spcPts val="0"/>
              </a:spcBef>
              <a:spcAft>
                <a:spcPts val="0"/>
              </a:spcAft>
              <a:buSzPts val="1800"/>
              <a:buNone/>
              <a:defRPr sz="2400"/>
            </a:lvl3pPr>
            <a:lvl4pPr lvl="3" algn="l">
              <a:lnSpc>
                <a:spcPct val="100000"/>
              </a:lnSpc>
              <a:spcBef>
                <a:spcPts val="0"/>
              </a:spcBef>
              <a:spcAft>
                <a:spcPts val="0"/>
              </a:spcAft>
              <a:buSzPts val="1800"/>
              <a:buNone/>
              <a:defRPr sz="2400"/>
            </a:lvl4pPr>
            <a:lvl5pPr lvl="4" algn="l">
              <a:lnSpc>
                <a:spcPct val="100000"/>
              </a:lnSpc>
              <a:spcBef>
                <a:spcPts val="0"/>
              </a:spcBef>
              <a:spcAft>
                <a:spcPts val="0"/>
              </a:spcAft>
              <a:buSzPts val="1800"/>
              <a:buNone/>
              <a:defRPr sz="2400"/>
            </a:lvl5pPr>
            <a:lvl6pPr lvl="5" algn="l">
              <a:lnSpc>
                <a:spcPct val="100000"/>
              </a:lnSpc>
              <a:spcBef>
                <a:spcPts val="0"/>
              </a:spcBef>
              <a:spcAft>
                <a:spcPts val="0"/>
              </a:spcAft>
              <a:buSzPts val="1800"/>
              <a:buNone/>
              <a:defRPr sz="2400"/>
            </a:lvl6pPr>
            <a:lvl7pPr lvl="6" algn="l">
              <a:lnSpc>
                <a:spcPct val="100000"/>
              </a:lnSpc>
              <a:spcBef>
                <a:spcPts val="0"/>
              </a:spcBef>
              <a:spcAft>
                <a:spcPts val="0"/>
              </a:spcAft>
              <a:buSzPts val="1800"/>
              <a:buNone/>
              <a:defRPr sz="2400"/>
            </a:lvl7pPr>
            <a:lvl8pPr lvl="7" algn="l">
              <a:lnSpc>
                <a:spcPct val="100000"/>
              </a:lnSpc>
              <a:spcBef>
                <a:spcPts val="0"/>
              </a:spcBef>
              <a:spcAft>
                <a:spcPts val="0"/>
              </a:spcAft>
              <a:buSzPts val="1800"/>
              <a:buNone/>
              <a:defRPr sz="2400"/>
            </a:lvl8pPr>
            <a:lvl9pPr lvl="8" algn="l">
              <a:lnSpc>
                <a:spcPct val="100000"/>
              </a:lnSpc>
              <a:spcBef>
                <a:spcPts val="0"/>
              </a:spcBef>
              <a:spcAft>
                <a:spcPts val="0"/>
              </a:spcAft>
              <a:buSzPts val="1800"/>
              <a:buNone/>
              <a:defRPr sz="2400"/>
            </a:lvl9pPr>
          </a:lstStyle>
          <a:p/>
        </p:txBody>
      </p:sp>
      <p:sp>
        <p:nvSpPr>
          <p:cNvPr id="141" name="Google Shape;141;p61"/>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p:cSld name="Opening slide">
    <p:spTree>
      <p:nvGrpSpPr>
        <p:cNvPr id="19" name="Shape 19"/>
        <p:cNvGrpSpPr/>
        <p:nvPr/>
      </p:nvGrpSpPr>
      <p:grpSpPr>
        <a:xfrm>
          <a:off x="0" y="0"/>
          <a:ext cx="0" cy="0"/>
          <a:chOff x="0" y="0"/>
          <a:chExt cx="0" cy="0"/>
        </a:xfrm>
      </p:grpSpPr>
      <p:sp>
        <p:nvSpPr>
          <p:cNvPr id="20" name="Google Shape;20;g3bbe13fadec_0_139"/>
          <p:cNvSpPr txBox="1"/>
          <p:nvPr>
            <p:ph type="ctrTitle"/>
          </p:nvPr>
        </p:nvSpPr>
        <p:spPr>
          <a:xfrm>
            <a:off x="3266067" y="1963500"/>
            <a:ext cx="5660100" cy="23763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Clr>
                <a:srgbClr val="CCCCCC"/>
              </a:buClr>
              <a:buSzPts val="4800"/>
              <a:buFont typeface="DM Serif Display"/>
              <a:buNone/>
              <a:defRPr sz="6400">
                <a:solidFill>
                  <a:srgbClr val="CCCCCC"/>
                </a:solidFill>
                <a:latin typeface="DM Serif Display"/>
                <a:ea typeface="DM Serif Display"/>
                <a:cs typeface="DM Serif Display"/>
                <a:sym typeface="DM Serif Display"/>
              </a:defRPr>
            </a:lvl1pPr>
            <a:lvl2pPr lvl="1" algn="ctr">
              <a:lnSpc>
                <a:spcPct val="100000"/>
              </a:lnSpc>
              <a:spcBef>
                <a:spcPts val="0"/>
              </a:spcBef>
              <a:spcAft>
                <a:spcPts val="0"/>
              </a:spcAft>
              <a:buClr>
                <a:srgbClr val="CCCCCC"/>
              </a:buClr>
              <a:buSzPts val="4800"/>
              <a:buFont typeface="DM Serif Display"/>
              <a:buNone/>
              <a:defRPr sz="6400">
                <a:solidFill>
                  <a:srgbClr val="CCCCCC"/>
                </a:solidFill>
                <a:latin typeface="DM Serif Display"/>
                <a:ea typeface="DM Serif Display"/>
                <a:cs typeface="DM Serif Display"/>
                <a:sym typeface="DM Serif Display"/>
              </a:defRPr>
            </a:lvl2pPr>
            <a:lvl3pPr lvl="2" algn="ctr">
              <a:lnSpc>
                <a:spcPct val="100000"/>
              </a:lnSpc>
              <a:spcBef>
                <a:spcPts val="0"/>
              </a:spcBef>
              <a:spcAft>
                <a:spcPts val="0"/>
              </a:spcAft>
              <a:buClr>
                <a:srgbClr val="CCCCCC"/>
              </a:buClr>
              <a:buSzPts val="4800"/>
              <a:buFont typeface="DM Serif Display"/>
              <a:buNone/>
              <a:defRPr sz="6400">
                <a:solidFill>
                  <a:srgbClr val="CCCCCC"/>
                </a:solidFill>
                <a:latin typeface="DM Serif Display"/>
                <a:ea typeface="DM Serif Display"/>
                <a:cs typeface="DM Serif Display"/>
                <a:sym typeface="DM Serif Display"/>
              </a:defRPr>
            </a:lvl3pPr>
            <a:lvl4pPr lvl="3" algn="ctr">
              <a:lnSpc>
                <a:spcPct val="100000"/>
              </a:lnSpc>
              <a:spcBef>
                <a:spcPts val="0"/>
              </a:spcBef>
              <a:spcAft>
                <a:spcPts val="0"/>
              </a:spcAft>
              <a:buClr>
                <a:srgbClr val="CCCCCC"/>
              </a:buClr>
              <a:buSzPts val="4800"/>
              <a:buFont typeface="DM Serif Display"/>
              <a:buNone/>
              <a:defRPr sz="6400">
                <a:solidFill>
                  <a:srgbClr val="CCCCCC"/>
                </a:solidFill>
                <a:latin typeface="DM Serif Display"/>
                <a:ea typeface="DM Serif Display"/>
                <a:cs typeface="DM Serif Display"/>
                <a:sym typeface="DM Serif Display"/>
              </a:defRPr>
            </a:lvl4pPr>
            <a:lvl5pPr lvl="4" algn="ctr">
              <a:lnSpc>
                <a:spcPct val="100000"/>
              </a:lnSpc>
              <a:spcBef>
                <a:spcPts val="0"/>
              </a:spcBef>
              <a:spcAft>
                <a:spcPts val="0"/>
              </a:spcAft>
              <a:buClr>
                <a:srgbClr val="CCCCCC"/>
              </a:buClr>
              <a:buSzPts val="4800"/>
              <a:buFont typeface="DM Serif Display"/>
              <a:buNone/>
              <a:defRPr sz="6400">
                <a:solidFill>
                  <a:srgbClr val="CCCCCC"/>
                </a:solidFill>
                <a:latin typeface="DM Serif Display"/>
                <a:ea typeface="DM Serif Display"/>
                <a:cs typeface="DM Serif Display"/>
                <a:sym typeface="DM Serif Display"/>
              </a:defRPr>
            </a:lvl5pPr>
            <a:lvl6pPr lvl="5" algn="ctr">
              <a:lnSpc>
                <a:spcPct val="100000"/>
              </a:lnSpc>
              <a:spcBef>
                <a:spcPts val="0"/>
              </a:spcBef>
              <a:spcAft>
                <a:spcPts val="0"/>
              </a:spcAft>
              <a:buClr>
                <a:srgbClr val="CCCCCC"/>
              </a:buClr>
              <a:buSzPts val="4800"/>
              <a:buFont typeface="DM Serif Display"/>
              <a:buNone/>
              <a:defRPr sz="6400">
                <a:solidFill>
                  <a:srgbClr val="CCCCCC"/>
                </a:solidFill>
                <a:latin typeface="DM Serif Display"/>
                <a:ea typeface="DM Serif Display"/>
                <a:cs typeface="DM Serif Display"/>
                <a:sym typeface="DM Serif Display"/>
              </a:defRPr>
            </a:lvl6pPr>
            <a:lvl7pPr lvl="6" algn="ctr">
              <a:lnSpc>
                <a:spcPct val="100000"/>
              </a:lnSpc>
              <a:spcBef>
                <a:spcPts val="0"/>
              </a:spcBef>
              <a:spcAft>
                <a:spcPts val="0"/>
              </a:spcAft>
              <a:buClr>
                <a:srgbClr val="CCCCCC"/>
              </a:buClr>
              <a:buSzPts val="4800"/>
              <a:buFont typeface="DM Serif Display"/>
              <a:buNone/>
              <a:defRPr sz="6400">
                <a:solidFill>
                  <a:srgbClr val="CCCCCC"/>
                </a:solidFill>
                <a:latin typeface="DM Serif Display"/>
                <a:ea typeface="DM Serif Display"/>
                <a:cs typeface="DM Serif Display"/>
                <a:sym typeface="DM Serif Display"/>
              </a:defRPr>
            </a:lvl7pPr>
            <a:lvl8pPr lvl="7" algn="ctr">
              <a:lnSpc>
                <a:spcPct val="100000"/>
              </a:lnSpc>
              <a:spcBef>
                <a:spcPts val="0"/>
              </a:spcBef>
              <a:spcAft>
                <a:spcPts val="0"/>
              </a:spcAft>
              <a:buClr>
                <a:srgbClr val="CCCCCC"/>
              </a:buClr>
              <a:buSzPts val="4800"/>
              <a:buFont typeface="DM Serif Display"/>
              <a:buNone/>
              <a:defRPr sz="6400">
                <a:solidFill>
                  <a:srgbClr val="CCCCCC"/>
                </a:solidFill>
                <a:latin typeface="DM Serif Display"/>
                <a:ea typeface="DM Serif Display"/>
                <a:cs typeface="DM Serif Display"/>
                <a:sym typeface="DM Serif Display"/>
              </a:defRPr>
            </a:lvl8pPr>
            <a:lvl9pPr lvl="8" algn="ctr">
              <a:lnSpc>
                <a:spcPct val="100000"/>
              </a:lnSpc>
              <a:spcBef>
                <a:spcPts val="0"/>
              </a:spcBef>
              <a:spcAft>
                <a:spcPts val="0"/>
              </a:spcAft>
              <a:buClr>
                <a:srgbClr val="CCCCCC"/>
              </a:buClr>
              <a:buSzPts val="4800"/>
              <a:buFont typeface="DM Serif Display"/>
              <a:buNone/>
              <a:defRPr sz="6400">
                <a:solidFill>
                  <a:srgbClr val="CCCCCC"/>
                </a:solidFill>
                <a:latin typeface="DM Serif Display"/>
                <a:ea typeface="DM Serif Display"/>
                <a:cs typeface="DM Serif Display"/>
                <a:sym typeface="DM Serif Display"/>
              </a:defRPr>
            </a:lvl9pPr>
          </a:lstStyle>
          <a:p/>
        </p:txBody>
      </p:sp>
      <p:sp>
        <p:nvSpPr>
          <p:cNvPr id="21" name="Google Shape;21;g3bbe13fadec_0_139"/>
          <p:cNvSpPr txBox="1"/>
          <p:nvPr>
            <p:ph idx="1" type="subTitle"/>
          </p:nvPr>
        </p:nvSpPr>
        <p:spPr>
          <a:xfrm>
            <a:off x="2761167" y="3868800"/>
            <a:ext cx="6669600" cy="9561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rgbClr val="CCCCCC"/>
              </a:buClr>
              <a:buSzPts val="1200"/>
              <a:buNone/>
              <a:defRPr>
                <a:solidFill>
                  <a:srgbClr val="CCCCCC"/>
                </a:solidFill>
              </a:defRPr>
            </a:lvl1pPr>
            <a:lvl2pPr lvl="1" algn="ctr">
              <a:lnSpc>
                <a:spcPct val="100000"/>
              </a:lnSpc>
              <a:spcBef>
                <a:spcPts val="0"/>
              </a:spcBef>
              <a:spcAft>
                <a:spcPts val="0"/>
              </a:spcAft>
              <a:buClr>
                <a:srgbClr val="CCCCCC"/>
              </a:buClr>
              <a:buSzPts val="2800"/>
              <a:buNone/>
              <a:defRPr sz="3733">
                <a:solidFill>
                  <a:srgbClr val="CCCCCC"/>
                </a:solidFill>
              </a:defRPr>
            </a:lvl2pPr>
            <a:lvl3pPr lvl="2" algn="ctr">
              <a:lnSpc>
                <a:spcPct val="100000"/>
              </a:lnSpc>
              <a:spcBef>
                <a:spcPts val="0"/>
              </a:spcBef>
              <a:spcAft>
                <a:spcPts val="0"/>
              </a:spcAft>
              <a:buClr>
                <a:srgbClr val="CCCCCC"/>
              </a:buClr>
              <a:buSzPts val="2800"/>
              <a:buNone/>
              <a:defRPr sz="3733">
                <a:solidFill>
                  <a:srgbClr val="CCCCCC"/>
                </a:solidFill>
              </a:defRPr>
            </a:lvl3pPr>
            <a:lvl4pPr lvl="3" algn="ctr">
              <a:lnSpc>
                <a:spcPct val="100000"/>
              </a:lnSpc>
              <a:spcBef>
                <a:spcPts val="0"/>
              </a:spcBef>
              <a:spcAft>
                <a:spcPts val="0"/>
              </a:spcAft>
              <a:buClr>
                <a:srgbClr val="CCCCCC"/>
              </a:buClr>
              <a:buSzPts val="2800"/>
              <a:buNone/>
              <a:defRPr sz="3733">
                <a:solidFill>
                  <a:srgbClr val="CCCCCC"/>
                </a:solidFill>
              </a:defRPr>
            </a:lvl4pPr>
            <a:lvl5pPr lvl="4" algn="ctr">
              <a:lnSpc>
                <a:spcPct val="100000"/>
              </a:lnSpc>
              <a:spcBef>
                <a:spcPts val="0"/>
              </a:spcBef>
              <a:spcAft>
                <a:spcPts val="0"/>
              </a:spcAft>
              <a:buClr>
                <a:srgbClr val="CCCCCC"/>
              </a:buClr>
              <a:buSzPts val="2800"/>
              <a:buNone/>
              <a:defRPr sz="3733">
                <a:solidFill>
                  <a:srgbClr val="CCCCCC"/>
                </a:solidFill>
              </a:defRPr>
            </a:lvl5pPr>
            <a:lvl6pPr lvl="5" algn="ctr">
              <a:lnSpc>
                <a:spcPct val="100000"/>
              </a:lnSpc>
              <a:spcBef>
                <a:spcPts val="0"/>
              </a:spcBef>
              <a:spcAft>
                <a:spcPts val="0"/>
              </a:spcAft>
              <a:buClr>
                <a:srgbClr val="CCCCCC"/>
              </a:buClr>
              <a:buSzPts val="2800"/>
              <a:buNone/>
              <a:defRPr sz="3733">
                <a:solidFill>
                  <a:srgbClr val="CCCCCC"/>
                </a:solidFill>
              </a:defRPr>
            </a:lvl6pPr>
            <a:lvl7pPr lvl="6" algn="ctr">
              <a:lnSpc>
                <a:spcPct val="100000"/>
              </a:lnSpc>
              <a:spcBef>
                <a:spcPts val="0"/>
              </a:spcBef>
              <a:spcAft>
                <a:spcPts val="0"/>
              </a:spcAft>
              <a:buClr>
                <a:srgbClr val="CCCCCC"/>
              </a:buClr>
              <a:buSzPts val="2800"/>
              <a:buNone/>
              <a:defRPr sz="3733">
                <a:solidFill>
                  <a:srgbClr val="CCCCCC"/>
                </a:solidFill>
              </a:defRPr>
            </a:lvl7pPr>
            <a:lvl8pPr lvl="7" algn="ctr">
              <a:lnSpc>
                <a:spcPct val="100000"/>
              </a:lnSpc>
              <a:spcBef>
                <a:spcPts val="0"/>
              </a:spcBef>
              <a:spcAft>
                <a:spcPts val="0"/>
              </a:spcAft>
              <a:buClr>
                <a:srgbClr val="CCCCCC"/>
              </a:buClr>
              <a:buSzPts val="2800"/>
              <a:buNone/>
              <a:defRPr sz="3733">
                <a:solidFill>
                  <a:srgbClr val="CCCCCC"/>
                </a:solidFill>
              </a:defRPr>
            </a:lvl8pPr>
            <a:lvl9pPr lvl="8" algn="ctr">
              <a:lnSpc>
                <a:spcPct val="100000"/>
              </a:lnSpc>
              <a:spcBef>
                <a:spcPts val="0"/>
              </a:spcBef>
              <a:spcAft>
                <a:spcPts val="0"/>
              </a:spcAft>
              <a:buClr>
                <a:srgbClr val="CCCCCC"/>
              </a:buClr>
              <a:buSzPts val="2800"/>
              <a:buNone/>
              <a:defRPr sz="3733">
                <a:solidFill>
                  <a:srgbClr val="CCCCCC"/>
                </a:solidFill>
              </a:defRPr>
            </a:lvl9pPr>
          </a:lstStyle>
          <a:p/>
        </p:txBody>
      </p:sp>
      <p:sp>
        <p:nvSpPr>
          <p:cNvPr id="22" name="Google Shape;22;g3bbe13fadec_0_139"/>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2">
  <p:cSld name="Three columns 2">
    <p:spTree>
      <p:nvGrpSpPr>
        <p:cNvPr id="142" name="Shape 142"/>
        <p:cNvGrpSpPr/>
        <p:nvPr/>
      </p:nvGrpSpPr>
      <p:grpSpPr>
        <a:xfrm>
          <a:off x="0" y="0"/>
          <a:ext cx="0" cy="0"/>
          <a:chOff x="0" y="0"/>
          <a:chExt cx="0" cy="0"/>
        </a:xfrm>
      </p:grpSpPr>
      <p:sp>
        <p:nvSpPr>
          <p:cNvPr id="143" name="Google Shape;143;p62"/>
          <p:cNvSpPr txBox="1"/>
          <p:nvPr>
            <p:ph type="ctrTitle"/>
          </p:nvPr>
        </p:nvSpPr>
        <p:spPr>
          <a:xfrm>
            <a:off x="1684200" y="2547533"/>
            <a:ext cx="1784800" cy="7704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Clr>
                <a:schemeClr val="dk1"/>
              </a:buClr>
              <a:buSzPts val="1400"/>
              <a:buFont typeface="Helvetica Neue"/>
              <a:buNone/>
              <a:defRPr sz="1867"/>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p:txBody>
      </p:sp>
      <p:sp>
        <p:nvSpPr>
          <p:cNvPr id="144" name="Google Shape;144;p62"/>
          <p:cNvSpPr txBox="1"/>
          <p:nvPr>
            <p:ph idx="1" type="subTitle"/>
          </p:nvPr>
        </p:nvSpPr>
        <p:spPr>
          <a:xfrm>
            <a:off x="1746800" y="3235363"/>
            <a:ext cx="1659200" cy="1029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000"/>
              <a:buNone/>
              <a:defRPr sz="1333"/>
            </a:lvl1pPr>
            <a:lvl2pPr lvl="1" algn="ctr">
              <a:lnSpc>
                <a:spcPct val="100000"/>
              </a:lnSpc>
              <a:spcBef>
                <a:spcPts val="0"/>
              </a:spcBef>
              <a:spcAft>
                <a:spcPts val="0"/>
              </a:spcAft>
              <a:buClr>
                <a:schemeClr val="dk1"/>
              </a:buClr>
              <a:buSzPts val="1200"/>
              <a:buNone/>
              <a:defRPr/>
            </a:lvl2pPr>
            <a:lvl3pPr lvl="2" algn="ctr">
              <a:lnSpc>
                <a:spcPct val="100000"/>
              </a:lnSpc>
              <a:spcBef>
                <a:spcPts val="0"/>
              </a:spcBef>
              <a:spcAft>
                <a:spcPts val="0"/>
              </a:spcAft>
              <a:buClr>
                <a:schemeClr val="dk1"/>
              </a:buClr>
              <a:buSzPts val="1200"/>
              <a:buNone/>
              <a:defRPr/>
            </a:lvl3pPr>
            <a:lvl4pPr lvl="3" algn="ctr">
              <a:lnSpc>
                <a:spcPct val="100000"/>
              </a:lnSpc>
              <a:spcBef>
                <a:spcPts val="0"/>
              </a:spcBef>
              <a:spcAft>
                <a:spcPts val="0"/>
              </a:spcAft>
              <a:buClr>
                <a:schemeClr val="dk1"/>
              </a:buClr>
              <a:buSzPts val="1200"/>
              <a:buNone/>
              <a:defRPr/>
            </a:lvl4pPr>
            <a:lvl5pPr lvl="4" algn="ctr">
              <a:lnSpc>
                <a:spcPct val="100000"/>
              </a:lnSpc>
              <a:spcBef>
                <a:spcPts val="0"/>
              </a:spcBef>
              <a:spcAft>
                <a:spcPts val="0"/>
              </a:spcAft>
              <a:buClr>
                <a:schemeClr val="dk1"/>
              </a:buClr>
              <a:buSzPts val="1200"/>
              <a:buNone/>
              <a:defRPr/>
            </a:lvl5pPr>
            <a:lvl6pPr lvl="5" algn="ctr">
              <a:lnSpc>
                <a:spcPct val="100000"/>
              </a:lnSpc>
              <a:spcBef>
                <a:spcPts val="0"/>
              </a:spcBef>
              <a:spcAft>
                <a:spcPts val="0"/>
              </a:spcAft>
              <a:buClr>
                <a:schemeClr val="dk1"/>
              </a:buClr>
              <a:buSzPts val="1200"/>
              <a:buNone/>
              <a:defRPr/>
            </a:lvl6pPr>
            <a:lvl7pPr lvl="6" algn="ctr">
              <a:lnSpc>
                <a:spcPct val="100000"/>
              </a:lnSpc>
              <a:spcBef>
                <a:spcPts val="0"/>
              </a:spcBef>
              <a:spcAft>
                <a:spcPts val="0"/>
              </a:spcAft>
              <a:buClr>
                <a:schemeClr val="dk1"/>
              </a:buClr>
              <a:buSzPts val="1200"/>
              <a:buNone/>
              <a:defRPr/>
            </a:lvl7pPr>
            <a:lvl8pPr lvl="7" algn="ctr">
              <a:lnSpc>
                <a:spcPct val="100000"/>
              </a:lnSpc>
              <a:spcBef>
                <a:spcPts val="0"/>
              </a:spcBef>
              <a:spcAft>
                <a:spcPts val="0"/>
              </a:spcAft>
              <a:buClr>
                <a:schemeClr val="dk1"/>
              </a:buClr>
              <a:buSzPts val="1200"/>
              <a:buNone/>
              <a:defRPr/>
            </a:lvl8pPr>
            <a:lvl9pPr lvl="8" algn="ctr">
              <a:lnSpc>
                <a:spcPct val="100000"/>
              </a:lnSpc>
              <a:spcBef>
                <a:spcPts val="0"/>
              </a:spcBef>
              <a:spcAft>
                <a:spcPts val="0"/>
              </a:spcAft>
              <a:buClr>
                <a:schemeClr val="dk1"/>
              </a:buClr>
              <a:buSzPts val="1200"/>
              <a:buNone/>
              <a:defRPr/>
            </a:lvl9pPr>
          </a:lstStyle>
          <a:p/>
        </p:txBody>
      </p:sp>
      <p:sp>
        <p:nvSpPr>
          <p:cNvPr id="145" name="Google Shape;145;p62"/>
          <p:cNvSpPr txBox="1"/>
          <p:nvPr>
            <p:ph idx="2" type="ctrTitle"/>
          </p:nvPr>
        </p:nvSpPr>
        <p:spPr>
          <a:xfrm>
            <a:off x="5203600" y="2547533"/>
            <a:ext cx="1784800" cy="7704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Clr>
                <a:schemeClr val="dk1"/>
              </a:buClr>
              <a:buSzPts val="1400"/>
              <a:buFont typeface="Helvetica Neue"/>
              <a:buNone/>
              <a:defRPr sz="1867"/>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p:txBody>
      </p:sp>
      <p:sp>
        <p:nvSpPr>
          <p:cNvPr id="146" name="Google Shape;146;p62"/>
          <p:cNvSpPr txBox="1"/>
          <p:nvPr>
            <p:ph idx="3" type="subTitle"/>
          </p:nvPr>
        </p:nvSpPr>
        <p:spPr>
          <a:xfrm>
            <a:off x="5266200" y="3235363"/>
            <a:ext cx="1659200" cy="1029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000"/>
              <a:buNone/>
              <a:defRPr sz="1333"/>
            </a:lvl1pPr>
            <a:lvl2pPr lvl="1" algn="ctr">
              <a:lnSpc>
                <a:spcPct val="100000"/>
              </a:lnSpc>
              <a:spcBef>
                <a:spcPts val="0"/>
              </a:spcBef>
              <a:spcAft>
                <a:spcPts val="0"/>
              </a:spcAft>
              <a:buClr>
                <a:schemeClr val="dk1"/>
              </a:buClr>
              <a:buSzPts val="1200"/>
              <a:buNone/>
              <a:defRPr/>
            </a:lvl2pPr>
            <a:lvl3pPr lvl="2" algn="ctr">
              <a:lnSpc>
                <a:spcPct val="100000"/>
              </a:lnSpc>
              <a:spcBef>
                <a:spcPts val="0"/>
              </a:spcBef>
              <a:spcAft>
                <a:spcPts val="0"/>
              </a:spcAft>
              <a:buClr>
                <a:schemeClr val="dk1"/>
              </a:buClr>
              <a:buSzPts val="1200"/>
              <a:buNone/>
              <a:defRPr/>
            </a:lvl3pPr>
            <a:lvl4pPr lvl="3" algn="ctr">
              <a:lnSpc>
                <a:spcPct val="100000"/>
              </a:lnSpc>
              <a:spcBef>
                <a:spcPts val="0"/>
              </a:spcBef>
              <a:spcAft>
                <a:spcPts val="0"/>
              </a:spcAft>
              <a:buClr>
                <a:schemeClr val="dk1"/>
              </a:buClr>
              <a:buSzPts val="1200"/>
              <a:buNone/>
              <a:defRPr/>
            </a:lvl4pPr>
            <a:lvl5pPr lvl="4" algn="ctr">
              <a:lnSpc>
                <a:spcPct val="100000"/>
              </a:lnSpc>
              <a:spcBef>
                <a:spcPts val="0"/>
              </a:spcBef>
              <a:spcAft>
                <a:spcPts val="0"/>
              </a:spcAft>
              <a:buClr>
                <a:schemeClr val="dk1"/>
              </a:buClr>
              <a:buSzPts val="1200"/>
              <a:buNone/>
              <a:defRPr/>
            </a:lvl5pPr>
            <a:lvl6pPr lvl="5" algn="ctr">
              <a:lnSpc>
                <a:spcPct val="100000"/>
              </a:lnSpc>
              <a:spcBef>
                <a:spcPts val="0"/>
              </a:spcBef>
              <a:spcAft>
                <a:spcPts val="0"/>
              </a:spcAft>
              <a:buClr>
                <a:schemeClr val="dk1"/>
              </a:buClr>
              <a:buSzPts val="1200"/>
              <a:buNone/>
              <a:defRPr/>
            </a:lvl6pPr>
            <a:lvl7pPr lvl="6" algn="ctr">
              <a:lnSpc>
                <a:spcPct val="100000"/>
              </a:lnSpc>
              <a:spcBef>
                <a:spcPts val="0"/>
              </a:spcBef>
              <a:spcAft>
                <a:spcPts val="0"/>
              </a:spcAft>
              <a:buClr>
                <a:schemeClr val="dk1"/>
              </a:buClr>
              <a:buSzPts val="1200"/>
              <a:buNone/>
              <a:defRPr/>
            </a:lvl7pPr>
            <a:lvl8pPr lvl="7" algn="ctr">
              <a:lnSpc>
                <a:spcPct val="100000"/>
              </a:lnSpc>
              <a:spcBef>
                <a:spcPts val="0"/>
              </a:spcBef>
              <a:spcAft>
                <a:spcPts val="0"/>
              </a:spcAft>
              <a:buClr>
                <a:schemeClr val="dk1"/>
              </a:buClr>
              <a:buSzPts val="1200"/>
              <a:buNone/>
              <a:defRPr/>
            </a:lvl8pPr>
            <a:lvl9pPr lvl="8" algn="ctr">
              <a:lnSpc>
                <a:spcPct val="100000"/>
              </a:lnSpc>
              <a:spcBef>
                <a:spcPts val="0"/>
              </a:spcBef>
              <a:spcAft>
                <a:spcPts val="0"/>
              </a:spcAft>
              <a:buClr>
                <a:schemeClr val="dk1"/>
              </a:buClr>
              <a:buSzPts val="1200"/>
              <a:buNone/>
              <a:defRPr/>
            </a:lvl9pPr>
          </a:lstStyle>
          <a:p/>
        </p:txBody>
      </p:sp>
      <p:sp>
        <p:nvSpPr>
          <p:cNvPr id="147" name="Google Shape;147;p62"/>
          <p:cNvSpPr txBox="1"/>
          <p:nvPr>
            <p:ph idx="4" type="ctrTitle"/>
          </p:nvPr>
        </p:nvSpPr>
        <p:spPr>
          <a:xfrm>
            <a:off x="8786000" y="2547533"/>
            <a:ext cx="1784800" cy="7704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Clr>
                <a:schemeClr val="dk1"/>
              </a:buClr>
              <a:buSzPts val="1400"/>
              <a:buFont typeface="Helvetica Neue"/>
              <a:buNone/>
              <a:defRPr sz="1867"/>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p:txBody>
      </p:sp>
      <p:sp>
        <p:nvSpPr>
          <p:cNvPr id="148" name="Google Shape;148;p62"/>
          <p:cNvSpPr txBox="1"/>
          <p:nvPr>
            <p:ph idx="5" type="subTitle"/>
          </p:nvPr>
        </p:nvSpPr>
        <p:spPr>
          <a:xfrm>
            <a:off x="8848600" y="3235363"/>
            <a:ext cx="1659200" cy="1029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000"/>
              <a:buNone/>
              <a:defRPr sz="1333"/>
            </a:lvl1pPr>
            <a:lvl2pPr lvl="1" algn="ctr">
              <a:lnSpc>
                <a:spcPct val="100000"/>
              </a:lnSpc>
              <a:spcBef>
                <a:spcPts val="0"/>
              </a:spcBef>
              <a:spcAft>
                <a:spcPts val="0"/>
              </a:spcAft>
              <a:buClr>
                <a:schemeClr val="dk1"/>
              </a:buClr>
              <a:buSzPts val="1200"/>
              <a:buNone/>
              <a:defRPr/>
            </a:lvl2pPr>
            <a:lvl3pPr lvl="2" algn="ctr">
              <a:lnSpc>
                <a:spcPct val="100000"/>
              </a:lnSpc>
              <a:spcBef>
                <a:spcPts val="0"/>
              </a:spcBef>
              <a:spcAft>
                <a:spcPts val="0"/>
              </a:spcAft>
              <a:buClr>
                <a:schemeClr val="dk1"/>
              </a:buClr>
              <a:buSzPts val="1200"/>
              <a:buNone/>
              <a:defRPr/>
            </a:lvl3pPr>
            <a:lvl4pPr lvl="3" algn="ctr">
              <a:lnSpc>
                <a:spcPct val="100000"/>
              </a:lnSpc>
              <a:spcBef>
                <a:spcPts val="0"/>
              </a:spcBef>
              <a:spcAft>
                <a:spcPts val="0"/>
              </a:spcAft>
              <a:buClr>
                <a:schemeClr val="dk1"/>
              </a:buClr>
              <a:buSzPts val="1200"/>
              <a:buNone/>
              <a:defRPr/>
            </a:lvl4pPr>
            <a:lvl5pPr lvl="4" algn="ctr">
              <a:lnSpc>
                <a:spcPct val="100000"/>
              </a:lnSpc>
              <a:spcBef>
                <a:spcPts val="0"/>
              </a:spcBef>
              <a:spcAft>
                <a:spcPts val="0"/>
              </a:spcAft>
              <a:buClr>
                <a:schemeClr val="dk1"/>
              </a:buClr>
              <a:buSzPts val="1200"/>
              <a:buNone/>
              <a:defRPr/>
            </a:lvl5pPr>
            <a:lvl6pPr lvl="5" algn="ctr">
              <a:lnSpc>
                <a:spcPct val="100000"/>
              </a:lnSpc>
              <a:spcBef>
                <a:spcPts val="0"/>
              </a:spcBef>
              <a:spcAft>
                <a:spcPts val="0"/>
              </a:spcAft>
              <a:buClr>
                <a:schemeClr val="dk1"/>
              </a:buClr>
              <a:buSzPts val="1200"/>
              <a:buNone/>
              <a:defRPr/>
            </a:lvl6pPr>
            <a:lvl7pPr lvl="6" algn="ctr">
              <a:lnSpc>
                <a:spcPct val="100000"/>
              </a:lnSpc>
              <a:spcBef>
                <a:spcPts val="0"/>
              </a:spcBef>
              <a:spcAft>
                <a:spcPts val="0"/>
              </a:spcAft>
              <a:buClr>
                <a:schemeClr val="dk1"/>
              </a:buClr>
              <a:buSzPts val="1200"/>
              <a:buNone/>
              <a:defRPr/>
            </a:lvl7pPr>
            <a:lvl8pPr lvl="7" algn="ctr">
              <a:lnSpc>
                <a:spcPct val="100000"/>
              </a:lnSpc>
              <a:spcBef>
                <a:spcPts val="0"/>
              </a:spcBef>
              <a:spcAft>
                <a:spcPts val="0"/>
              </a:spcAft>
              <a:buClr>
                <a:schemeClr val="dk1"/>
              </a:buClr>
              <a:buSzPts val="1200"/>
              <a:buNone/>
              <a:defRPr/>
            </a:lvl8pPr>
            <a:lvl9pPr lvl="8" algn="ctr">
              <a:lnSpc>
                <a:spcPct val="100000"/>
              </a:lnSpc>
              <a:spcBef>
                <a:spcPts val="0"/>
              </a:spcBef>
              <a:spcAft>
                <a:spcPts val="0"/>
              </a:spcAft>
              <a:buClr>
                <a:schemeClr val="dk1"/>
              </a:buClr>
              <a:buSzPts val="1200"/>
              <a:buNone/>
              <a:defRPr/>
            </a:lvl9pPr>
          </a:lstStyle>
          <a:p/>
        </p:txBody>
      </p:sp>
      <p:sp>
        <p:nvSpPr>
          <p:cNvPr id="149" name="Google Shape;149;p62"/>
          <p:cNvSpPr txBox="1"/>
          <p:nvPr>
            <p:ph idx="6" type="title"/>
          </p:nvPr>
        </p:nvSpPr>
        <p:spPr>
          <a:xfrm>
            <a:off x="1896807" y="4298633"/>
            <a:ext cx="1359200" cy="770400"/>
          </a:xfrm>
          <a:prstGeom prst="rect">
            <a:avLst/>
          </a:prstGeom>
          <a:noFill/>
          <a:ln>
            <a:noFill/>
          </a:ln>
        </p:spPr>
        <p:txBody>
          <a:bodyPr anchorCtr="0" anchor="ctr" bIns="91425" lIns="91425" spcFirstLastPara="1" rIns="91425" wrap="square" tIns="91425">
            <a:noAutofit/>
          </a:bodyPr>
          <a:lstStyle>
            <a:lvl1pPr lvl="0" algn="ctr">
              <a:lnSpc>
                <a:spcPct val="90000"/>
              </a:lnSpc>
              <a:spcBef>
                <a:spcPts val="0"/>
              </a:spcBef>
              <a:spcAft>
                <a:spcPts val="0"/>
              </a:spcAft>
              <a:buClr>
                <a:schemeClr val="dk1"/>
              </a:buClr>
              <a:buSzPts val="1800"/>
              <a:buFont typeface="Helvetica Neue"/>
              <a:buNone/>
              <a:defRPr sz="2400"/>
            </a:lvl1pPr>
            <a:lvl2pPr lvl="1"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p:txBody>
      </p:sp>
      <p:sp>
        <p:nvSpPr>
          <p:cNvPr id="150" name="Google Shape;150;p62"/>
          <p:cNvSpPr txBox="1"/>
          <p:nvPr>
            <p:ph idx="7" type="title"/>
          </p:nvPr>
        </p:nvSpPr>
        <p:spPr>
          <a:xfrm>
            <a:off x="5384907" y="4298633"/>
            <a:ext cx="1359200" cy="770400"/>
          </a:xfrm>
          <a:prstGeom prst="rect">
            <a:avLst/>
          </a:prstGeom>
          <a:noFill/>
          <a:ln>
            <a:noFill/>
          </a:ln>
        </p:spPr>
        <p:txBody>
          <a:bodyPr anchorCtr="0" anchor="ctr" bIns="91425" lIns="91425" spcFirstLastPara="1" rIns="91425" wrap="square" tIns="91425">
            <a:noAutofit/>
          </a:bodyPr>
          <a:lstStyle>
            <a:lvl1pPr lvl="0" algn="ctr">
              <a:lnSpc>
                <a:spcPct val="90000"/>
              </a:lnSpc>
              <a:spcBef>
                <a:spcPts val="0"/>
              </a:spcBef>
              <a:spcAft>
                <a:spcPts val="0"/>
              </a:spcAft>
              <a:buClr>
                <a:schemeClr val="dk1"/>
              </a:buClr>
              <a:buSzPts val="1800"/>
              <a:buFont typeface="Helvetica Neue"/>
              <a:buNone/>
              <a:defRPr sz="2400"/>
            </a:lvl1pPr>
            <a:lvl2pPr lvl="1"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p:txBody>
      </p:sp>
      <p:sp>
        <p:nvSpPr>
          <p:cNvPr id="151" name="Google Shape;151;p62"/>
          <p:cNvSpPr txBox="1"/>
          <p:nvPr>
            <p:ph idx="8" type="title"/>
          </p:nvPr>
        </p:nvSpPr>
        <p:spPr>
          <a:xfrm>
            <a:off x="8999007" y="4298633"/>
            <a:ext cx="1359200" cy="770400"/>
          </a:xfrm>
          <a:prstGeom prst="rect">
            <a:avLst/>
          </a:prstGeom>
          <a:noFill/>
          <a:ln>
            <a:noFill/>
          </a:ln>
        </p:spPr>
        <p:txBody>
          <a:bodyPr anchorCtr="0" anchor="ctr" bIns="91425" lIns="91425" spcFirstLastPara="1" rIns="91425" wrap="square" tIns="91425">
            <a:noAutofit/>
          </a:bodyPr>
          <a:lstStyle>
            <a:lvl1pPr lvl="0" algn="ctr">
              <a:lnSpc>
                <a:spcPct val="90000"/>
              </a:lnSpc>
              <a:spcBef>
                <a:spcPts val="0"/>
              </a:spcBef>
              <a:spcAft>
                <a:spcPts val="0"/>
              </a:spcAft>
              <a:buClr>
                <a:schemeClr val="dk1"/>
              </a:buClr>
              <a:buSzPts val="1800"/>
              <a:buFont typeface="Helvetica Neue"/>
              <a:buNone/>
              <a:defRPr sz="2400"/>
            </a:lvl1pPr>
            <a:lvl2pPr lvl="1"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p:txBody>
      </p:sp>
      <p:sp>
        <p:nvSpPr>
          <p:cNvPr id="152" name="Google Shape;152;p62"/>
          <p:cNvSpPr txBox="1"/>
          <p:nvPr>
            <p:ph idx="9" type="ctrTitle"/>
          </p:nvPr>
        </p:nvSpPr>
        <p:spPr>
          <a:xfrm>
            <a:off x="964800" y="627500"/>
            <a:ext cx="2770800" cy="1261600"/>
          </a:xfrm>
          <a:prstGeom prst="rect">
            <a:avLst/>
          </a:prstGeom>
          <a:noFill/>
          <a:ln>
            <a:noFill/>
          </a:ln>
        </p:spPr>
        <p:txBody>
          <a:bodyPr anchorCtr="0" anchor="t" bIns="91425" lIns="91425" spcFirstLastPara="1" rIns="91425" wrap="square" tIns="91425">
            <a:noAutofit/>
          </a:bodyPr>
          <a:lstStyle>
            <a:lvl1pPr lvl="0" algn="l">
              <a:lnSpc>
                <a:spcPct val="90000"/>
              </a:lnSpc>
              <a:spcBef>
                <a:spcPts val="0"/>
              </a:spcBef>
              <a:spcAft>
                <a:spcPts val="0"/>
              </a:spcAft>
              <a:buClr>
                <a:schemeClr val="dk1"/>
              </a:buClr>
              <a:buSzPts val="1800"/>
              <a:buFont typeface="Helvetica Neue"/>
              <a:buNone/>
              <a:defRPr sz="2400"/>
            </a:lvl1pPr>
            <a:lvl2pPr lvl="1" algn="l">
              <a:lnSpc>
                <a:spcPct val="100000"/>
              </a:lnSpc>
              <a:spcBef>
                <a:spcPts val="0"/>
              </a:spcBef>
              <a:spcAft>
                <a:spcPts val="0"/>
              </a:spcAft>
              <a:buSzPts val="1800"/>
              <a:buNone/>
              <a:defRPr sz="2400"/>
            </a:lvl2pPr>
            <a:lvl3pPr lvl="2" algn="l">
              <a:lnSpc>
                <a:spcPct val="100000"/>
              </a:lnSpc>
              <a:spcBef>
                <a:spcPts val="0"/>
              </a:spcBef>
              <a:spcAft>
                <a:spcPts val="0"/>
              </a:spcAft>
              <a:buSzPts val="1800"/>
              <a:buNone/>
              <a:defRPr sz="2400"/>
            </a:lvl3pPr>
            <a:lvl4pPr lvl="3" algn="l">
              <a:lnSpc>
                <a:spcPct val="100000"/>
              </a:lnSpc>
              <a:spcBef>
                <a:spcPts val="0"/>
              </a:spcBef>
              <a:spcAft>
                <a:spcPts val="0"/>
              </a:spcAft>
              <a:buSzPts val="1800"/>
              <a:buNone/>
              <a:defRPr sz="2400"/>
            </a:lvl4pPr>
            <a:lvl5pPr lvl="4" algn="l">
              <a:lnSpc>
                <a:spcPct val="100000"/>
              </a:lnSpc>
              <a:spcBef>
                <a:spcPts val="0"/>
              </a:spcBef>
              <a:spcAft>
                <a:spcPts val="0"/>
              </a:spcAft>
              <a:buSzPts val="1800"/>
              <a:buNone/>
              <a:defRPr sz="2400"/>
            </a:lvl5pPr>
            <a:lvl6pPr lvl="5" algn="l">
              <a:lnSpc>
                <a:spcPct val="100000"/>
              </a:lnSpc>
              <a:spcBef>
                <a:spcPts val="0"/>
              </a:spcBef>
              <a:spcAft>
                <a:spcPts val="0"/>
              </a:spcAft>
              <a:buSzPts val="1800"/>
              <a:buNone/>
              <a:defRPr sz="2400"/>
            </a:lvl6pPr>
            <a:lvl7pPr lvl="6" algn="l">
              <a:lnSpc>
                <a:spcPct val="100000"/>
              </a:lnSpc>
              <a:spcBef>
                <a:spcPts val="0"/>
              </a:spcBef>
              <a:spcAft>
                <a:spcPts val="0"/>
              </a:spcAft>
              <a:buSzPts val="1800"/>
              <a:buNone/>
              <a:defRPr sz="2400"/>
            </a:lvl7pPr>
            <a:lvl8pPr lvl="7" algn="l">
              <a:lnSpc>
                <a:spcPct val="100000"/>
              </a:lnSpc>
              <a:spcBef>
                <a:spcPts val="0"/>
              </a:spcBef>
              <a:spcAft>
                <a:spcPts val="0"/>
              </a:spcAft>
              <a:buSzPts val="1800"/>
              <a:buNone/>
              <a:defRPr sz="2400"/>
            </a:lvl8pPr>
            <a:lvl9pPr lvl="8" algn="l">
              <a:lnSpc>
                <a:spcPct val="100000"/>
              </a:lnSpc>
              <a:spcBef>
                <a:spcPts val="0"/>
              </a:spcBef>
              <a:spcAft>
                <a:spcPts val="0"/>
              </a:spcAft>
              <a:buSzPts val="1800"/>
              <a:buNone/>
              <a:defRPr sz="2400"/>
            </a:lvl9pPr>
          </a:lstStyle>
          <a:p/>
        </p:txBody>
      </p:sp>
      <p:sp>
        <p:nvSpPr>
          <p:cNvPr id="153" name="Google Shape;153;p6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4" name="Shape 154"/>
        <p:cNvGrpSpPr/>
        <p:nvPr/>
      </p:nvGrpSpPr>
      <p:grpSpPr>
        <a:xfrm>
          <a:off x="0" y="0"/>
          <a:ext cx="0" cy="0"/>
          <a:chOff x="0" y="0"/>
          <a:chExt cx="0" cy="0"/>
        </a:xfrm>
      </p:grpSpPr>
      <p:sp>
        <p:nvSpPr>
          <p:cNvPr id="155" name="Google Shape;155;p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ACKGROUND">
    <p:spTree>
      <p:nvGrpSpPr>
        <p:cNvPr id="159" name="Shape 159"/>
        <p:cNvGrpSpPr/>
        <p:nvPr/>
      </p:nvGrpSpPr>
      <p:grpSpPr>
        <a:xfrm>
          <a:off x="0" y="0"/>
          <a:ext cx="0" cy="0"/>
          <a:chOff x="0" y="0"/>
          <a:chExt cx="0" cy="0"/>
        </a:xfrm>
      </p:grpSpPr>
      <p:sp>
        <p:nvSpPr>
          <p:cNvPr id="160" name="Google Shape;160;p64"/>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1" name="Shape 161"/>
        <p:cNvGrpSpPr/>
        <p:nvPr/>
      </p:nvGrpSpPr>
      <p:grpSpPr>
        <a:xfrm>
          <a:off x="0" y="0"/>
          <a:ext cx="0" cy="0"/>
          <a:chOff x="0" y="0"/>
          <a:chExt cx="0" cy="0"/>
        </a:xfrm>
      </p:grpSpPr>
      <p:sp>
        <p:nvSpPr>
          <p:cNvPr id="162" name="Google Shape;162;p6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3" name="Google Shape;163;p6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 name="Google Shape;164;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6" name="Google Shape;166;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 1">
  <p:cSld name="Four column 1">
    <p:spTree>
      <p:nvGrpSpPr>
        <p:cNvPr id="167" name="Shape 167"/>
        <p:cNvGrpSpPr/>
        <p:nvPr/>
      </p:nvGrpSpPr>
      <p:grpSpPr>
        <a:xfrm>
          <a:off x="0" y="0"/>
          <a:ext cx="0" cy="0"/>
          <a:chOff x="0" y="0"/>
          <a:chExt cx="0" cy="0"/>
        </a:xfrm>
      </p:grpSpPr>
      <p:sp>
        <p:nvSpPr>
          <p:cNvPr id="168" name="Google Shape;168;p66"/>
          <p:cNvSpPr txBox="1"/>
          <p:nvPr>
            <p:ph type="ctrTitle"/>
          </p:nvPr>
        </p:nvSpPr>
        <p:spPr>
          <a:xfrm>
            <a:off x="5673967" y="567513"/>
            <a:ext cx="2508400" cy="859600"/>
          </a:xfrm>
          <a:prstGeom prst="rect">
            <a:avLst/>
          </a:prstGeom>
          <a:noFill/>
          <a:ln>
            <a:noFill/>
          </a:ln>
        </p:spPr>
        <p:txBody>
          <a:bodyPr anchorCtr="0" anchor="b" bIns="91425" lIns="91425" spcFirstLastPara="1" rIns="91425" wrap="square" tIns="91425">
            <a:noAutofit/>
          </a:bodyPr>
          <a:lstStyle>
            <a:lvl1pPr lvl="0" algn="l">
              <a:lnSpc>
                <a:spcPct val="90000"/>
              </a:lnSpc>
              <a:spcBef>
                <a:spcPts val="0"/>
              </a:spcBef>
              <a:spcAft>
                <a:spcPts val="0"/>
              </a:spcAft>
              <a:buClr>
                <a:schemeClr val="dk1"/>
              </a:buClr>
              <a:buSzPts val="1800"/>
              <a:buFont typeface="Helvetica Neue"/>
              <a:buNone/>
              <a:defRPr sz="2400"/>
            </a:lvl1pPr>
            <a:lvl2pPr lvl="1" algn="l">
              <a:lnSpc>
                <a:spcPct val="100000"/>
              </a:lnSpc>
              <a:spcBef>
                <a:spcPts val="0"/>
              </a:spcBef>
              <a:spcAft>
                <a:spcPts val="0"/>
              </a:spcAft>
              <a:buSzPts val="1800"/>
              <a:buNone/>
              <a:defRPr sz="2400"/>
            </a:lvl2pPr>
            <a:lvl3pPr lvl="2" algn="l">
              <a:lnSpc>
                <a:spcPct val="100000"/>
              </a:lnSpc>
              <a:spcBef>
                <a:spcPts val="0"/>
              </a:spcBef>
              <a:spcAft>
                <a:spcPts val="0"/>
              </a:spcAft>
              <a:buSzPts val="1800"/>
              <a:buNone/>
              <a:defRPr sz="2400"/>
            </a:lvl3pPr>
            <a:lvl4pPr lvl="3" algn="l">
              <a:lnSpc>
                <a:spcPct val="100000"/>
              </a:lnSpc>
              <a:spcBef>
                <a:spcPts val="0"/>
              </a:spcBef>
              <a:spcAft>
                <a:spcPts val="0"/>
              </a:spcAft>
              <a:buSzPts val="1800"/>
              <a:buNone/>
              <a:defRPr sz="2400"/>
            </a:lvl4pPr>
            <a:lvl5pPr lvl="4" algn="l">
              <a:lnSpc>
                <a:spcPct val="100000"/>
              </a:lnSpc>
              <a:spcBef>
                <a:spcPts val="0"/>
              </a:spcBef>
              <a:spcAft>
                <a:spcPts val="0"/>
              </a:spcAft>
              <a:buSzPts val="1800"/>
              <a:buNone/>
              <a:defRPr sz="2400"/>
            </a:lvl5pPr>
            <a:lvl6pPr lvl="5" algn="l">
              <a:lnSpc>
                <a:spcPct val="100000"/>
              </a:lnSpc>
              <a:spcBef>
                <a:spcPts val="0"/>
              </a:spcBef>
              <a:spcAft>
                <a:spcPts val="0"/>
              </a:spcAft>
              <a:buSzPts val="1800"/>
              <a:buNone/>
              <a:defRPr sz="2400"/>
            </a:lvl6pPr>
            <a:lvl7pPr lvl="6" algn="l">
              <a:lnSpc>
                <a:spcPct val="100000"/>
              </a:lnSpc>
              <a:spcBef>
                <a:spcPts val="0"/>
              </a:spcBef>
              <a:spcAft>
                <a:spcPts val="0"/>
              </a:spcAft>
              <a:buSzPts val="1800"/>
              <a:buNone/>
              <a:defRPr sz="2400"/>
            </a:lvl7pPr>
            <a:lvl8pPr lvl="7" algn="l">
              <a:lnSpc>
                <a:spcPct val="100000"/>
              </a:lnSpc>
              <a:spcBef>
                <a:spcPts val="0"/>
              </a:spcBef>
              <a:spcAft>
                <a:spcPts val="0"/>
              </a:spcAft>
              <a:buSzPts val="1800"/>
              <a:buNone/>
              <a:defRPr sz="2400"/>
            </a:lvl8pPr>
            <a:lvl9pPr lvl="8" algn="l">
              <a:lnSpc>
                <a:spcPct val="100000"/>
              </a:lnSpc>
              <a:spcBef>
                <a:spcPts val="0"/>
              </a:spcBef>
              <a:spcAft>
                <a:spcPts val="0"/>
              </a:spcAft>
              <a:buSzPts val="1800"/>
              <a:buNone/>
              <a:defRPr sz="2400"/>
            </a:lvl9pPr>
          </a:lstStyle>
          <a:p/>
        </p:txBody>
      </p:sp>
      <p:sp>
        <p:nvSpPr>
          <p:cNvPr id="169" name="Google Shape;169;p66"/>
          <p:cNvSpPr txBox="1"/>
          <p:nvPr>
            <p:ph idx="1" type="subTitle"/>
          </p:nvPr>
        </p:nvSpPr>
        <p:spPr>
          <a:xfrm>
            <a:off x="5673967" y="1281608"/>
            <a:ext cx="2508400" cy="1483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1000"/>
              <a:buNone/>
              <a:defRPr sz="1333"/>
            </a:lvl1pPr>
            <a:lvl2pPr lvl="1" algn="l">
              <a:lnSpc>
                <a:spcPct val="100000"/>
              </a:lnSpc>
              <a:spcBef>
                <a:spcPts val="0"/>
              </a:spcBef>
              <a:spcAft>
                <a:spcPts val="0"/>
              </a:spcAft>
              <a:buClr>
                <a:schemeClr val="dk1"/>
              </a:buClr>
              <a:buSzPts val="1000"/>
              <a:buNone/>
              <a:defRPr sz="1333"/>
            </a:lvl2pPr>
            <a:lvl3pPr lvl="2" algn="l">
              <a:lnSpc>
                <a:spcPct val="100000"/>
              </a:lnSpc>
              <a:spcBef>
                <a:spcPts val="0"/>
              </a:spcBef>
              <a:spcAft>
                <a:spcPts val="0"/>
              </a:spcAft>
              <a:buClr>
                <a:schemeClr val="dk1"/>
              </a:buClr>
              <a:buSzPts val="1000"/>
              <a:buNone/>
              <a:defRPr sz="1333"/>
            </a:lvl3pPr>
            <a:lvl4pPr lvl="3" algn="l">
              <a:lnSpc>
                <a:spcPct val="100000"/>
              </a:lnSpc>
              <a:spcBef>
                <a:spcPts val="0"/>
              </a:spcBef>
              <a:spcAft>
                <a:spcPts val="0"/>
              </a:spcAft>
              <a:buClr>
                <a:schemeClr val="dk1"/>
              </a:buClr>
              <a:buSzPts val="1000"/>
              <a:buNone/>
              <a:defRPr sz="1333"/>
            </a:lvl4pPr>
            <a:lvl5pPr lvl="4" algn="l">
              <a:lnSpc>
                <a:spcPct val="100000"/>
              </a:lnSpc>
              <a:spcBef>
                <a:spcPts val="0"/>
              </a:spcBef>
              <a:spcAft>
                <a:spcPts val="0"/>
              </a:spcAft>
              <a:buClr>
                <a:schemeClr val="dk1"/>
              </a:buClr>
              <a:buSzPts val="1000"/>
              <a:buNone/>
              <a:defRPr sz="1333"/>
            </a:lvl5pPr>
            <a:lvl6pPr lvl="5" algn="l">
              <a:lnSpc>
                <a:spcPct val="100000"/>
              </a:lnSpc>
              <a:spcBef>
                <a:spcPts val="0"/>
              </a:spcBef>
              <a:spcAft>
                <a:spcPts val="0"/>
              </a:spcAft>
              <a:buClr>
                <a:schemeClr val="dk1"/>
              </a:buClr>
              <a:buSzPts val="1000"/>
              <a:buNone/>
              <a:defRPr sz="1333"/>
            </a:lvl6pPr>
            <a:lvl7pPr lvl="6" algn="l">
              <a:lnSpc>
                <a:spcPct val="100000"/>
              </a:lnSpc>
              <a:spcBef>
                <a:spcPts val="0"/>
              </a:spcBef>
              <a:spcAft>
                <a:spcPts val="0"/>
              </a:spcAft>
              <a:buClr>
                <a:schemeClr val="dk1"/>
              </a:buClr>
              <a:buSzPts val="1000"/>
              <a:buNone/>
              <a:defRPr sz="1333"/>
            </a:lvl7pPr>
            <a:lvl8pPr lvl="7" algn="l">
              <a:lnSpc>
                <a:spcPct val="100000"/>
              </a:lnSpc>
              <a:spcBef>
                <a:spcPts val="0"/>
              </a:spcBef>
              <a:spcAft>
                <a:spcPts val="0"/>
              </a:spcAft>
              <a:buClr>
                <a:schemeClr val="dk1"/>
              </a:buClr>
              <a:buSzPts val="1000"/>
              <a:buNone/>
              <a:defRPr sz="1333"/>
            </a:lvl8pPr>
            <a:lvl9pPr lvl="8" algn="l">
              <a:lnSpc>
                <a:spcPct val="100000"/>
              </a:lnSpc>
              <a:spcBef>
                <a:spcPts val="0"/>
              </a:spcBef>
              <a:spcAft>
                <a:spcPts val="0"/>
              </a:spcAft>
              <a:buClr>
                <a:schemeClr val="dk1"/>
              </a:buClr>
              <a:buSzPts val="1000"/>
              <a:buNone/>
              <a:defRPr sz="1333"/>
            </a:lvl9pPr>
          </a:lstStyle>
          <a:p/>
        </p:txBody>
      </p:sp>
      <p:sp>
        <p:nvSpPr>
          <p:cNvPr id="170" name="Google Shape;170;p66"/>
          <p:cNvSpPr txBox="1"/>
          <p:nvPr>
            <p:ph idx="2" type="ctrTitle"/>
          </p:nvPr>
        </p:nvSpPr>
        <p:spPr>
          <a:xfrm>
            <a:off x="8112367" y="2463925"/>
            <a:ext cx="2508400" cy="859600"/>
          </a:xfrm>
          <a:prstGeom prst="rect">
            <a:avLst/>
          </a:prstGeom>
          <a:noFill/>
          <a:ln>
            <a:noFill/>
          </a:ln>
        </p:spPr>
        <p:txBody>
          <a:bodyPr anchorCtr="0" anchor="b" bIns="91425" lIns="91425" spcFirstLastPara="1" rIns="91425" wrap="square" tIns="91425">
            <a:noAutofit/>
          </a:bodyPr>
          <a:lstStyle>
            <a:lvl1pPr lvl="0" algn="l">
              <a:lnSpc>
                <a:spcPct val="90000"/>
              </a:lnSpc>
              <a:spcBef>
                <a:spcPts val="0"/>
              </a:spcBef>
              <a:spcAft>
                <a:spcPts val="0"/>
              </a:spcAft>
              <a:buClr>
                <a:schemeClr val="dk1"/>
              </a:buClr>
              <a:buSzPts val="1800"/>
              <a:buFont typeface="Helvetica Neue"/>
              <a:buNone/>
              <a:defRPr sz="2400"/>
            </a:lvl1pPr>
            <a:lvl2pPr lvl="1" algn="l">
              <a:lnSpc>
                <a:spcPct val="100000"/>
              </a:lnSpc>
              <a:spcBef>
                <a:spcPts val="0"/>
              </a:spcBef>
              <a:spcAft>
                <a:spcPts val="0"/>
              </a:spcAft>
              <a:buSzPts val="1800"/>
              <a:buNone/>
              <a:defRPr sz="2400"/>
            </a:lvl2pPr>
            <a:lvl3pPr lvl="2" algn="l">
              <a:lnSpc>
                <a:spcPct val="100000"/>
              </a:lnSpc>
              <a:spcBef>
                <a:spcPts val="0"/>
              </a:spcBef>
              <a:spcAft>
                <a:spcPts val="0"/>
              </a:spcAft>
              <a:buSzPts val="1800"/>
              <a:buNone/>
              <a:defRPr sz="2400"/>
            </a:lvl3pPr>
            <a:lvl4pPr lvl="3" algn="l">
              <a:lnSpc>
                <a:spcPct val="100000"/>
              </a:lnSpc>
              <a:spcBef>
                <a:spcPts val="0"/>
              </a:spcBef>
              <a:spcAft>
                <a:spcPts val="0"/>
              </a:spcAft>
              <a:buSzPts val="1800"/>
              <a:buNone/>
              <a:defRPr sz="2400"/>
            </a:lvl4pPr>
            <a:lvl5pPr lvl="4" algn="l">
              <a:lnSpc>
                <a:spcPct val="100000"/>
              </a:lnSpc>
              <a:spcBef>
                <a:spcPts val="0"/>
              </a:spcBef>
              <a:spcAft>
                <a:spcPts val="0"/>
              </a:spcAft>
              <a:buSzPts val="1800"/>
              <a:buNone/>
              <a:defRPr sz="2400"/>
            </a:lvl5pPr>
            <a:lvl6pPr lvl="5" algn="l">
              <a:lnSpc>
                <a:spcPct val="100000"/>
              </a:lnSpc>
              <a:spcBef>
                <a:spcPts val="0"/>
              </a:spcBef>
              <a:spcAft>
                <a:spcPts val="0"/>
              </a:spcAft>
              <a:buSzPts val="1800"/>
              <a:buNone/>
              <a:defRPr sz="2400"/>
            </a:lvl6pPr>
            <a:lvl7pPr lvl="6" algn="l">
              <a:lnSpc>
                <a:spcPct val="100000"/>
              </a:lnSpc>
              <a:spcBef>
                <a:spcPts val="0"/>
              </a:spcBef>
              <a:spcAft>
                <a:spcPts val="0"/>
              </a:spcAft>
              <a:buSzPts val="1800"/>
              <a:buNone/>
              <a:defRPr sz="2400"/>
            </a:lvl7pPr>
            <a:lvl8pPr lvl="7" algn="l">
              <a:lnSpc>
                <a:spcPct val="100000"/>
              </a:lnSpc>
              <a:spcBef>
                <a:spcPts val="0"/>
              </a:spcBef>
              <a:spcAft>
                <a:spcPts val="0"/>
              </a:spcAft>
              <a:buSzPts val="1800"/>
              <a:buNone/>
              <a:defRPr sz="2400"/>
            </a:lvl8pPr>
            <a:lvl9pPr lvl="8" algn="l">
              <a:lnSpc>
                <a:spcPct val="100000"/>
              </a:lnSpc>
              <a:spcBef>
                <a:spcPts val="0"/>
              </a:spcBef>
              <a:spcAft>
                <a:spcPts val="0"/>
              </a:spcAft>
              <a:buSzPts val="1800"/>
              <a:buNone/>
              <a:defRPr sz="2400"/>
            </a:lvl9pPr>
          </a:lstStyle>
          <a:p/>
        </p:txBody>
      </p:sp>
      <p:sp>
        <p:nvSpPr>
          <p:cNvPr id="171" name="Google Shape;171;p66"/>
          <p:cNvSpPr txBox="1"/>
          <p:nvPr>
            <p:ph idx="3" type="subTitle"/>
          </p:nvPr>
        </p:nvSpPr>
        <p:spPr>
          <a:xfrm>
            <a:off x="8112367" y="3178021"/>
            <a:ext cx="2508400" cy="1483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1000"/>
              <a:buNone/>
              <a:defRPr sz="1333"/>
            </a:lvl1pPr>
            <a:lvl2pPr lvl="1" algn="l">
              <a:lnSpc>
                <a:spcPct val="100000"/>
              </a:lnSpc>
              <a:spcBef>
                <a:spcPts val="0"/>
              </a:spcBef>
              <a:spcAft>
                <a:spcPts val="0"/>
              </a:spcAft>
              <a:buClr>
                <a:schemeClr val="dk1"/>
              </a:buClr>
              <a:buSzPts val="1000"/>
              <a:buNone/>
              <a:defRPr sz="1333"/>
            </a:lvl2pPr>
            <a:lvl3pPr lvl="2" algn="l">
              <a:lnSpc>
                <a:spcPct val="100000"/>
              </a:lnSpc>
              <a:spcBef>
                <a:spcPts val="0"/>
              </a:spcBef>
              <a:spcAft>
                <a:spcPts val="0"/>
              </a:spcAft>
              <a:buClr>
                <a:schemeClr val="dk1"/>
              </a:buClr>
              <a:buSzPts val="1000"/>
              <a:buNone/>
              <a:defRPr sz="1333"/>
            </a:lvl3pPr>
            <a:lvl4pPr lvl="3" algn="l">
              <a:lnSpc>
                <a:spcPct val="100000"/>
              </a:lnSpc>
              <a:spcBef>
                <a:spcPts val="0"/>
              </a:spcBef>
              <a:spcAft>
                <a:spcPts val="0"/>
              </a:spcAft>
              <a:buClr>
                <a:schemeClr val="dk1"/>
              </a:buClr>
              <a:buSzPts val="1000"/>
              <a:buNone/>
              <a:defRPr sz="1333"/>
            </a:lvl4pPr>
            <a:lvl5pPr lvl="4" algn="l">
              <a:lnSpc>
                <a:spcPct val="100000"/>
              </a:lnSpc>
              <a:spcBef>
                <a:spcPts val="0"/>
              </a:spcBef>
              <a:spcAft>
                <a:spcPts val="0"/>
              </a:spcAft>
              <a:buClr>
                <a:schemeClr val="dk1"/>
              </a:buClr>
              <a:buSzPts val="1000"/>
              <a:buNone/>
              <a:defRPr sz="1333"/>
            </a:lvl5pPr>
            <a:lvl6pPr lvl="5" algn="l">
              <a:lnSpc>
                <a:spcPct val="100000"/>
              </a:lnSpc>
              <a:spcBef>
                <a:spcPts val="0"/>
              </a:spcBef>
              <a:spcAft>
                <a:spcPts val="0"/>
              </a:spcAft>
              <a:buClr>
                <a:schemeClr val="dk1"/>
              </a:buClr>
              <a:buSzPts val="1000"/>
              <a:buNone/>
              <a:defRPr sz="1333"/>
            </a:lvl6pPr>
            <a:lvl7pPr lvl="6" algn="l">
              <a:lnSpc>
                <a:spcPct val="100000"/>
              </a:lnSpc>
              <a:spcBef>
                <a:spcPts val="0"/>
              </a:spcBef>
              <a:spcAft>
                <a:spcPts val="0"/>
              </a:spcAft>
              <a:buClr>
                <a:schemeClr val="dk1"/>
              </a:buClr>
              <a:buSzPts val="1000"/>
              <a:buNone/>
              <a:defRPr sz="1333"/>
            </a:lvl7pPr>
            <a:lvl8pPr lvl="7" algn="l">
              <a:lnSpc>
                <a:spcPct val="100000"/>
              </a:lnSpc>
              <a:spcBef>
                <a:spcPts val="0"/>
              </a:spcBef>
              <a:spcAft>
                <a:spcPts val="0"/>
              </a:spcAft>
              <a:buClr>
                <a:schemeClr val="dk1"/>
              </a:buClr>
              <a:buSzPts val="1000"/>
              <a:buNone/>
              <a:defRPr sz="1333"/>
            </a:lvl8pPr>
            <a:lvl9pPr lvl="8" algn="l">
              <a:lnSpc>
                <a:spcPct val="100000"/>
              </a:lnSpc>
              <a:spcBef>
                <a:spcPts val="0"/>
              </a:spcBef>
              <a:spcAft>
                <a:spcPts val="0"/>
              </a:spcAft>
              <a:buClr>
                <a:schemeClr val="dk1"/>
              </a:buClr>
              <a:buSzPts val="1000"/>
              <a:buNone/>
              <a:defRPr sz="1333"/>
            </a:lvl9pPr>
          </a:lstStyle>
          <a:p/>
        </p:txBody>
      </p:sp>
      <p:sp>
        <p:nvSpPr>
          <p:cNvPr id="172" name="Google Shape;172;p66"/>
          <p:cNvSpPr txBox="1"/>
          <p:nvPr>
            <p:ph idx="4" type="ctrTitle"/>
          </p:nvPr>
        </p:nvSpPr>
        <p:spPr>
          <a:xfrm>
            <a:off x="964800" y="627500"/>
            <a:ext cx="3457600" cy="1261600"/>
          </a:xfrm>
          <a:prstGeom prst="rect">
            <a:avLst/>
          </a:prstGeom>
          <a:noFill/>
          <a:ln>
            <a:noFill/>
          </a:ln>
        </p:spPr>
        <p:txBody>
          <a:bodyPr anchorCtr="0" anchor="t" bIns="91425" lIns="91425" spcFirstLastPara="1" rIns="91425" wrap="square" tIns="91425">
            <a:noAutofit/>
          </a:bodyPr>
          <a:lstStyle>
            <a:lvl1pPr lvl="0" algn="l">
              <a:lnSpc>
                <a:spcPct val="90000"/>
              </a:lnSpc>
              <a:spcBef>
                <a:spcPts val="0"/>
              </a:spcBef>
              <a:spcAft>
                <a:spcPts val="0"/>
              </a:spcAft>
              <a:buClr>
                <a:schemeClr val="dk1"/>
              </a:buClr>
              <a:buSzPts val="1800"/>
              <a:buFont typeface="Helvetica Neue"/>
              <a:buNone/>
              <a:defRPr sz="2400"/>
            </a:lvl1pPr>
            <a:lvl2pPr lvl="1" algn="l">
              <a:lnSpc>
                <a:spcPct val="100000"/>
              </a:lnSpc>
              <a:spcBef>
                <a:spcPts val="0"/>
              </a:spcBef>
              <a:spcAft>
                <a:spcPts val="0"/>
              </a:spcAft>
              <a:buSzPts val="1800"/>
              <a:buNone/>
              <a:defRPr sz="2400"/>
            </a:lvl2pPr>
            <a:lvl3pPr lvl="2" algn="l">
              <a:lnSpc>
                <a:spcPct val="100000"/>
              </a:lnSpc>
              <a:spcBef>
                <a:spcPts val="0"/>
              </a:spcBef>
              <a:spcAft>
                <a:spcPts val="0"/>
              </a:spcAft>
              <a:buSzPts val="1800"/>
              <a:buNone/>
              <a:defRPr sz="2400"/>
            </a:lvl3pPr>
            <a:lvl4pPr lvl="3" algn="l">
              <a:lnSpc>
                <a:spcPct val="100000"/>
              </a:lnSpc>
              <a:spcBef>
                <a:spcPts val="0"/>
              </a:spcBef>
              <a:spcAft>
                <a:spcPts val="0"/>
              </a:spcAft>
              <a:buSzPts val="1800"/>
              <a:buNone/>
              <a:defRPr sz="2400"/>
            </a:lvl4pPr>
            <a:lvl5pPr lvl="4" algn="l">
              <a:lnSpc>
                <a:spcPct val="100000"/>
              </a:lnSpc>
              <a:spcBef>
                <a:spcPts val="0"/>
              </a:spcBef>
              <a:spcAft>
                <a:spcPts val="0"/>
              </a:spcAft>
              <a:buSzPts val="1800"/>
              <a:buNone/>
              <a:defRPr sz="2400"/>
            </a:lvl5pPr>
            <a:lvl6pPr lvl="5" algn="l">
              <a:lnSpc>
                <a:spcPct val="100000"/>
              </a:lnSpc>
              <a:spcBef>
                <a:spcPts val="0"/>
              </a:spcBef>
              <a:spcAft>
                <a:spcPts val="0"/>
              </a:spcAft>
              <a:buSzPts val="1800"/>
              <a:buNone/>
              <a:defRPr sz="2400"/>
            </a:lvl6pPr>
            <a:lvl7pPr lvl="6" algn="l">
              <a:lnSpc>
                <a:spcPct val="100000"/>
              </a:lnSpc>
              <a:spcBef>
                <a:spcPts val="0"/>
              </a:spcBef>
              <a:spcAft>
                <a:spcPts val="0"/>
              </a:spcAft>
              <a:buSzPts val="1800"/>
              <a:buNone/>
              <a:defRPr sz="2400"/>
            </a:lvl7pPr>
            <a:lvl8pPr lvl="7" algn="l">
              <a:lnSpc>
                <a:spcPct val="100000"/>
              </a:lnSpc>
              <a:spcBef>
                <a:spcPts val="0"/>
              </a:spcBef>
              <a:spcAft>
                <a:spcPts val="0"/>
              </a:spcAft>
              <a:buSzPts val="1800"/>
              <a:buNone/>
              <a:defRPr sz="2400"/>
            </a:lvl8pPr>
            <a:lvl9pPr lvl="8" algn="l">
              <a:lnSpc>
                <a:spcPct val="100000"/>
              </a:lnSpc>
              <a:spcBef>
                <a:spcPts val="0"/>
              </a:spcBef>
              <a:spcAft>
                <a:spcPts val="0"/>
              </a:spcAft>
              <a:buSzPts val="1800"/>
              <a:buNone/>
              <a:defRPr sz="2400"/>
            </a:lvl9pPr>
          </a:lstStyle>
          <a:p/>
        </p:txBody>
      </p:sp>
      <p:sp>
        <p:nvSpPr>
          <p:cNvPr id="173" name="Google Shape;173;p66"/>
          <p:cNvSpPr txBox="1"/>
          <p:nvPr>
            <p:ph idx="5" type="ctrTitle"/>
          </p:nvPr>
        </p:nvSpPr>
        <p:spPr>
          <a:xfrm>
            <a:off x="1571233" y="2464784"/>
            <a:ext cx="2508400" cy="859600"/>
          </a:xfrm>
          <a:prstGeom prst="rect">
            <a:avLst/>
          </a:prstGeom>
          <a:noFill/>
          <a:ln>
            <a:noFill/>
          </a:ln>
        </p:spPr>
        <p:txBody>
          <a:bodyPr anchorCtr="0" anchor="b" bIns="91425" lIns="91425" spcFirstLastPara="1" rIns="91425" wrap="square" tIns="91425">
            <a:noAutofit/>
          </a:bodyPr>
          <a:lstStyle>
            <a:lvl1pPr lvl="0" algn="r">
              <a:lnSpc>
                <a:spcPct val="90000"/>
              </a:lnSpc>
              <a:spcBef>
                <a:spcPts val="0"/>
              </a:spcBef>
              <a:spcAft>
                <a:spcPts val="0"/>
              </a:spcAft>
              <a:buClr>
                <a:schemeClr val="dk1"/>
              </a:buClr>
              <a:buSzPts val="1800"/>
              <a:buFont typeface="Helvetica Neue"/>
              <a:buNone/>
              <a:defRPr sz="2400"/>
            </a:lvl1pPr>
            <a:lvl2pPr lvl="1" algn="r">
              <a:lnSpc>
                <a:spcPct val="100000"/>
              </a:lnSpc>
              <a:spcBef>
                <a:spcPts val="0"/>
              </a:spcBef>
              <a:spcAft>
                <a:spcPts val="0"/>
              </a:spcAft>
              <a:buSzPts val="1800"/>
              <a:buNone/>
              <a:defRPr sz="2400"/>
            </a:lvl2pPr>
            <a:lvl3pPr lvl="2" algn="r">
              <a:lnSpc>
                <a:spcPct val="100000"/>
              </a:lnSpc>
              <a:spcBef>
                <a:spcPts val="0"/>
              </a:spcBef>
              <a:spcAft>
                <a:spcPts val="0"/>
              </a:spcAft>
              <a:buSzPts val="1800"/>
              <a:buNone/>
              <a:defRPr sz="2400"/>
            </a:lvl3pPr>
            <a:lvl4pPr lvl="3" algn="r">
              <a:lnSpc>
                <a:spcPct val="100000"/>
              </a:lnSpc>
              <a:spcBef>
                <a:spcPts val="0"/>
              </a:spcBef>
              <a:spcAft>
                <a:spcPts val="0"/>
              </a:spcAft>
              <a:buSzPts val="1800"/>
              <a:buNone/>
              <a:defRPr sz="2400"/>
            </a:lvl4pPr>
            <a:lvl5pPr lvl="4" algn="r">
              <a:lnSpc>
                <a:spcPct val="100000"/>
              </a:lnSpc>
              <a:spcBef>
                <a:spcPts val="0"/>
              </a:spcBef>
              <a:spcAft>
                <a:spcPts val="0"/>
              </a:spcAft>
              <a:buSzPts val="1800"/>
              <a:buNone/>
              <a:defRPr sz="2400"/>
            </a:lvl5pPr>
            <a:lvl6pPr lvl="5" algn="r">
              <a:lnSpc>
                <a:spcPct val="100000"/>
              </a:lnSpc>
              <a:spcBef>
                <a:spcPts val="0"/>
              </a:spcBef>
              <a:spcAft>
                <a:spcPts val="0"/>
              </a:spcAft>
              <a:buSzPts val="1800"/>
              <a:buNone/>
              <a:defRPr sz="2400"/>
            </a:lvl6pPr>
            <a:lvl7pPr lvl="6" algn="r">
              <a:lnSpc>
                <a:spcPct val="100000"/>
              </a:lnSpc>
              <a:spcBef>
                <a:spcPts val="0"/>
              </a:spcBef>
              <a:spcAft>
                <a:spcPts val="0"/>
              </a:spcAft>
              <a:buSzPts val="1800"/>
              <a:buNone/>
              <a:defRPr sz="2400"/>
            </a:lvl7pPr>
            <a:lvl8pPr lvl="7" algn="r">
              <a:lnSpc>
                <a:spcPct val="100000"/>
              </a:lnSpc>
              <a:spcBef>
                <a:spcPts val="0"/>
              </a:spcBef>
              <a:spcAft>
                <a:spcPts val="0"/>
              </a:spcAft>
              <a:buSzPts val="1800"/>
              <a:buNone/>
              <a:defRPr sz="2400"/>
            </a:lvl8pPr>
            <a:lvl9pPr lvl="8" algn="r">
              <a:lnSpc>
                <a:spcPct val="100000"/>
              </a:lnSpc>
              <a:spcBef>
                <a:spcPts val="0"/>
              </a:spcBef>
              <a:spcAft>
                <a:spcPts val="0"/>
              </a:spcAft>
              <a:buSzPts val="1800"/>
              <a:buNone/>
              <a:defRPr sz="2400"/>
            </a:lvl9pPr>
          </a:lstStyle>
          <a:p/>
        </p:txBody>
      </p:sp>
      <p:sp>
        <p:nvSpPr>
          <p:cNvPr id="174" name="Google Shape;174;p66"/>
          <p:cNvSpPr txBox="1"/>
          <p:nvPr>
            <p:ph idx="6" type="subTitle"/>
          </p:nvPr>
        </p:nvSpPr>
        <p:spPr>
          <a:xfrm>
            <a:off x="1623900" y="3178879"/>
            <a:ext cx="2508400" cy="14832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chemeClr val="dk1"/>
              </a:buClr>
              <a:buSzPts val="1000"/>
              <a:buNone/>
              <a:defRPr sz="1333"/>
            </a:lvl1pPr>
            <a:lvl2pPr lvl="1" algn="r">
              <a:lnSpc>
                <a:spcPct val="100000"/>
              </a:lnSpc>
              <a:spcBef>
                <a:spcPts val="0"/>
              </a:spcBef>
              <a:spcAft>
                <a:spcPts val="0"/>
              </a:spcAft>
              <a:buClr>
                <a:schemeClr val="dk1"/>
              </a:buClr>
              <a:buSzPts val="1000"/>
              <a:buNone/>
              <a:defRPr sz="1333"/>
            </a:lvl2pPr>
            <a:lvl3pPr lvl="2" algn="r">
              <a:lnSpc>
                <a:spcPct val="100000"/>
              </a:lnSpc>
              <a:spcBef>
                <a:spcPts val="0"/>
              </a:spcBef>
              <a:spcAft>
                <a:spcPts val="0"/>
              </a:spcAft>
              <a:buClr>
                <a:schemeClr val="dk1"/>
              </a:buClr>
              <a:buSzPts val="1000"/>
              <a:buNone/>
              <a:defRPr sz="1333"/>
            </a:lvl3pPr>
            <a:lvl4pPr lvl="3" algn="r">
              <a:lnSpc>
                <a:spcPct val="100000"/>
              </a:lnSpc>
              <a:spcBef>
                <a:spcPts val="0"/>
              </a:spcBef>
              <a:spcAft>
                <a:spcPts val="0"/>
              </a:spcAft>
              <a:buClr>
                <a:schemeClr val="dk1"/>
              </a:buClr>
              <a:buSzPts val="1000"/>
              <a:buNone/>
              <a:defRPr sz="1333"/>
            </a:lvl4pPr>
            <a:lvl5pPr lvl="4" algn="r">
              <a:lnSpc>
                <a:spcPct val="100000"/>
              </a:lnSpc>
              <a:spcBef>
                <a:spcPts val="0"/>
              </a:spcBef>
              <a:spcAft>
                <a:spcPts val="0"/>
              </a:spcAft>
              <a:buClr>
                <a:schemeClr val="dk1"/>
              </a:buClr>
              <a:buSzPts val="1000"/>
              <a:buNone/>
              <a:defRPr sz="1333"/>
            </a:lvl5pPr>
            <a:lvl6pPr lvl="5" algn="r">
              <a:lnSpc>
                <a:spcPct val="100000"/>
              </a:lnSpc>
              <a:spcBef>
                <a:spcPts val="0"/>
              </a:spcBef>
              <a:spcAft>
                <a:spcPts val="0"/>
              </a:spcAft>
              <a:buClr>
                <a:schemeClr val="dk1"/>
              </a:buClr>
              <a:buSzPts val="1000"/>
              <a:buNone/>
              <a:defRPr sz="1333"/>
            </a:lvl6pPr>
            <a:lvl7pPr lvl="6" algn="r">
              <a:lnSpc>
                <a:spcPct val="100000"/>
              </a:lnSpc>
              <a:spcBef>
                <a:spcPts val="0"/>
              </a:spcBef>
              <a:spcAft>
                <a:spcPts val="0"/>
              </a:spcAft>
              <a:buClr>
                <a:schemeClr val="dk1"/>
              </a:buClr>
              <a:buSzPts val="1000"/>
              <a:buNone/>
              <a:defRPr sz="1333"/>
            </a:lvl7pPr>
            <a:lvl8pPr lvl="7" algn="r">
              <a:lnSpc>
                <a:spcPct val="100000"/>
              </a:lnSpc>
              <a:spcBef>
                <a:spcPts val="0"/>
              </a:spcBef>
              <a:spcAft>
                <a:spcPts val="0"/>
              </a:spcAft>
              <a:buClr>
                <a:schemeClr val="dk1"/>
              </a:buClr>
              <a:buSzPts val="1000"/>
              <a:buNone/>
              <a:defRPr sz="1333"/>
            </a:lvl8pPr>
            <a:lvl9pPr lvl="8" algn="r">
              <a:lnSpc>
                <a:spcPct val="100000"/>
              </a:lnSpc>
              <a:spcBef>
                <a:spcPts val="0"/>
              </a:spcBef>
              <a:spcAft>
                <a:spcPts val="0"/>
              </a:spcAft>
              <a:buClr>
                <a:schemeClr val="dk1"/>
              </a:buClr>
              <a:buSzPts val="1000"/>
              <a:buNone/>
              <a:defRPr sz="1333"/>
            </a:lvl9pPr>
          </a:lstStyle>
          <a:p/>
        </p:txBody>
      </p:sp>
      <p:sp>
        <p:nvSpPr>
          <p:cNvPr id="175" name="Google Shape;175;p66"/>
          <p:cNvSpPr txBox="1"/>
          <p:nvPr>
            <p:ph idx="7" type="ctrTitle"/>
          </p:nvPr>
        </p:nvSpPr>
        <p:spPr>
          <a:xfrm>
            <a:off x="4009633" y="4361197"/>
            <a:ext cx="2508400" cy="859600"/>
          </a:xfrm>
          <a:prstGeom prst="rect">
            <a:avLst/>
          </a:prstGeom>
          <a:noFill/>
          <a:ln>
            <a:noFill/>
          </a:ln>
        </p:spPr>
        <p:txBody>
          <a:bodyPr anchorCtr="0" anchor="b" bIns="91425" lIns="91425" spcFirstLastPara="1" rIns="91425" wrap="square" tIns="91425">
            <a:noAutofit/>
          </a:bodyPr>
          <a:lstStyle>
            <a:lvl1pPr lvl="0" algn="r">
              <a:lnSpc>
                <a:spcPct val="90000"/>
              </a:lnSpc>
              <a:spcBef>
                <a:spcPts val="0"/>
              </a:spcBef>
              <a:spcAft>
                <a:spcPts val="0"/>
              </a:spcAft>
              <a:buClr>
                <a:schemeClr val="dk1"/>
              </a:buClr>
              <a:buSzPts val="1800"/>
              <a:buFont typeface="Helvetica Neue"/>
              <a:buNone/>
              <a:defRPr sz="2400"/>
            </a:lvl1pPr>
            <a:lvl2pPr lvl="1" algn="r">
              <a:lnSpc>
                <a:spcPct val="100000"/>
              </a:lnSpc>
              <a:spcBef>
                <a:spcPts val="0"/>
              </a:spcBef>
              <a:spcAft>
                <a:spcPts val="0"/>
              </a:spcAft>
              <a:buSzPts val="1800"/>
              <a:buNone/>
              <a:defRPr sz="2400"/>
            </a:lvl2pPr>
            <a:lvl3pPr lvl="2" algn="r">
              <a:lnSpc>
                <a:spcPct val="100000"/>
              </a:lnSpc>
              <a:spcBef>
                <a:spcPts val="0"/>
              </a:spcBef>
              <a:spcAft>
                <a:spcPts val="0"/>
              </a:spcAft>
              <a:buSzPts val="1800"/>
              <a:buNone/>
              <a:defRPr sz="2400"/>
            </a:lvl3pPr>
            <a:lvl4pPr lvl="3" algn="r">
              <a:lnSpc>
                <a:spcPct val="100000"/>
              </a:lnSpc>
              <a:spcBef>
                <a:spcPts val="0"/>
              </a:spcBef>
              <a:spcAft>
                <a:spcPts val="0"/>
              </a:spcAft>
              <a:buSzPts val="1800"/>
              <a:buNone/>
              <a:defRPr sz="2400"/>
            </a:lvl4pPr>
            <a:lvl5pPr lvl="4" algn="r">
              <a:lnSpc>
                <a:spcPct val="100000"/>
              </a:lnSpc>
              <a:spcBef>
                <a:spcPts val="0"/>
              </a:spcBef>
              <a:spcAft>
                <a:spcPts val="0"/>
              </a:spcAft>
              <a:buSzPts val="1800"/>
              <a:buNone/>
              <a:defRPr sz="2400"/>
            </a:lvl5pPr>
            <a:lvl6pPr lvl="5" algn="r">
              <a:lnSpc>
                <a:spcPct val="100000"/>
              </a:lnSpc>
              <a:spcBef>
                <a:spcPts val="0"/>
              </a:spcBef>
              <a:spcAft>
                <a:spcPts val="0"/>
              </a:spcAft>
              <a:buSzPts val="1800"/>
              <a:buNone/>
              <a:defRPr sz="2400"/>
            </a:lvl6pPr>
            <a:lvl7pPr lvl="6" algn="r">
              <a:lnSpc>
                <a:spcPct val="100000"/>
              </a:lnSpc>
              <a:spcBef>
                <a:spcPts val="0"/>
              </a:spcBef>
              <a:spcAft>
                <a:spcPts val="0"/>
              </a:spcAft>
              <a:buSzPts val="1800"/>
              <a:buNone/>
              <a:defRPr sz="2400"/>
            </a:lvl7pPr>
            <a:lvl8pPr lvl="7" algn="r">
              <a:lnSpc>
                <a:spcPct val="100000"/>
              </a:lnSpc>
              <a:spcBef>
                <a:spcPts val="0"/>
              </a:spcBef>
              <a:spcAft>
                <a:spcPts val="0"/>
              </a:spcAft>
              <a:buSzPts val="1800"/>
              <a:buNone/>
              <a:defRPr sz="2400"/>
            </a:lvl8pPr>
            <a:lvl9pPr lvl="8" algn="r">
              <a:lnSpc>
                <a:spcPct val="100000"/>
              </a:lnSpc>
              <a:spcBef>
                <a:spcPts val="0"/>
              </a:spcBef>
              <a:spcAft>
                <a:spcPts val="0"/>
              </a:spcAft>
              <a:buSzPts val="1800"/>
              <a:buNone/>
              <a:defRPr sz="2400"/>
            </a:lvl9pPr>
          </a:lstStyle>
          <a:p/>
        </p:txBody>
      </p:sp>
      <p:sp>
        <p:nvSpPr>
          <p:cNvPr id="176" name="Google Shape;176;p66"/>
          <p:cNvSpPr txBox="1"/>
          <p:nvPr>
            <p:ph idx="8" type="subTitle"/>
          </p:nvPr>
        </p:nvSpPr>
        <p:spPr>
          <a:xfrm>
            <a:off x="4062300" y="5075292"/>
            <a:ext cx="2508400" cy="14832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chemeClr val="dk1"/>
              </a:buClr>
              <a:buSzPts val="1000"/>
              <a:buNone/>
              <a:defRPr sz="1333"/>
            </a:lvl1pPr>
            <a:lvl2pPr lvl="1" algn="r">
              <a:lnSpc>
                <a:spcPct val="100000"/>
              </a:lnSpc>
              <a:spcBef>
                <a:spcPts val="0"/>
              </a:spcBef>
              <a:spcAft>
                <a:spcPts val="0"/>
              </a:spcAft>
              <a:buClr>
                <a:schemeClr val="dk1"/>
              </a:buClr>
              <a:buSzPts val="1000"/>
              <a:buNone/>
              <a:defRPr sz="1333"/>
            </a:lvl2pPr>
            <a:lvl3pPr lvl="2" algn="r">
              <a:lnSpc>
                <a:spcPct val="100000"/>
              </a:lnSpc>
              <a:spcBef>
                <a:spcPts val="0"/>
              </a:spcBef>
              <a:spcAft>
                <a:spcPts val="0"/>
              </a:spcAft>
              <a:buClr>
                <a:schemeClr val="dk1"/>
              </a:buClr>
              <a:buSzPts val="1000"/>
              <a:buNone/>
              <a:defRPr sz="1333"/>
            </a:lvl3pPr>
            <a:lvl4pPr lvl="3" algn="r">
              <a:lnSpc>
                <a:spcPct val="100000"/>
              </a:lnSpc>
              <a:spcBef>
                <a:spcPts val="0"/>
              </a:spcBef>
              <a:spcAft>
                <a:spcPts val="0"/>
              </a:spcAft>
              <a:buClr>
                <a:schemeClr val="dk1"/>
              </a:buClr>
              <a:buSzPts val="1000"/>
              <a:buNone/>
              <a:defRPr sz="1333"/>
            </a:lvl4pPr>
            <a:lvl5pPr lvl="4" algn="r">
              <a:lnSpc>
                <a:spcPct val="100000"/>
              </a:lnSpc>
              <a:spcBef>
                <a:spcPts val="0"/>
              </a:spcBef>
              <a:spcAft>
                <a:spcPts val="0"/>
              </a:spcAft>
              <a:buClr>
                <a:schemeClr val="dk1"/>
              </a:buClr>
              <a:buSzPts val="1000"/>
              <a:buNone/>
              <a:defRPr sz="1333"/>
            </a:lvl5pPr>
            <a:lvl6pPr lvl="5" algn="r">
              <a:lnSpc>
                <a:spcPct val="100000"/>
              </a:lnSpc>
              <a:spcBef>
                <a:spcPts val="0"/>
              </a:spcBef>
              <a:spcAft>
                <a:spcPts val="0"/>
              </a:spcAft>
              <a:buClr>
                <a:schemeClr val="dk1"/>
              </a:buClr>
              <a:buSzPts val="1000"/>
              <a:buNone/>
              <a:defRPr sz="1333"/>
            </a:lvl6pPr>
            <a:lvl7pPr lvl="6" algn="r">
              <a:lnSpc>
                <a:spcPct val="100000"/>
              </a:lnSpc>
              <a:spcBef>
                <a:spcPts val="0"/>
              </a:spcBef>
              <a:spcAft>
                <a:spcPts val="0"/>
              </a:spcAft>
              <a:buClr>
                <a:schemeClr val="dk1"/>
              </a:buClr>
              <a:buSzPts val="1000"/>
              <a:buNone/>
              <a:defRPr sz="1333"/>
            </a:lvl7pPr>
            <a:lvl8pPr lvl="7" algn="r">
              <a:lnSpc>
                <a:spcPct val="100000"/>
              </a:lnSpc>
              <a:spcBef>
                <a:spcPts val="0"/>
              </a:spcBef>
              <a:spcAft>
                <a:spcPts val="0"/>
              </a:spcAft>
              <a:buClr>
                <a:schemeClr val="dk1"/>
              </a:buClr>
              <a:buSzPts val="1000"/>
              <a:buNone/>
              <a:defRPr sz="1333"/>
            </a:lvl8pPr>
            <a:lvl9pPr lvl="8" algn="r">
              <a:lnSpc>
                <a:spcPct val="100000"/>
              </a:lnSpc>
              <a:spcBef>
                <a:spcPts val="0"/>
              </a:spcBef>
              <a:spcAft>
                <a:spcPts val="0"/>
              </a:spcAft>
              <a:buClr>
                <a:schemeClr val="dk1"/>
              </a:buClr>
              <a:buSzPts val="1000"/>
              <a:buNone/>
              <a:defRPr sz="1333"/>
            </a:lvl9pPr>
          </a:lstStyle>
          <a:p/>
        </p:txBody>
      </p:sp>
      <p:sp>
        <p:nvSpPr>
          <p:cNvPr id="177" name="Google Shape;177;p66"/>
          <p:cNvSpPr/>
          <p:nvPr/>
        </p:nvSpPr>
        <p:spPr>
          <a:xfrm>
            <a:off x="4492517" y="-111267"/>
            <a:ext cx="890000" cy="4026000"/>
          </a:xfrm>
          <a:prstGeom prst="rect">
            <a:avLst/>
          </a:prstGeom>
          <a:no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78" name="Google Shape;178;p66"/>
          <p:cNvSpPr/>
          <p:nvPr/>
        </p:nvSpPr>
        <p:spPr>
          <a:xfrm>
            <a:off x="6920117" y="2808700"/>
            <a:ext cx="890000" cy="4150800"/>
          </a:xfrm>
          <a:prstGeom prst="rect">
            <a:avLst/>
          </a:prstGeom>
          <a:no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79" name="Google Shape;179;p66"/>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1">
  <p:cSld name="Three columns 1">
    <p:spTree>
      <p:nvGrpSpPr>
        <p:cNvPr id="180" name="Shape 180"/>
        <p:cNvGrpSpPr/>
        <p:nvPr/>
      </p:nvGrpSpPr>
      <p:grpSpPr>
        <a:xfrm>
          <a:off x="0" y="0"/>
          <a:ext cx="0" cy="0"/>
          <a:chOff x="0" y="0"/>
          <a:chExt cx="0" cy="0"/>
        </a:xfrm>
      </p:grpSpPr>
      <p:sp>
        <p:nvSpPr>
          <p:cNvPr id="181" name="Google Shape;181;p67"/>
          <p:cNvSpPr txBox="1"/>
          <p:nvPr>
            <p:ph idx="1" type="subTitle"/>
          </p:nvPr>
        </p:nvSpPr>
        <p:spPr>
          <a:xfrm>
            <a:off x="1153600" y="4047533"/>
            <a:ext cx="2424000" cy="1483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000000"/>
              </a:buClr>
              <a:buSzPts val="1000"/>
              <a:buNone/>
              <a:defRPr sz="1333">
                <a:solidFill>
                  <a:srgbClr val="000000"/>
                </a:solidFill>
              </a:defRPr>
            </a:lvl1pPr>
            <a:lvl2pPr lvl="1" algn="ctr">
              <a:lnSpc>
                <a:spcPct val="100000"/>
              </a:lnSpc>
              <a:spcBef>
                <a:spcPts val="0"/>
              </a:spcBef>
              <a:spcAft>
                <a:spcPts val="0"/>
              </a:spcAft>
              <a:buClr>
                <a:srgbClr val="000000"/>
              </a:buClr>
              <a:buSzPts val="1000"/>
              <a:buNone/>
              <a:defRPr sz="1333">
                <a:solidFill>
                  <a:srgbClr val="000000"/>
                </a:solidFill>
              </a:defRPr>
            </a:lvl2pPr>
            <a:lvl3pPr lvl="2" algn="ctr">
              <a:lnSpc>
                <a:spcPct val="100000"/>
              </a:lnSpc>
              <a:spcBef>
                <a:spcPts val="0"/>
              </a:spcBef>
              <a:spcAft>
                <a:spcPts val="0"/>
              </a:spcAft>
              <a:buClr>
                <a:srgbClr val="000000"/>
              </a:buClr>
              <a:buSzPts val="1000"/>
              <a:buNone/>
              <a:defRPr sz="1333">
                <a:solidFill>
                  <a:srgbClr val="000000"/>
                </a:solidFill>
              </a:defRPr>
            </a:lvl3pPr>
            <a:lvl4pPr lvl="3" algn="ctr">
              <a:lnSpc>
                <a:spcPct val="100000"/>
              </a:lnSpc>
              <a:spcBef>
                <a:spcPts val="0"/>
              </a:spcBef>
              <a:spcAft>
                <a:spcPts val="0"/>
              </a:spcAft>
              <a:buClr>
                <a:srgbClr val="000000"/>
              </a:buClr>
              <a:buSzPts val="1000"/>
              <a:buNone/>
              <a:defRPr sz="1333">
                <a:solidFill>
                  <a:srgbClr val="000000"/>
                </a:solidFill>
              </a:defRPr>
            </a:lvl4pPr>
            <a:lvl5pPr lvl="4" algn="ctr">
              <a:lnSpc>
                <a:spcPct val="100000"/>
              </a:lnSpc>
              <a:spcBef>
                <a:spcPts val="0"/>
              </a:spcBef>
              <a:spcAft>
                <a:spcPts val="0"/>
              </a:spcAft>
              <a:buClr>
                <a:srgbClr val="000000"/>
              </a:buClr>
              <a:buSzPts val="1000"/>
              <a:buNone/>
              <a:defRPr sz="1333">
                <a:solidFill>
                  <a:srgbClr val="000000"/>
                </a:solidFill>
              </a:defRPr>
            </a:lvl5pPr>
            <a:lvl6pPr lvl="5" algn="ctr">
              <a:lnSpc>
                <a:spcPct val="100000"/>
              </a:lnSpc>
              <a:spcBef>
                <a:spcPts val="0"/>
              </a:spcBef>
              <a:spcAft>
                <a:spcPts val="0"/>
              </a:spcAft>
              <a:buClr>
                <a:srgbClr val="000000"/>
              </a:buClr>
              <a:buSzPts val="1000"/>
              <a:buNone/>
              <a:defRPr sz="1333">
                <a:solidFill>
                  <a:srgbClr val="000000"/>
                </a:solidFill>
              </a:defRPr>
            </a:lvl6pPr>
            <a:lvl7pPr lvl="6" algn="ctr">
              <a:lnSpc>
                <a:spcPct val="100000"/>
              </a:lnSpc>
              <a:spcBef>
                <a:spcPts val="0"/>
              </a:spcBef>
              <a:spcAft>
                <a:spcPts val="0"/>
              </a:spcAft>
              <a:buClr>
                <a:srgbClr val="000000"/>
              </a:buClr>
              <a:buSzPts val="1000"/>
              <a:buNone/>
              <a:defRPr sz="1333">
                <a:solidFill>
                  <a:srgbClr val="000000"/>
                </a:solidFill>
              </a:defRPr>
            </a:lvl7pPr>
            <a:lvl8pPr lvl="7" algn="ctr">
              <a:lnSpc>
                <a:spcPct val="100000"/>
              </a:lnSpc>
              <a:spcBef>
                <a:spcPts val="0"/>
              </a:spcBef>
              <a:spcAft>
                <a:spcPts val="0"/>
              </a:spcAft>
              <a:buClr>
                <a:srgbClr val="000000"/>
              </a:buClr>
              <a:buSzPts val="1000"/>
              <a:buNone/>
              <a:defRPr sz="1333">
                <a:solidFill>
                  <a:srgbClr val="000000"/>
                </a:solidFill>
              </a:defRPr>
            </a:lvl8pPr>
            <a:lvl9pPr lvl="8" algn="ctr">
              <a:lnSpc>
                <a:spcPct val="100000"/>
              </a:lnSpc>
              <a:spcBef>
                <a:spcPts val="0"/>
              </a:spcBef>
              <a:spcAft>
                <a:spcPts val="0"/>
              </a:spcAft>
              <a:buClr>
                <a:srgbClr val="000000"/>
              </a:buClr>
              <a:buSzPts val="1000"/>
              <a:buNone/>
              <a:defRPr sz="1333">
                <a:solidFill>
                  <a:srgbClr val="000000"/>
                </a:solidFill>
              </a:defRPr>
            </a:lvl9pPr>
          </a:lstStyle>
          <a:p/>
        </p:txBody>
      </p:sp>
      <p:sp>
        <p:nvSpPr>
          <p:cNvPr id="182" name="Google Shape;182;p67"/>
          <p:cNvSpPr txBox="1"/>
          <p:nvPr>
            <p:ph idx="2" type="subTitle"/>
          </p:nvPr>
        </p:nvSpPr>
        <p:spPr>
          <a:xfrm>
            <a:off x="4884000" y="4047533"/>
            <a:ext cx="2424000" cy="1483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000000"/>
              </a:buClr>
              <a:buSzPts val="1000"/>
              <a:buNone/>
              <a:defRPr sz="1333">
                <a:solidFill>
                  <a:srgbClr val="000000"/>
                </a:solidFill>
              </a:defRPr>
            </a:lvl1pPr>
            <a:lvl2pPr lvl="1" algn="ctr">
              <a:lnSpc>
                <a:spcPct val="100000"/>
              </a:lnSpc>
              <a:spcBef>
                <a:spcPts val="0"/>
              </a:spcBef>
              <a:spcAft>
                <a:spcPts val="0"/>
              </a:spcAft>
              <a:buClr>
                <a:srgbClr val="000000"/>
              </a:buClr>
              <a:buSzPts val="1000"/>
              <a:buNone/>
              <a:defRPr sz="1333">
                <a:solidFill>
                  <a:srgbClr val="000000"/>
                </a:solidFill>
              </a:defRPr>
            </a:lvl2pPr>
            <a:lvl3pPr lvl="2" algn="ctr">
              <a:lnSpc>
                <a:spcPct val="100000"/>
              </a:lnSpc>
              <a:spcBef>
                <a:spcPts val="0"/>
              </a:spcBef>
              <a:spcAft>
                <a:spcPts val="0"/>
              </a:spcAft>
              <a:buClr>
                <a:srgbClr val="000000"/>
              </a:buClr>
              <a:buSzPts val="1000"/>
              <a:buNone/>
              <a:defRPr sz="1333">
                <a:solidFill>
                  <a:srgbClr val="000000"/>
                </a:solidFill>
              </a:defRPr>
            </a:lvl3pPr>
            <a:lvl4pPr lvl="3" algn="ctr">
              <a:lnSpc>
                <a:spcPct val="100000"/>
              </a:lnSpc>
              <a:spcBef>
                <a:spcPts val="0"/>
              </a:spcBef>
              <a:spcAft>
                <a:spcPts val="0"/>
              </a:spcAft>
              <a:buClr>
                <a:srgbClr val="000000"/>
              </a:buClr>
              <a:buSzPts val="1000"/>
              <a:buNone/>
              <a:defRPr sz="1333">
                <a:solidFill>
                  <a:srgbClr val="000000"/>
                </a:solidFill>
              </a:defRPr>
            </a:lvl4pPr>
            <a:lvl5pPr lvl="4" algn="ctr">
              <a:lnSpc>
                <a:spcPct val="100000"/>
              </a:lnSpc>
              <a:spcBef>
                <a:spcPts val="0"/>
              </a:spcBef>
              <a:spcAft>
                <a:spcPts val="0"/>
              </a:spcAft>
              <a:buClr>
                <a:srgbClr val="000000"/>
              </a:buClr>
              <a:buSzPts val="1000"/>
              <a:buNone/>
              <a:defRPr sz="1333">
                <a:solidFill>
                  <a:srgbClr val="000000"/>
                </a:solidFill>
              </a:defRPr>
            </a:lvl5pPr>
            <a:lvl6pPr lvl="5" algn="ctr">
              <a:lnSpc>
                <a:spcPct val="100000"/>
              </a:lnSpc>
              <a:spcBef>
                <a:spcPts val="0"/>
              </a:spcBef>
              <a:spcAft>
                <a:spcPts val="0"/>
              </a:spcAft>
              <a:buClr>
                <a:srgbClr val="000000"/>
              </a:buClr>
              <a:buSzPts val="1000"/>
              <a:buNone/>
              <a:defRPr sz="1333">
                <a:solidFill>
                  <a:srgbClr val="000000"/>
                </a:solidFill>
              </a:defRPr>
            </a:lvl6pPr>
            <a:lvl7pPr lvl="6" algn="ctr">
              <a:lnSpc>
                <a:spcPct val="100000"/>
              </a:lnSpc>
              <a:spcBef>
                <a:spcPts val="0"/>
              </a:spcBef>
              <a:spcAft>
                <a:spcPts val="0"/>
              </a:spcAft>
              <a:buClr>
                <a:srgbClr val="000000"/>
              </a:buClr>
              <a:buSzPts val="1000"/>
              <a:buNone/>
              <a:defRPr sz="1333">
                <a:solidFill>
                  <a:srgbClr val="000000"/>
                </a:solidFill>
              </a:defRPr>
            </a:lvl7pPr>
            <a:lvl8pPr lvl="7" algn="ctr">
              <a:lnSpc>
                <a:spcPct val="100000"/>
              </a:lnSpc>
              <a:spcBef>
                <a:spcPts val="0"/>
              </a:spcBef>
              <a:spcAft>
                <a:spcPts val="0"/>
              </a:spcAft>
              <a:buClr>
                <a:srgbClr val="000000"/>
              </a:buClr>
              <a:buSzPts val="1000"/>
              <a:buNone/>
              <a:defRPr sz="1333">
                <a:solidFill>
                  <a:srgbClr val="000000"/>
                </a:solidFill>
              </a:defRPr>
            </a:lvl8pPr>
            <a:lvl9pPr lvl="8" algn="ctr">
              <a:lnSpc>
                <a:spcPct val="100000"/>
              </a:lnSpc>
              <a:spcBef>
                <a:spcPts val="0"/>
              </a:spcBef>
              <a:spcAft>
                <a:spcPts val="0"/>
              </a:spcAft>
              <a:buClr>
                <a:srgbClr val="000000"/>
              </a:buClr>
              <a:buSzPts val="1000"/>
              <a:buNone/>
              <a:defRPr sz="1333">
                <a:solidFill>
                  <a:srgbClr val="000000"/>
                </a:solidFill>
              </a:defRPr>
            </a:lvl9pPr>
          </a:lstStyle>
          <a:p/>
        </p:txBody>
      </p:sp>
      <p:sp>
        <p:nvSpPr>
          <p:cNvPr id="183" name="Google Shape;183;p67"/>
          <p:cNvSpPr txBox="1"/>
          <p:nvPr>
            <p:ph type="ctrTitle"/>
          </p:nvPr>
        </p:nvSpPr>
        <p:spPr>
          <a:xfrm>
            <a:off x="619467" y="3636067"/>
            <a:ext cx="3492400" cy="5132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Clr>
                <a:srgbClr val="000000"/>
              </a:buClr>
              <a:buSzPts val="1600"/>
              <a:buFont typeface="Helvetica Neue"/>
              <a:buNone/>
              <a:defRPr sz="2133">
                <a:solidFill>
                  <a:srgbClr val="000000"/>
                </a:solidFill>
              </a:defRPr>
            </a:lvl1pPr>
            <a:lvl2pPr lvl="1" algn="ctr">
              <a:lnSpc>
                <a:spcPct val="100000"/>
              </a:lnSpc>
              <a:spcBef>
                <a:spcPts val="0"/>
              </a:spcBef>
              <a:spcAft>
                <a:spcPts val="0"/>
              </a:spcAft>
              <a:buClr>
                <a:srgbClr val="000000"/>
              </a:buClr>
              <a:buSzPts val="1600"/>
              <a:buNone/>
              <a:defRPr sz="2133">
                <a:solidFill>
                  <a:srgbClr val="000000"/>
                </a:solidFill>
              </a:defRPr>
            </a:lvl2pPr>
            <a:lvl3pPr lvl="2" algn="ctr">
              <a:lnSpc>
                <a:spcPct val="100000"/>
              </a:lnSpc>
              <a:spcBef>
                <a:spcPts val="0"/>
              </a:spcBef>
              <a:spcAft>
                <a:spcPts val="0"/>
              </a:spcAft>
              <a:buClr>
                <a:srgbClr val="000000"/>
              </a:buClr>
              <a:buSzPts val="1600"/>
              <a:buNone/>
              <a:defRPr sz="2133">
                <a:solidFill>
                  <a:srgbClr val="000000"/>
                </a:solidFill>
              </a:defRPr>
            </a:lvl3pPr>
            <a:lvl4pPr lvl="3" algn="ctr">
              <a:lnSpc>
                <a:spcPct val="100000"/>
              </a:lnSpc>
              <a:spcBef>
                <a:spcPts val="0"/>
              </a:spcBef>
              <a:spcAft>
                <a:spcPts val="0"/>
              </a:spcAft>
              <a:buClr>
                <a:srgbClr val="000000"/>
              </a:buClr>
              <a:buSzPts val="1600"/>
              <a:buNone/>
              <a:defRPr sz="2133">
                <a:solidFill>
                  <a:srgbClr val="000000"/>
                </a:solidFill>
              </a:defRPr>
            </a:lvl4pPr>
            <a:lvl5pPr lvl="4" algn="ctr">
              <a:lnSpc>
                <a:spcPct val="100000"/>
              </a:lnSpc>
              <a:spcBef>
                <a:spcPts val="0"/>
              </a:spcBef>
              <a:spcAft>
                <a:spcPts val="0"/>
              </a:spcAft>
              <a:buClr>
                <a:srgbClr val="000000"/>
              </a:buClr>
              <a:buSzPts val="1600"/>
              <a:buNone/>
              <a:defRPr sz="2133">
                <a:solidFill>
                  <a:srgbClr val="000000"/>
                </a:solidFill>
              </a:defRPr>
            </a:lvl5pPr>
            <a:lvl6pPr lvl="5" algn="ctr">
              <a:lnSpc>
                <a:spcPct val="100000"/>
              </a:lnSpc>
              <a:spcBef>
                <a:spcPts val="0"/>
              </a:spcBef>
              <a:spcAft>
                <a:spcPts val="0"/>
              </a:spcAft>
              <a:buClr>
                <a:srgbClr val="000000"/>
              </a:buClr>
              <a:buSzPts val="1600"/>
              <a:buNone/>
              <a:defRPr sz="2133">
                <a:solidFill>
                  <a:srgbClr val="000000"/>
                </a:solidFill>
              </a:defRPr>
            </a:lvl6pPr>
            <a:lvl7pPr lvl="6" algn="ctr">
              <a:lnSpc>
                <a:spcPct val="100000"/>
              </a:lnSpc>
              <a:spcBef>
                <a:spcPts val="0"/>
              </a:spcBef>
              <a:spcAft>
                <a:spcPts val="0"/>
              </a:spcAft>
              <a:buClr>
                <a:srgbClr val="000000"/>
              </a:buClr>
              <a:buSzPts val="1600"/>
              <a:buNone/>
              <a:defRPr sz="2133">
                <a:solidFill>
                  <a:srgbClr val="000000"/>
                </a:solidFill>
              </a:defRPr>
            </a:lvl7pPr>
            <a:lvl8pPr lvl="7" algn="ctr">
              <a:lnSpc>
                <a:spcPct val="100000"/>
              </a:lnSpc>
              <a:spcBef>
                <a:spcPts val="0"/>
              </a:spcBef>
              <a:spcAft>
                <a:spcPts val="0"/>
              </a:spcAft>
              <a:buClr>
                <a:srgbClr val="000000"/>
              </a:buClr>
              <a:buSzPts val="1600"/>
              <a:buNone/>
              <a:defRPr sz="2133">
                <a:solidFill>
                  <a:srgbClr val="000000"/>
                </a:solidFill>
              </a:defRPr>
            </a:lvl8pPr>
            <a:lvl9pPr lvl="8" algn="ctr">
              <a:lnSpc>
                <a:spcPct val="100000"/>
              </a:lnSpc>
              <a:spcBef>
                <a:spcPts val="0"/>
              </a:spcBef>
              <a:spcAft>
                <a:spcPts val="0"/>
              </a:spcAft>
              <a:buClr>
                <a:srgbClr val="000000"/>
              </a:buClr>
              <a:buSzPts val="1600"/>
              <a:buNone/>
              <a:defRPr sz="2133">
                <a:solidFill>
                  <a:srgbClr val="000000"/>
                </a:solidFill>
              </a:defRPr>
            </a:lvl9pPr>
          </a:lstStyle>
          <a:p/>
        </p:txBody>
      </p:sp>
      <p:sp>
        <p:nvSpPr>
          <p:cNvPr id="184" name="Google Shape;184;p67"/>
          <p:cNvSpPr txBox="1"/>
          <p:nvPr>
            <p:ph idx="3" type="ctrTitle"/>
          </p:nvPr>
        </p:nvSpPr>
        <p:spPr>
          <a:xfrm>
            <a:off x="4349800" y="3636067"/>
            <a:ext cx="3492400" cy="5132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Clr>
                <a:srgbClr val="000000"/>
              </a:buClr>
              <a:buSzPts val="1600"/>
              <a:buFont typeface="Helvetica Neue"/>
              <a:buNone/>
              <a:defRPr sz="2133">
                <a:solidFill>
                  <a:srgbClr val="000000"/>
                </a:solidFill>
              </a:defRPr>
            </a:lvl1pPr>
            <a:lvl2pPr lvl="1" algn="ctr">
              <a:lnSpc>
                <a:spcPct val="100000"/>
              </a:lnSpc>
              <a:spcBef>
                <a:spcPts val="0"/>
              </a:spcBef>
              <a:spcAft>
                <a:spcPts val="0"/>
              </a:spcAft>
              <a:buClr>
                <a:srgbClr val="000000"/>
              </a:buClr>
              <a:buSzPts val="1600"/>
              <a:buNone/>
              <a:defRPr sz="2133">
                <a:solidFill>
                  <a:srgbClr val="000000"/>
                </a:solidFill>
              </a:defRPr>
            </a:lvl2pPr>
            <a:lvl3pPr lvl="2" algn="ctr">
              <a:lnSpc>
                <a:spcPct val="100000"/>
              </a:lnSpc>
              <a:spcBef>
                <a:spcPts val="0"/>
              </a:spcBef>
              <a:spcAft>
                <a:spcPts val="0"/>
              </a:spcAft>
              <a:buClr>
                <a:srgbClr val="000000"/>
              </a:buClr>
              <a:buSzPts val="1600"/>
              <a:buNone/>
              <a:defRPr sz="2133">
                <a:solidFill>
                  <a:srgbClr val="000000"/>
                </a:solidFill>
              </a:defRPr>
            </a:lvl3pPr>
            <a:lvl4pPr lvl="3" algn="ctr">
              <a:lnSpc>
                <a:spcPct val="100000"/>
              </a:lnSpc>
              <a:spcBef>
                <a:spcPts val="0"/>
              </a:spcBef>
              <a:spcAft>
                <a:spcPts val="0"/>
              </a:spcAft>
              <a:buClr>
                <a:srgbClr val="000000"/>
              </a:buClr>
              <a:buSzPts val="1600"/>
              <a:buNone/>
              <a:defRPr sz="2133">
                <a:solidFill>
                  <a:srgbClr val="000000"/>
                </a:solidFill>
              </a:defRPr>
            </a:lvl4pPr>
            <a:lvl5pPr lvl="4" algn="ctr">
              <a:lnSpc>
                <a:spcPct val="100000"/>
              </a:lnSpc>
              <a:spcBef>
                <a:spcPts val="0"/>
              </a:spcBef>
              <a:spcAft>
                <a:spcPts val="0"/>
              </a:spcAft>
              <a:buClr>
                <a:srgbClr val="000000"/>
              </a:buClr>
              <a:buSzPts val="1600"/>
              <a:buNone/>
              <a:defRPr sz="2133">
                <a:solidFill>
                  <a:srgbClr val="000000"/>
                </a:solidFill>
              </a:defRPr>
            </a:lvl5pPr>
            <a:lvl6pPr lvl="5" algn="ctr">
              <a:lnSpc>
                <a:spcPct val="100000"/>
              </a:lnSpc>
              <a:spcBef>
                <a:spcPts val="0"/>
              </a:spcBef>
              <a:spcAft>
                <a:spcPts val="0"/>
              </a:spcAft>
              <a:buClr>
                <a:srgbClr val="000000"/>
              </a:buClr>
              <a:buSzPts val="1600"/>
              <a:buNone/>
              <a:defRPr sz="2133">
                <a:solidFill>
                  <a:srgbClr val="000000"/>
                </a:solidFill>
              </a:defRPr>
            </a:lvl6pPr>
            <a:lvl7pPr lvl="6" algn="ctr">
              <a:lnSpc>
                <a:spcPct val="100000"/>
              </a:lnSpc>
              <a:spcBef>
                <a:spcPts val="0"/>
              </a:spcBef>
              <a:spcAft>
                <a:spcPts val="0"/>
              </a:spcAft>
              <a:buClr>
                <a:srgbClr val="000000"/>
              </a:buClr>
              <a:buSzPts val="1600"/>
              <a:buNone/>
              <a:defRPr sz="2133">
                <a:solidFill>
                  <a:srgbClr val="000000"/>
                </a:solidFill>
              </a:defRPr>
            </a:lvl7pPr>
            <a:lvl8pPr lvl="7" algn="ctr">
              <a:lnSpc>
                <a:spcPct val="100000"/>
              </a:lnSpc>
              <a:spcBef>
                <a:spcPts val="0"/>
              </a:spcBef>
              <a:spcAft>
                <a:spcPts val="0"/>
              </a:spcAft>
              <a:buClr>
                <a:srgbClr val="000000"/>
              </a:buClr>
              <a:buSzPts val="1600"/>
              <a:buNone/>
              <a:defRPr sz="2133">
                <a:solidFill>
                  <a:srgbClr val="000000"/>
                </a:solidFill>
              </a:defRPr>
            </a:lvl8pPr>
            <a:lvl9pPr lvl="8" algn="ctr">
              <a:lnSpc>
                <a:spcPct val="100000"/>
              </a:lnSpc>
              <a:spcBef>
                <a:spcPts val="0"/>
              </a:spcBef>
              <a:spcAft>
                <a:spcPts val="0"/>
              </a:spcAft>
              <a:buClr>
                <a:srgbClr val="000000"/>
              </a:buClr>
              <a:buSzPts val="1600"/>
              <a:buNone/>
              <a:defRPr sz="2133">
                <a:solidFill>
                  <a:srgbClr val="000000"/>
                </a:solidFill>
              </a:defRPr>
            </a:lvl9pPr>
          </a:lstStyle>
          <a:p/>
        </p:txBody>
      </p:sp>
      <p:sp>
        <p:nvSpPr>
          <p:cNvPr id="185" name="Google Shape;185;p67"/>
          <p:cNvSpPr txBox="1"/>
          <p:nvPr>
            <p:ph idx="4" type="subTitle"/>
          </p:nvPr>
        </p:nvSpPr>
        <p:spPr>
          <a:xfrm>
            <a:off x="8614333" y="4047533"/>
            <a:ext cx="2424000" cy="1483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000000"/>
              </a:buClr>
              <a:buSzPts val="1000"/>
              <a:buNone/>
              <a:defRPr sz="1333">
                <a:solidFill>
                  <a:srgbClr val="000000"/>
                </a:solidFill>
              </a:defRPr>
            </a:lvl1pPr>
            <a:lvl2pPr lvl="1" algn="ctr">
              <a:lnSpc>
                <a:spcPct val="100000"/>
              </a:lnSpc>
              <a:spcBef>
                <a:spcPts val="0"/>
              </a:spcBef>
              <a:spcAft>
                <a:spcPts val="0"/>
              </a:spcAft>
              <a:buClr>
                <a:srgbClr val="000000"/>
              </a:buClr>
              <a:buSzPts val="1000"/>
              <a:buNone/>
              <a:defRPr sz="1333">
                <a:solidFill>
                  <a:srgbClr val="000000"/>
                </a:solidFill>
              </a:defRPr>
            </a:lvl2pPr>
            <a:lvl3pPr lvl="2" algn="ctr">
              <a:lnSpc>
                <a:spcPct val="100000"/>
              </a:lnSpc>
              <a:spcBef>
                <a:spcPts val="0"/>
              </a:spcBef>
              <a:spcAft>
                <a:spcPts val="0"/>
              </a:spcAft>
              <a:buClr>
                <a:srgbClr val="000000"/>
              </a:buClr>
              <a:buSzPts val="1000"/>
              <a:buNone/>
              <a:defRPr sz="1333">
                <a:solidFill>
                  <a:srgbClr val="000000"/>
                </a:solidFill>
              </a:defRPr>
            </a:lvl3pPr>
            <a:lvl4pPr lvl="3" algn="ctr">
              <a:lnSpc>
                <a:spcPct val="100000"/>
              </a:lnSpc>
              <a:spcBef>
                <a:spcPts val="0"/>
              </a:spcBef>
              <a:spcAft>
                <a:spcPts val="0"/>
              </a:spcAft>
              <a:buClr>
                <a:srgbClr val="000000"/>
              </a:buClr>
              <a:buSzPts val="1000"/>
              <a:buNone/>
              <a:defRPr sz="1333">
                <a:solidFill>
                  <a:srgbClr val="000000"/>
                </a:solidFill>
              </a:defRPr>
            </a:lvl4pPr>
            <a:lvl5pPr lvl="4" algn="ctr">
              <a:lnSpc>
                <a:spcPct val="100000"/>
              </a:lnSpc>
              <a:spcBef>
                <a:spcPts val="0"/>
              </a:spcBef>
              <a:spcAft>
                <a:spcPts val="0"/>
              </a:spcAft>
              <a:buClr>
                <a:srgbClr val="000000"/>
              </a:buClr>
              <a:buSzPts val="1000"/>
              <a:buNone/>
              <a:defRPr sz="1333">
                <a:solidFill>
                  <a:srgbClr val="000000"/>
                </a:solidFill>
              </a:defRPr>
            </a:lvl5pPr>
            <a:lvl6pPr lvl="5" algn="ctr">
              <a:lnSpc>
                <a:spcPct val="100000"/>
              </a:lnSpc>
              <a:spcBef>
                <a:spcPts val="0"/>
              </a:spcBef>
              <a:spcAft>
                <a:spcPts val="0"/>
              </a:spcAft>
              <a:buClr>
                <a:srgbClr val="000000"/>
              </a:buClr>
              <a:buSzPts val="1000"/>
              <a:buNone/>
              <a:defRPr sz="1333">
                <a:solidFill>
                  <a:srgbClr val="000000"/>
                </a:solidFill>
              </a:defRPr>
            </a:lvl6pPr>
            <a:lvl7pPr lvl="6" algn="ctr">
              <a:lnSpc>
                <a:spcPct val="100000"/>
              </a:lnSpc>
              <a:spcBef>
                <a:spcPts val="0"/>
              </a:spcBef>
              <a:spcAft>
                <a:spcPts val="0"/>
              </a:spcAft>
              <a:buClr>
                <a:srgbClr val="000000"/>
              </a:buClr>
              <a:buSzPts val="1000"/>
              <a:buNone/>
              <a:defRPr sz="1333">
                <a:solidFill>
                  <a:srgbClr val="000000"/>
                </a:solidFill>
              </a:defRPr>
            </a:lvl7pPr>
            <a:lvl8pPr lvl="7" algn="ctr">
              <a:lnSpc>
                <a:spcPct val="100000"/>
              </a:lnSpc>
              <a:spcBef>
                <a:spcPts val="0"/>
              </a:spcBef>
              <a:spcAft>
                <a:spcPts val="0"/>
              </a:spcAft>
              <a:buClr>
                <a:srgbClr val="000000"/>
              </a:buClr>
              <a:buSzPts val="1000"/>
              <a:buNone/>
              <a:defRPr sz="1333">
                <a:solidFill>
                  <a:srgbClr val="000000"/>
                </a:solidFill>
              </a:defRPr>
            </a:lvl8pPr>
            <a:lvl9pPr lvl="8" algn="ctr">
              <a:lnSpc>
                <a:spcPct val="100000"/>
              </a:lnSpc>
              <a:spcBef>
                <a:spcPts val="0"/>
              </a:spcBef>
              <a:spcAft>
                <a:spcPts val="0"/>
              </a:spcAft>
              <a:buClr>
                <a:srgbClr val="000000"/>
              </a:buClr>
              <a:buSzPts val="1000"/>
              <a:buNone/>
              <a:defRPr sz="1333">
                <a:solidFill>
                  <a:srgbClr val="000000"/>
                </a:solidFill>
              </a:defRPr>
            </a:lvl9pPr>
          </a:lstStyle>
          <a:p/>
        </p:txBody>
      </p:sp>
      <p:sp>
        <p:nvSpPr>
          <p:cNvPr id="186" name="Google Shape;186;p67"/>
          <p:cNvSpPr txBox="1"/>
          <p:nvPr>
            <p:ph idx="5" type="ctrTitle"/>
          </p:nvPr>
        </p:nvSpPr>
        <p:spPr>
          <a:xfrm>
            <a:off x="8080133" y="3636067"/>
            <a:ext cx="3492400" cy="5132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Clr>
                <a:srgbClr val="000000"/>
              </a:buClr>
              <a:buSzPts val="1600"/>
              <a:buFont typeface="Helvetica Neue"/>
              <a:buNone/>
              <a:defRPr sz="2133">
                <a:solidFill>
                  <a:srgbClr val="000000"/>
                </a:solidFill>
              </a:defRPr>
            </a:lvl1pPr>
            <a:lvl2pPr lvl="1" algn="ctr">
              <a:lnSpc>
                <a:spcPct val="100000"/>
              </a:lnSpc>
              <a:spcBef>
                <a:spcPts val="0"/>
              </a:spcBef>
              <a:spcAft>
                <a:spcPts val="0"/>
              </a:spcAft>
              <a:buClr>
                <a:srgbClr val="000000"/>
              </a:buClr>
              <a:buSzPts val="1600"/>
              <a:buNone/>
              <a:defRPr sz="2133">
                <a:solidFill>
                  <a:srgbClr val="000000"/>
                </a:solidFill>
              </a:defRPr>
            </a:lvl2pPr>
            <a:lvl3pPr lvl="2" algn="ctr">
              <a:lnSpc>
                <a:spcPct val="100000"/>
              </a:lnSpc>
              <a:spcBef>
                <a:spcPts val="0"/>
              </a:spcBef>
              <a:spcAft>
                <a:spcPts val="0"/>
              </a:spcAft>
              <a:buClr>
                <a:srgbClr val="000000"/>
              </a:buClr>
              <a:buSzPts val="1600"/>
              <a:buNone/>
              <a:defRPr sz="2133">
                <a:solidFill>
                  <a:srgbClr val="000000"/>
                </a:solidFill>
              </a:defRPr>
            </a:lvl3pPr>
            <a:lvl4pPr lvl="3" algn="ctr">
              <a:lnSpc>
                <a:spcPct val="100000"/>
              </a:lnSpc>
              <a:spcBef>
                <a:spcPts val="0"/>
              </a:spcBef>
              <a:spcAft>
                <a:spcPts val="0"/>
              </a:spcAft>
              <a:buClr>
                <a:srgbClr val="000000"/>
              </a:buClr>
              <a:buSzPts val="1600"/>
              <a:buNone/>
              <a:defRPr sz="2133">
                <a:solidFill>
                  <a:srgbClr val="000000"/>
                </a:solidFill>
              </a:defRPr>
            </a:lvl4pPr>
            <a:lvl5pPr lvl="4" algn="ctr">
              <a:lnSpc>
                <a:spcPct val="100000"/>
              </a:lnSpc>
              <a:spcBef>
                <a:spcPts val="0"/>
              </a:spcBef>
              <a:spcAft>
                <a:spcPts val="0"/>
              </a:spcAft>
              <a:buClr>
                <a:srgbClr val="000000"/>
              </a:buClr>
              <a:buSzPts val="1600"/>
              <a:buNone/>
              <a:defRPr sz="2133">
                <a:solidFill>
                  <a:srgbClr val="000000"/>
                </a:solidFill>
              </a:defRPr>
            </a:lvl5pPr>
            <a:lvl6pPr lvl="5" algn="ctr">
              <a:lnSpc>
                <a:spcPct val="100000"/>
              </a:lnSpc>
              <a:spcBef>
                <a:spcPts val="0"/>
              </a:spcBef>
              <a:spcAft>
                <a:spcPts val="0"/>
              </a:spcAft>
              <a:buClr>
                <a:srgbClr val="000000"/>
              </a:buClr>
              <a:buSzPts val="1600"/>
              <a:buNone/>
              <a:defRPr sz="2133">
                <a:solidFill>
                  <a:srgbClr val="000000"/>
                </a:solidFill>
              </a:defRPr>
            </a:lvl6pPr>
            <a:lvl7pPr lvl="6" algn="ctr">
              <a:lnSpc>
                <a:spcPct val="100000"/>
              </a:lnSpc>
              <a:spcBef>
                <a:spcPts val="0"/>
              </a:spcBef>
              <a:spcAft>
                <a:spcPts val="0"/>
              </a:spcAft>
              <a:buClr>
                <a:srgbClr val="000000"/>
              </a:buClr>
              <a:buSzPts val="1600"/>
              <a:buNone/>
              <a:defRPr sz="2133">
                <a:solidFill>
                  <a:srgbClr val="000000"/>
                </a:solidFill>
              </a:defRPr>
            </a:lvl7pPr>
            <a:lvl8pPr lvl="7" algn="ctr">
              <a:lnSpc>
                <a:spcPct val="100000"/>
              </a:lnSpc>
              <a:spcBef>
                <a:spcPts val="0"/>
              </a:spcBef>
              <a:spcAft>
                <a:spcPts val="0"/>
              </a:spcAft>
              <a:buClr>
                <a:srgbClr val="000000"/>
              </a:buClr>
              <a:buSzPts val="1600"/>
              <a:buNone/>
              <a:defRPr sz="2133">
                <a:solidFill>
                  <a:srgbClr val="000000"/>
                </a:solidFill>
              </a:defRPr>
            </a:lvl8pPr>
            <a:lvl9pPr lvl="8" algn="ctr">
              <a:lnSpc>
                <a:spcPct val="100000"/>
              </a:lnSpc>
              <a:spcBef>
                <a:spcPts val="0"/>
              </a:spcBef>
              <a:spcAft>
                <a:spcPts val="0"/>
              </a:spcAft>
              <a:buClr>
                <a:srgbClr val="000000"/>
              </a:buClr>
              <a:buSzPts val="1600"/>
              <a:buNone/>
              <a:defRPr sz="2133">
                <a:solidFill>
                  <a:srgbClr val="000000"/>
                </a:solidFill>
              </a:defRPr>
            </a:lvl9pPr>
          </a:lstStyle>
          <a:p/>
        </p:txBody>
      </p:sp>
      <p:sp>
        <p:nvSpPr>
          <p:cNvPr id="187" name="Google Shape;187;p67"/>
          <p:cNvSpPr txBox="1"/>
          <p:nvPr>
            <p:ph idx="6" type="ctrTitle"/>
          </p:nvPr>
        </p:nvSpPr>
        <p:spPr>
          <a:xfrm>
            <a:off x="964800" y="627500"/>
            <a:ext cx="2770800" cy="1261600"/>
          </a:xfrm>
          <a:prstGeom prst="rect">
            <a:avLst/>
          </a:prstGeom>
          <a:noFill/>
          <a:ln>
            <a:noFill/>
          </a:ln>
        </p:spPr>
        <p:txBody>
          <a:bodyPr anchorCtr="0" anchor="t" bIns="91425" lIns="91425" spcFirstLastPara="1" rIns="91425" wrap="square" tIns="91425">
            <a:noAutofit/>
          </a:bodyPr>
          <a:lstStyle>
            <a:lvl1pPr lvl="0" algn="l">
              <a:lnSpc>
                <a:spcPct val="90000"/>
              </a:lnSpc>
              <a:spcBef>
                <a:spcPts val="0"/>
              </a:spcBef>
              <a:spcAft>
                <a:spcPts val="0"/>
              </a:spcAft>
              <a:buClr>
                <a:schemeClr val="dk1"/>
              </a:buClr>
              <a:buSzPts val="1800"/>
              <a:buFont typeface="Helvetica Neue"/>
              <a:buNone/>
              <a:defRPr sz="2400"/>
            </a:lvl1pPr>
            <a:lvl2pPr lvl="1" algn="l">
              <a:lnSpc>
                <a:spcPct val="100000"/>
              </a:lnSpc>
              <a:spcBef>
                <a:spcPts val="0"/>
              </a:spcBef>
              <a:spcAft>
                <a:spcPts val="0"/>
              </a:spcAft>
              <a:buSzPts val="1800"/>
              <a:buNone/>
              <a:defRPr sz="2400"/>
            </a:lvl2pPr>
            <a:lvl3pPr lvl="2" algn="l">
              <a:lnSpc>
                <a:spcPct val="100000"/>
              </a:lnSpc>
              <a:spcBef>
                <a:spcPts val="0"/>
              </a:spcBef>
              <a:spcAft>
                <a:spcPts val="0"/>
              </a:spcAft>
              <a:buSzPts val="1800"/>
              <a:buNone/>
              <a:defRPr sz="2400"/>
            </a:lvl3pPr>
            <a:lvl4pPr lvl="3" algn="l">
              <a:lnSpc>
                <a:spcPct val="100000"/>
              </a:lnSpc>
              <a:spcBef>
                <a:spcPts val="0"/>
              </a:spcBef>
              <a:spcAft>
                <a:spcPts val="0"/>
              </a:spcAft>
              <a:buSzPts val="1800"/>
              <a:buNone/>
              <a:defRPr sz="2400"/>
            </a:lvl4pPr>
            <a:lvl5pPr lvl="4" algn="l">
              <a:lnSpc>
                <a:spcPct val="100000"/>
              </a:lnSpc>
              <a:spcBef>
                <a:spcPts val="0"/>
              </a:spcBef>
              <a:spcAft>
                <a:spcPts val="0"/>
              </a:spcAft>
              <a:buSzPts val="1800"/>
              <a:buNone/>
              <a:defRPr sz="2400"/>
            </a:lvl5pPr>
            <a:lvl6pPr lvl="5" algn="l">
              <a:lnSpc>
                <a:spcPct val="100000"/>
              </a:lnSpc>
              <a:spcBef>
                <a:spcPts val="0"/>
              </a:spcBef>
              <a:spcAft>
                <a:spcPts val="0"/>
              </a:spcAft>
              <a:buSzPts val="1800"/>
              <a:buNone/>
              <a:defRPr sz="2400"/>
            </a:lvl6pPr>
            <a:lvl7pPr lvl="6" algn="l">
              <a:lnSpc>
                <a:spcPct val="100000"/>
              </a:lnSpc>
              <a:spcBef>
                <a:spcPts val="0"/>
              </a:spcBef>
              <a:spcAft>
                <a:spcPts val="0"/>
              </a:spcAft>
              <a:buSzPts val="1800"/>
              <a:buNone/>
              <a:defRPr sz="2400"/>
            </a:lvl7pPr>
            <a:lvl8pPr lvl="7" algn="l">
              <a:lnSpc>
                <a:spcPct val="100000"/>
              </a:lnSpc>
              <a:spcBef>
                <a:spcPts val="0"/>
              </a:spcBef>
              <a:spcAft>
                <a:spcPts val="0"/>
              </a:spcAft>
              <a:buSzPts val="1800"/>
              <a:buNone/>
              <a:defRPr sz="2400"/>
            </a:lvl8pPr>
            <a:lvl9pPr lvl="8" algn="l">
              <a:lnSpc>
                <a:spcPct val="100000"/>
              </a:lnSpc>
              <a:spcBef>
                <a:spcPts val="0"/>
              </a:spcBef>
              <a:spcAft>
                <a:spcPts val="0"/>
              </a:spcAft>
              <a:buSzPts val="1800"/>
              <a:buNone/>
              <a:defRPr sz="2400"/>
            </a:lvl9pPr>
          </a:lstStyle>
          <a:p/>
        </p:txBody>
      </p:sp>
      <p:sp>
        <p:nvSpPr>
          <p:cNvPr id="188" name="Google Shape;188;p67"/>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9" name="Shape 189"/>
        <p:cNvGrpSpPr/>
        <p:nvPr/>
      </p:nvGrpSpPr>
      <p:grpSpPr>
        <a:xfrm>
          <a:off x="0" y="0"/>
          <a:ext cx="0" cy="0"/>
          <a:chOff x="0" y="0"/>
          <a:chExt cx="0" cy="0"/>
        </a:xfrm>
      </p:grpSpPr>
      <p:sp>
        <p:nvSpPr>
          <p:cNvPr id="190" name="Google Shape;190;p6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Helvetica Neue"/>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1" name="Google Shape;191;p6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2" name="Google Shape;192;p6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3" name="Google Shape;193;p6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4" name="Google Shape;194;p6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5" name="Shape 195"/>
        <p:cNvGrpSpPr/>
        <p:nvPr/>
      </p:nvGrpSpPr>
      <p:grpSpPr>
        <a:xfrm>
          <a:off x="0" y="0"/>
          <a:ext cx="0" cy="0"/>
          <a:chOff x="0" y="0"/>
          <a:chExt cx="0" cy="0"/>
        </a:xfrm>
      </p:grpSpPr>
      <p:sp>
        <p:nvSpPr>
          <p:cNvPr id="196" name="Google Shape;196;p6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Helvetica Neue"/>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7" name="Google Shape;197;p6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A8B"/>
              </a:buClr>
              <a:buSzPts val="2400"/>
              <a:buNone/>
              <a:defRPr sz="2400">
                <a:solidFill>
                  <a:srgbClr val="757A8B"/>
                </a:solidFill>
              </a:defRPr>
            </a:lvl1pPr>
            <a:lvl2pPr indent="-228600" lvl="1" marL="914400" algn="l">
              <a:lnSpc>
                <a:spcPct val="90000"/>
              </a:lnSpc>
              <a:spcBef>
                <a:spcPts val="500"/>
              </a:spcBef>
              <a:spcAft>
                <a:spcPts val="0"/>
              </a:spcAft>
              <a:buClr>
                <a:srgbClr val="757A8B"/>
              </a:buClr>
              <a:buSzPts val="2000"/>
              <a:buNone/>
              <a:defRPr sz="2000">
                <a:solidFill>
                  <a:srgbClr val="757A8B"/>
                </a:solidFill>
              </a:defRPr>
            </a:lvl2pPr>
            <a:lvl3pPr indent="-228600" lvl="2" marL="1371600" algn="l">
              <a:lnSpc>
                <a:spcPct val="90000"/>
              </a:lnSpc>
              <a:spcBef>
                <a:spcPts val="500"/>
              </a:spcBef>
              <a:spcAft>
                <a:spcPts val="0"/>
              </a:spcAft>
              <a:buClr>
                <a:srgbClr val="757A8B"/>
              </a:buClr>
              <a:buSzPts val="1800"/>
              <a:buNone/>
              <a:defRPr sz="1800">
                <a:solidFill>
                  <a:srgbClr val="757A8B"/>
                </a:solidFill>
              </a:defRPr>
            </a:lvl3pPr>
            <a:lvl4pPr indent="-228600" lvl="3" marL="1828800" algn="l">
              <a:lnSpc>
                <a:spcPct val="90000"/>
              </a:lnSpc>
              <a:spcBef>
                <a:spcPts val="500"/>
              </a:spcBef>
              <a:spcAft>
                <a:spcPts val="0"/>
              </a:spcAft>
              <a:buClr>
                <a:srgbClr val="757A8B"/>
              </a:buClr>
              <a:buSzPts val="1600"/>
              <a:buNone/>
              <a:defRPr sz="1600">
                <a:solidFill>
                  <a:srgbClr val="757A8B"/>
                </a:solidFill>
              </a:defRPr>
            </a:lvl4pPr>
            <a:lvl5pPr indent="-228600" lvl="4" marL="2286000" algn="l">
              <a:lnSpc>
                <a:spcPct val="90000"/>
              </a:lnSpc>
              <a:spcBef>
                <a:spcPts val="500"/>
              </a:spcBef>
              <a:spcAft>
                <a:spcPts val="0"/>
              </a:spcAft>
              <a:buClr>
                <a:srgbClr val="757A8B"/>
              </a:buClr>
              <a:buSzPts val="1600"/>
              <a:buNone/>
              <a:defRPr sz="1600">
                <a:solidFill>
                  <a:srgbClr val="757A8B"/>
                </a:solidFill>
              </a:defRPr>
            </a:lvl5pPr>
            <a:lvl6pPr indent="-228600" lvl="5" marL="2743200" algn="l">
              <a:lnSpc>
                <a:spcPct val="90000"/>
              </a:lnSpc>
              <a:spcBef>
                <a:spcPts val="500"/>
              </a:spcBef>
              <a:spcAft>
                <a:spcPts val="0"/>
              </a:spcAft>
              <a:buClr>
                <a:srgbClr val="757A8B"/>
              </a:buClr>
              <a:buSzPts val="1600"/>
              <a:buNone/>
              <a:defRPr sz="1600">
                <a:solidFill>
                  <a:srgbClr val="757A8B"/>
                </a:solidFill>
              </a:defRPr>
            </a:lvl6pPr>
            <a:lvl7pPr indent="-228600" lvl="6" marL="3200400" algn="l">
              <a:lnSpc>
                <a:spcPct val="90000"/>
              </a:lnSpc>
              <a:spcBef>
                <a:spcPts val="500"/>
              </a:spcBef>
              <a:spcAft>
                <a:spcPts val="0"/>
              </a:spcAft>
              <a:buClr>
                <a:srgbClr val="757A8B"/>
              </a:buClr>
              <a:buSzPts val="1600"/>
              <a:buNone/>
              <a:defRPr sz="1600">
                <a:solidFill>
                  <a:srgbClr val="757A8B"/>
                </a:solidFill>
              </a:defRPr>
            </a:lvl7pPr>
            <a:lvl8pPr indent="-228600" lvl="7" marL="3657600" algn="l">
              <a:lnSpc>
                <a:spcPct val="90000"/>
              </a:lnSpc>
              <a:spcBef>
                <a:spcPts val="500"/>
              </a:spcBef>
              <a:spcAft>
                <a:spcPts val="0"/>
              </a:spcAft>
              <a:buClr>
                <a:srgbClr val="757A8B"/>
              </a:buClr>
              <a:buSzPts val="1600"/>
              <a:buNone/>
              <a:defRPr sz="1600">
                <a:solidFill>
                  <a:srgbClr val="757A8B"/>
                </a:solidFill>
              </a:defRPr>
            </a:lvl8pPr>
            <a:lvl9pPr indent="-228600" lvl="8" marL="4114800" algn="l">
              <a:lnSpc>
                <a:spcPct val="90000"/>
              </a:lnSpc>
              <a:spcBef>
                <a:spcPts val="500"/>
              </a:spcBef>
              <a:spcAft>
                <a:spcPts val="0"/>
              </a:spcAft>
              <a:buClr>
                <a:srgbClr val="757A8B"/>
              </a:buClr>
              <a:buSzPts val="1600"/>
              <a:buNone/>
              <a:defRPr sz="1600">
                <a:solidFill>
                  <a:srgbClr val="757A8B"/>
                </a:solidFill>
              </a:defRPr>
            </a:lvl9pPr>
          </a:lstStyle>
          <a:p/>
        </p:txBody>
      </p:sp>
      <p:sp>
        <p:nvSpPr>
          <p:cNvPr id="198" name="Google Shape;198;p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9" name="Google Shape;199;p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0" name="Google Shape;200;p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01" name="Shape 201"/>
        <p:cNvGrpSpPr/>
        <p:nvPr/>
      </p:nvGrpSpPr>
      <p:grpSpPr>
        <a:xfrm>
          <a:off x="0" y="0"/>
          <a:ext cx="0" cy="0"/>
          <a:chOff x="0" y="0"/>
          <a:chExt cx="0" cy="0"/>
        </a:xfrm>
      </p:grpSpPr>
      <p:sp>
        <p:nvSpPr>
          <p:cNvPr id="202" name="Google Shape;202;p7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3" name="Google Shape;203;p7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 name="Google Shape;204;p7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 name="Google Shape;205;p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6" name="Google Shape;206;p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7" name="Google Shape;207;p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08" name="Shape 208"/>
        <p:cNvGrpSpPr/>
        <p:nvPr/>
      </p:nvGrpSpPr>
      <p:grpSpPr>
        <a:xfrm>
          <a:off x="0" y="0"/>
          <a:ext cx="0" cy="0"/>
          <a:chOff x="0" y="0"/>
          <a:chExt cx="0" cy="0"/>
        </a:xfrm>
      </p:grpSpPr>
      <p:sp>
        <p:nvSpPr>
          <p:cNvPr id="209" name="Google Shape;209;p7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0" name="Google Shape;210;p7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11" name="Google Shape;211;p7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 name="Google Shape;212;p7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13" name="Google Shape;213;p7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4" name="Google Shape;214;p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5" name="Google Shape;215;p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6" name="Google Shape;216;p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2">
  <p:cSld name="Three columns 2">
    <p:spTree>
      <p:nvGrpSpPr>
        <p:cNvPr id="23" name="Shape 23"/>
        <p:cNvGrpSpPr/>
        <p:nvPr/>
      </p:nvGrpSpPr>
      <p:grpSpPr>
        <a:xfrm>
          <a:off x="0" y="0"/>
          <a:ext cx="0" cy="0"/>
          <a:chOff x="0" y="0"/>
          <a:chExt cx="0" cy="0"/>
        </a:xfrm>
      </p:grpSpPr>
      <p:sp>
        <p:nvSpPr>
          <p:cNvPr id="24" name="Google Shape;24;g3bbe13fadec_0_147"/>
          <p:cNvSpPr txBox="1"/>
          <p:nvPr>
            <p:ph type="ctrTitle"/>
          </p:nvPr>
        </p:nvSpPr>
        <p:spPr>
          <a:xfrm>
            <a:off x="1684200" y="2547533"/>
            <a:ext cx="1784700" cy="7704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Clr>
                <a:schemeClr val="dk1"/>
              </a:buClr>
              <a:buSzPts val="1400"/>
              <a:buFont typeface="Helvetica Neue"/>
              <a:buNone/>
              <a:defRPr sz="1867"/>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p:txBody>
      </p:sp>
      <p:sp>
        <p:nvSpPr>
          <p:cNvPr id="25" name="Google Shape;25;g3bbe13fadec_0_147"/>
          <p:cNvSpPr txBox="1"/>
          <p:nvPr>
            <p:ph idx="1" type="subTitle"/>
          </p:nvPr>
        </p:nvSpPr>
        <p:spPr>
          <a:xfrm>
            <a:off x="1746800" y="3235363"/>
            <a:ext cx="1659300" cy="1029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000"/>
              <a:buNone/>
              <a:defRPr sz="1333"/>
            </a:lvl1pPr>
            <a:lvl2pPr lvl="1" algn="ctr">
              <a:lnSpc>
                <a:spcPct val="100000"/>
              </a:lnSpc>
              <a:spcBef>
                <a:spcPts val="0"/>
              </a:spcBef>
              <a:spcAft>
                <a:spcPts val="0"/>
              </a:spcAft>
              <a:buClr>
                <a:schemeClr val="dk1"/>
              </a:buClr>
              <a:buSzPts val="1200"/>
              <a:buNone/>
              <a:defRPr/>
            </a:lvl2pPr>
            <a:lvl3pPr lvl="2" algn="ctr">
              <a:lnSpc>
                <a:spcPct val="100000"/>
              </a:lnSpc>
              <a:spcBef>
                <a:spcPts val="0"/>
              </a:spcBef>
              <a:spcAft>
                <a:spcPts val="0"/>
              </a:spcAft>
              <a:buClr>
                <a:schemeClr val="dk1"/>
              </a:buClr>
              <a:buSzPts val="1200"/>
              <a:buNone/>
              <a:defRPr/>
            </a:lvl3pPr>
            <a:lvl4pPr lvl="3" algn="ctr">
              <a:lnSpc>
                <a:spcPct val="100000"/>
              </a:lnSpc>
              <a:spcBef>
                <a:spcPts val="0"/>
              </a:spcBef>
              <a:spcAft>
                <a:spcPts val="0"/>
              </a:spcAft>
              <a:buClr>
                <a:schemeClr val="dk1"/>
              </a:buClr>
              <a:buSzPts val="1200"/>
              <a:buNone/>
              <a:defRPr/>
            </a:lvl4pPr>
            <a:lvl5pPr lvl="4" algn="ctr">
              <a:lnSpc>
                <a:spcPct val="100000"/>
              </a:lnSpc>
              <a:spcBef>
                <a:spcPts val="0"/>
              </a:spcBef>
              <a:spcAft>
                <a:spcPts val="0"/>
              </a:spcAft>
              <a:buClr>
                <a:schemeClr val="dk1"/>
              </a:buClr>
              <a:buSzPts val="1200"/>
              <a:buNone/>
              <a:defRPr/>
            </a:lvl5pPr>
            <a:lvl6pPr lvl="5" algn="ctr">
              <a:lnSpc>
                <a:spcPct val="100000"/>
              </a:lnSpc>
              <a:spcBef>
                <a:spcPts val="0"/>
              </a:spcBef>
              <a:spcAft>
                <a:spcPts val="0"/>
              </a:spcAft>
              <a:buClr>
                <a:schemeClr val="dk1"/>
              </a:buClr>
              <a:buSzPts val="1200"/>
              <a:buNone/>
              <a:defRPr/>
            </a:lvl6pPr>
            <a:lvl7pPr lvl="6" algn="ctr">
              <a:lnSpc>
                <a:spcPct val="100000"/>
              </a:lnSpc>
              <a:spcBef>
                <a:spcPts val="0"/>
              </a:spcBef>
              <a:spcAft>
                <a:spcPts val="0"/>
              </a:spcAft>
              <a:buClr>
                <a:schemeClr val="dk1"/>
              </a:buClr>
              <a:buSzPts val="1200"/>
              <a:buNone/>
              <a:defRPr/>
            </a:lvl7pPr>
            <a:lvl8pPr lvl="7" algn="ctr">
              <a:lnSpc>
                <a:spcPct val="100000"/>
              </a:lnSpc>
              <a:spcBef>
                <a:spcPts val="0"/>
              </a:spcBef>
              <a:spcAft>
                <a:spcPts val="0"/>
              </a:spcAft>
              <a:buClr>
                <a:schemeClr val="dk1"/>
              </a:buClr>
              <a:buSzPts val="1200"/>
              <a:buNone/>
              <a:defRPr/>
            </a:lvl8pPr>
            <a:lvl9pPr lvl="8" algn="ctr">
              <a:lnSpc>
                <a:spcPct val="100000"/>
              </a:lnSpc>
              <a:spcBef>
                <a:spcPts val="0"/>
              </a:spcBef>
              <a:spcAft>
                <a:spcPts val="0"/>
              </a:spcAft>
              <a:buClr>
                <a:schemeClr val="dk1"/>
              </a:buClr>
              <a:buSzPts val="1200"/>
              <a:buNone/>
              <a:defRPr/>
            </a:lvl9pPr>
          </a:lstStyle>
          <a:p/>
        </p:txBody>
      </p:sp>
      <p:sp>
        <p:nvSpPr>
          <p:cNvPr id="26" name="Google Shape;26;g3bbe13fadec_0_147"/>
          <p:cNvSpPr txBox="1"/>
          <p:nvPr>
            <p:ph idx="2" type="ctrTitle"/>
          </p:nvPr>
        </p:nvSpPr>
        <p:spPr>
          <a:xfrm>
            <a:off x="5203600" y="2547533"/>
            <a:ext cx="1784700" cy="7704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Clr>
                <a:schemeClr val="dk1"/>
              </a:buClr>
              <a:buSzPts val="1400"/>
              <a:buFont typeface="Helvetica Neue"/>
              <a:buNone/>
              <a:defRPr sz="1867"/>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p:txBody>
      </p:sp>
      <p:sp>
        <p:nvSpPr>
          <p:cNvPr id="27" name="Google Shape;27;g3bbe13fadec_0_147"/>
          <p:cNvSpPr txBox="1"/>
          <p:nvPr>
            <p:ph idx="3" type="subTitle"/>
          </p:nvPr>
        </p:nvSpPr>
        <p:spPr>
          <a:xfrm>
            <a:off x="5266200" y="3235363"/>
            <a:ext cx="1659300" cy="1029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000"/>
              <a:buNone/>
              <a:defRPr sz="1333"/>
            </a:lvl1pPr>
            <a:lvl2pPr lvl="1" algn="ctr">
              <a:lnSpc>
                <a:spcPct val="100000"/>
              </a:lnSpc>
              <a:spcBef>
                <a:spcPts val="0"/>
              </a:spcBef>
              <a:spcAft>
                <a:spcPts val="0"/>
              </a:spcAft>
              <a:buClr>
                <a:schemeClr val="dk1"/>
              </a:buClr>
              <a:buSzPts val="1200"/>
              <a:buNone/>
              <a:defRPr/>
            </a:lvl2pPr>
            <a:lvl3pPr lvl="2" algn="ctr">
              <a:lnSpc>
                <a:spcPct val="100000"/>
              </a:lnSpc>
              <a:spcBef>
                <a:spcPts val="0"/>
              </a:spcBef>
              <a:spcAft>
                <a:spcPts val="0"/>
              </a:spcAft>
              <a:buClr>
                <a:schemeClr val="dk1"/>
              </a:buClr>
              <a:buSzPts val="1200"/>
              <a:buNone/>
              <a:defRPr/>
            </a:lvl3pPr>
            <a:lvl4pPr lvl="3" algn="ctr">
              <a:lnSpc>
                <a:spcPct val="100000"/>
              </a:lnSpc>
              <a:spcBef>
                <a:spcPts val="0"/>
              </a:spcBef>
              <a:spcAft>
                <a:spcPts val="0"/>
              </a:spcAft>
              <a:buClr>
                <a:schemeClr val="dk1"/>
              </a:buClr>
              <a:buSzPts val="1200"/>
              <a:buNone/>
              <a:defRPr/>
            </a:lvl4pPr>
            <a:lvl5pPr lvl="4" algn="ctr">
              <a:lnSpc>
                <a:spcPct val="100000"/>
              </a:lnSpc>
              <a:spcBef>
                <a:spcPts val="0"/>
              </a:spcBef>
              <a:spcAft>
                <a:spcPts val="0"/>
              </a:spcAft>
              <a:buClr>
                <a:schemeClr val="dk1"/>
              </a:buClr>
              <a:buSzPts val="1200"/>
              <a:buNone/>
              <a:defRPr/>
            </a:lvl5pPr>
            <a:lvl6pPr lvl="5" algn="ctr">
              <a:lnSpc>
                <a:spcPct val="100000"/>
              </a:lnSpc>
              <a:spcBef>
                <a:spcPts val="0"/>
              </a:spcBef>
              <a:spcAft>
                <a:spcPts val="0"/>
              </a:spcAft>
              <a:buClr>
                <a:schemeClr val="dk1"/>
              </a:buClr>
              <a:buSzPts val="1200"/>
              <a:buNone/>
              <a:defRPr/>
            </a:lvl6pPr>
            <a:lvl7pPr lvl="6" algn="ctr">
              <a:lnSpc>
                <a:spcPct val="100000"/>
              </a:lnSpc>
              <a:spcBef>
                <a:spcPts val="0"/>
              </a:spcBef>
              <a:spcAft>
                <a:spcPts val="0"/>
              </a:spcAft>
              <a:buClr>
                <a:schemeClr val="dk1"/>
              </a:buClr>
              <a:buSzPts val="1200"/>
              <a:buNone/>
              <a:defRPr/>
            </a:lvl7pPr>
            <a:lvl8pPr lvl="7" algn="ctr">
              <a:lnSpc>
                <a:spcPct val="100000"/>
              </a:lnSpc>
              <a:spcBef>
                <a:spcPts val="0"/>
              </a:spcBef>
              <a:spcAft>
                <a:spcPts val="0"/>
              </a:spcAft>
              <a:buClr>
                <a:schemeClr val="dk1"/>
              </a:buClr>
              <a:buSzPts val="1200"/>
              <a:buNone/>
              <a:defRPr/>
            </a:lvl8pPr>
            <a:lvl9pPr lvl="8" algn="ctr">
              <a:lnSpc>
                <a:spcPct val="100000"/>
              </a:lnSpc>
              <a:spcBef>
                <a:spcPts val="0"/>
              </a:spcBef>
              <a:spcAft>
                <a:spcPts val="0"/>
              </a:spcAft>
              <a:buClr>
                <a:schemeClr val="dk1"/>
              </a:buClr>
              <a:buSzPts val="1200"/>
              <a:buNone/>
              <a:defRPr/>
            </a:lvl9pPr>
          </a:lstStyle>
          <a:p/>
        </p:txBody>
      </p:sp>
      <p:sp>
        <p:nvSpPr>
          <p:cNvPr id="28" name="Google Shape;28;g3bbe13fadec_0_147"/>
          <p:cNvSpPr txBox="1"/>
          <p:nvPr>
            <p:ph idx="4" type="ctrTitle"/>
          </p:nvPr>
        </p:nvSpPr>
        <p:spPr>
          <a:xfrm>
            <a:off x="8786000" y="2547533"/>
            <a:ext cx="1784700" cy="7704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Clr>
                <a:schemeClr val="dk1"/>
              </a:buClr>
              <a:buSzPts val="1400"/>
              <a:buFont typeface="Helvetica Neue"/>
              <a:buNone/>
              <a:defRPr sz="1867"/>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p:txBody>
      </p:sp>
      <p:sp>
        <p:nvSpPr>
          <p:cNvPr id="29" name="Google Shape;29;g3bbe13fadec_0_147"/>
          <p:cNvSpPr txBox="1"/>
          <p:nvPr>
            <p:ph idx="5" type="subTitle"/>
          </p:nvPr>
        </p:nvSpPr>
        <p:spPr>
          <a:xfrm>
            <a:off x="8848600" y="3235363"/>
            <a:ext cx="1659300" cy="1029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000"/>
              <a:buNone/>
              <a:defRPr sz="1333"/>
            </a:lvl1pPr>
            <a:lvl2pPr lvl="1" algn="ctr">
              <a:lnSpc>
                <a:spcPct val="100000"/>
              </a:lnSpc>
              <a:spcBef>
                <a:spcPts val="0"/>
              </a:spcBef>
              <a:spcAft>
                <a:spcPts val="0"/>
              </a:spcAft>
              <a:buClr>
                <a:schemeClr val="dk1"/>
              </a:buClr>
              <a:buSzPts val="1200"/>
              <a:buNone/>
              <a:defRPr/>
            </a:lvl2pPr>
            <a:lvl3pPr lvl="2" algn="ctr">
              <a:lnSpc>
                <a:spcPct val="100000"/>
              </a:lnSpc>
              <a:spcBef>
                <a:spcPts val="0"/>
              </a:spcBef>
              <a:spcAft>
                <a:spcPts val="0"/>
              </a:spcAft>
              <a:buClr>
                <a:schemeClr val="dk1"/>
              </a:buClr>
              <a:buSzPts val="1200"/>
              <a:buNone/>
              <a:defRPr/>
            </a:lvl3pPr>
            <a:lvl4pPr lvl="3" algn="ctr">
              <a:lnSpc>
                <a:spcPct val="100000"/>
              </a:lnSpc>
              <a:spcBef>
                <a:spcPts val="0"/>
              </a:spcBef>
              <a:spcAft>
                <a:spcPts val="0"/>
              </a:spcAft>
              <a:buClr>
                <a:schemeClr val="dk1"/>
              </a:buClr>
              <a:buSzPts val="1200"/>
              <a:buNone/>
              <a:defRPr/>
            </a:lvl4pPr>
            <a:lvl5pPr lvl="4" algn="ctr">
              <a:lnSpc>
                <a:spcPct val="100000"/>
              </a:lnSpc>
              <a:spcBef>
                <a:spcPts val="0"/>
              </a:spcBef>
              <a:spcAft>
                <a:spcPts val="0"/>
              </a:spcAft>
              <a:buClr>
                <a:schemeClr val="dk1"/>
              </a:buClr>
              <a:buSzPts val="1200"/>
              <a:buNone/>
              <a:defRPr/>
            </a:lvl5pPr>
            <a:lvl6pPr lvl="5" algn="ctr">
              <a:lnSpc>
                <a:spcPct val="100000"/>
              </a:lnSpc>
              <a:spcBef>
                <a:spcPts val="0"/>
              </a:spcBef>
              <a:spcAft>
                <a:spcPts val="0"/>
              </a:spcAft>
              <a:buClr>
                <a:schemeClr val="dk1"/>
              </a:buClr>
              <a:buSzPts val="1200"/>
              <a:buNone/>
              <a:defRPr/>
            </a:lvl6pPr>
            <a:lvl7pPr lvl="6" algn="ctr">
              <a:lnSpc>
                <a:spcPct val="100000"/>
              </a:lnSpc>
              <a:spcBef>
                <a:spcPts val="0"/>
              </a:spcBef>
              <a:spcAft>
                <a:spcPts val="0"/>
              </a:spcAft>
              <a:buClr>
                <a:schemeClr val="dk1"/>
              </a:buClr>
              <a:buSzPts val="1200"/>
              <a:buNone/>
              <a:defRPr/>
            </a:lvl7pPr>
            <a:lvl8pPr lvl="7" algn="ctr">
              <a:lnSpc>
                <a:spcPct val="100000"/>
              </a:lnSpc>
              <a:spcBef>
                <a:spcPts val="0"/>
              </a:spcBef>
              <a:spcAft>
                <a:spcPts val="0"/>
              </a:spcAft>
              <a:buClr>
                <a:schemeClr val="dk1"/>
              </a:buClr>
              <a:buSzPts val="1200"/>
              <a:buNone/>
              <a:defRPr/>
            </a:lvl8pPr>
            <a:lvl9pPr lvl="8" algn="ctr">
              <a:lnSpc>
                <a:spcPct val="100000"/>
              </a:lnSpc>
              <a:spcBef>
                <a:spcPts val="0"/>
              </a:spcBef>
              <a:spcAft>
                <a:spcPts val="0"/>
              </a:spcAft>
              <a:buClr>
                <a:schemeClr val="dk1"/>
              </a:buClr>
              <a:buSzPts val="1200"/>
              <a:buNone/>
              <a:defRPr/>
            </a:lvl9pPr>
          </a:lstStyle>
          <a:p/>
        </p:txBody>
      </p:sp>
      <p:sp>
        <p:nvSpPr>
          <p:cNvPr id="30" name="Google Shape;30;g3bbe13fadec_0_147"/>
          <p:cNvSpPr txBox="1"/>
          <p:nvPr>
            <p:ph idx="6" type="title"/>
          </p:nvPr>
        </p:nvSpPr>
        <p:spPr>
          <a:xfrm>
            <a:off x="1896807" y="4298633"/>
            <a:ext cx="1359300" cy="770400"/>
          </a:xfrm>
          <a:prstGeom prst="rect">
            <a:avLst/>
          </a:prstGeom>
          <a:noFill/>
          <a:ln>
            <a:noFill/>
          </a:ln>
        </p:spPr>
        <p:txBody>
          <a:bodyPr anchorCtr="0" anchor="ctr" bIns="91425" lIns="91425" spcFirstLastPara="1" rIns="91425" wrap="square" tIns="91425">
            <a:noAutofit/>
          </a:bodyPr>
          <a:lstStyle>
            <a:lvl1pPr lvl="0" algn="ctr">
              <a:lnSpc>
                <a:spcPct val="90000"/>
              </a:lnSpc>
              <a:spcBef>
                <a:spcPts val="0"/>
              </a:spcBef>
              <a:spcAft>
                <a:spcPts val="0"/>
              </a:spcAft>
              <a:buClr>
                <a:schemeClr val="dk1"/>
              </a:buClr>
              <a:buSzPts val="1800"/>
              <a:buFont typeface="Helvetica Neue"/>
              <a:buNone/>
              <a:defRPr sz="2400"/>
            </a:lvl1pPr>
            <a:lvl2pPr lvl="1"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p:txBody>
      </p:sp>
      <p:sp>
        <p:nvSpPr>
          <p:cNvPr id="31" name="Google Shape;31;g3bbe13fadec_0_147"/>
          <p:cNvSpPr txBox="1"/>
          <p:nvPr>
            <p:ph idx="7" type="title"/>
          </p:nvPr>
        </p:nvSpPr>
        <p:spPr>
          <a:xfrm>
            <a:off x="5384907" y="4298633"/>
            <a:ext cx="1359300" cy="770400"/>
          </a:xfrm>
          <a:prstGeom prst="rect">
            <a:avLst/>
          </a:prstGeom>
          <a:noFill/>
          <a:ln>
            <a:noFill/>
          </a:ln>
        </p:spPr>
        <p:txBody>
          <a:bodyPr anchorCtr="0" anchor="ctr" bIns="91425" lIns="91425" spcFirstLastPara="1" rIns="91425" wrap="square" tIns="91425">
            <a:noAutofit/>
          </a:bodyPr>
          <a:lstStyle>
            <a:lvl1pPr lvl="0" algn="ctr">
              <a:lnSpc>
                <a:spcPct val="90000"/>
              </a:lnSpc>
              <a:spcBef>
                <a:spcPts val="0"/>
              </a:spcBef>
              <a:spcAft>
                <a:spcPts val="0"/>
              </a:spcAft>
              <a:buClr>
                <a:schemeClr val="dk1"/>
              </a:buClr>
              <a:buSzPts val="1800"/>
              <a:buFont typeface="Helvetica Neue"/>
              <a:buNone/>
              <a:defRPr sz="2400"/>
            </a:lvl1pPr>
            <a:lvl2pPr lvl="1"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p:txBody>
      </p:sp>
      <p:sp>
        <p:nvSpPr>
          <p:cNvPr id="32" name="Google Shape;32;g3bbe13fadec_0_147"/>
          <p:cNvSpPr txBox="1"/>
          <p:nvPr>
            <p:ph idx="8" type="title"/>
          </p:nvPr>
        </p:nvSpPr>
        <p:spPr>
          <a:xfrm>
            <a:off x="8999007" y="4298633"/>
            <a:ext cx="1359300" cy="770400"/>
          </a:xfrm>
          <a:prstGeom prst="rect">
            <a:avLst/>
          </a:prstGeom>
          <a:noFill/>
          <a:ln>
            <a:noFill/>
          </a:ln>
        </p:spPr>
        <p:txBody>
          <a:bodyPr anchorCtr="0" anchor="ctr" bIns="91425" lIns="91425" spcFirstLastPara="1" rIns="91425" wrap="square" tIns="91425">
            <a:noAutofit/>
          </a:bodyPr>
          <a:lstStyle>
            <a:lvl1pPr lvl="0" algn="ctr">
              <a:lnSpc>
                <a:spcPct val="90000"/>
              </a:lnSpc>
              <a:spcBef>
                <a:spcPts val="0"/>
              </a:spcBef>
              <a:spcAft>
                <a:spcPts val="0"/>
              </a:spcAft>
              <a:buClr>
                <a:schemeClr val="dk1"/>
              </a:buClr>
              <a:buSzPts val="1800"/>
              <a:buFont typeface="Helvetica Neue"/>
              <a:buNone/>
              <a:defRPr sz="2400"/>
            </a:lvl1pPr>
            <a:lvl2pPr lvl="1"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a:lnSpc>
                <a:spcPct val="100000"/>
              </a:lnSpc>
              <a:spcBef>
                <a:spcPts val="0"/>
              </a:spcBef>
              <a:spcAft>
                <a:spcPts val="0"/>
              </a:spcAft>
              <a:buSzPts val="18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p:txBody>
      </p:sp>
      <p:sp>
        <p:nvSpPr>
          <p:cNvPr id="33" name="Google Shape;33;g3bbe13fadec_0_147"/>
          <p:cNvSpPr txBox="1"/>
          <p:nvPr>
            <p:ph idx="9" type="ctrTitle"/>
          </p:nvPr>
        </p:nvSpPr>
        <p:spPr>
          <a:xfrm>
            <a:off x="964800" y="627500"/>
            <a:ext cx="2770800" cy="1261500"/>
          </a:xfrm>
          <a:prstGeom prst="rect">
            <a:avLst/>
          </a:prstGeom>
          <a:noFill/>
          <a:ln>
            <a:noFill/>
          </a:ln>
        </p:spPr>
        <p:txBody>
          <a:bodyPr anchorCtr="0" anchor="t" bIns="91425" lIns="91425" spcFirstLastPara="1" rIns="91425" wrap="square" tIns="91425">
            <a:noAutofit/>
          </a:bodyPr>
          <a:lstStyle>
            <a:lvl1pPr lvl="0" algn="l">
              <a:lnSpc>
                <a:spcPct val="90000"/>
              </a:lnSpc>
              <a:spcBef>
                <a:spcPts val="0"/>
              </a:spcBef>
              <a:spcAft>
                <a:spcPts val="0"/>
              </a:spcAft>
              <a:buClr>
                <a:schemeClr val="dk1"/>
              </a:buClr>
              <a:buSzPts val="1800"/>
              <a:buFont typeface="Helvetica Neue"/>
              <a:buNone/>
              <a:defRPr sz="2400"/>
            </a:lvl1pPr>
            <a:lvl2pPr lvl="1" algn="l">
              <a:lnSpc>
                <a:spcPct val="100000"/>
              </a:lnSpc>
              <a:spcBef>
                <a:spcPts val="0"/>
              </a:spcBef>
              <a:spcAft>
                <a:spcPts val="0"/>
              </a:spcAft>
              <a:buSzPts val="1800"/>
              <a:buNone/>
              <a:defRPr sz="2400"/>
            </a:lvl2pPr>
            <a:lvl3pPr lvl="2" algn="l">
              <a:lnSpc>
                <a:spcPct val="100000"/>
              </a:lnSpc>
              <a:spcBef>
                <a:spcPts val="0"/>
              </a:spcBef>
              <a:spcAft>
                <a:spcPts val="0"/>
              </a:spcAft>
              <a:buSzPts val="1800"/>
              <a:buNone/>
              <a:defRPr sz="2400"/>
            </a:lvl3pPr>
            <a:lvl4pPr lvl="3" algn="l">
              <a:lnSpc>
                <a:spcPct val="100000"/>
              </a:lnSpc>
              <a:spcBef>
                <a:spcPts val="0"/>
              </a:spcBef>
              <a:spcAft>
                <a:spcPts val="0"/>
              </a:spcAft>
              <a:buSzPts val="1800"/>
              <a:buNone/>
              <a:defRPr sz="2400"/>
            </a:lvl4pPr>
            <a:lvl5pPr lvl="4" algn="l">
              <a:lnSpc>
                <a:spcPct val="100000"/>
              </a:lnSpc>
              <a:spcBef>
                <a:spcPts val="0"/>
              </a:spcBef>
              <a:spcAft>
                <a:spcPts val="0"/>
              </a:spcAft>
              <a:buSzPts val="1800"/>
              <a:buNone/>
              <a:defRPr sz="2400"/>
            </a:lvl5pPr>
            <a:lvl6pPr lvl="5" algn="l">
              <a:lnSpc>
                <a:spcPct val="100000"/>
              </a:lnSpc>
              <a:spcBef>
                <a:spcPts val="0"/>
              </a:spcBef>
              <a:spcAft>
                <a:spcPts val="0"/>
              </a:spcAft>
              <a:buSzPts val="1800"/>
              <a:buNone/>
              <a:defRPr sz="2400"/>
            </a:lvl6pPr>
            <a:lvl7pPr lvl="6" algn="l">
              <a:lnSpc>
                <a:spcPct val="100000"/>
              </a:lnSpc>
              <a:spcBef>
                <a:spcPts val="0"/>
              </a:spcBef>
              <a:spcAft>
                <a:spcPts val="0"/>
              </a:spcAft>
              <a:buSzPts val="1800"/>
              <a:buNone/>
              <a:defRPr sz="2400"/>
            </a:lvl7pPr>
            <a:lvl8pPr lvl="7" algn="l">
              <a:lnSpc>
                <a:spcPct val="100000"/>
              </a:lnSpc>
              <a:spcBef>
                <a:spcPts val="0"/>
              </a:spcBef>
              <a:spcAft>
                <a:spcPts val="0"/>
              </a:spcAft>
              <a:buSzPts val="1800"/>
              <a:buNone/>
              <a:defRPr sz="2400"/>
            </a:lvl8pPr>
            <a:lvl9pPr lvl="8" algn="l">
              <a:lnSpc>
                <a:spcPct val="100000"/>
              </a:lnSpc>
              <a:spcBef>
                <a:spcPts val="0"/>
              </a:spcBef>
              <a:spcAft>
                <a:spcPts val="0"/>
              </a:spcAft>
              <a:buSzPts val="1800"/>
              <a:buNone/>
              <a:defRPr sz="2400"/>
            </a:lvl9pPr>
          </a:lstStyle>
          <a:p/>
        </p:txBody>
      </p:sp>
      <p:sp>
        <p:nvSpPr>
          <p:cNvPr id="34" name="Google Shape;34;g3bbe13fadec_0_147"/>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7" name="Shape 217"/>
        <p:cNvGrpSpPr/>
        <p:nvPr/>
      </p:nvGrpSpPr>
      <p:grpSpPr>
        <a:xfrm>
          <a:off x="0" y="0"/>
          <a:ext cx="0" cy="0"/>
          <a:chOff x="0" y="0"/>
          <a:chExt cx="0" cy="0"/>
        </a:xfrm>
      </p:grpSpPr>
      <p:sp>
        <p:nvSpPr>
          <p:cNvPr id="218" name="Google Shape;218;p7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9" name="Google Shape;219;p7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0" name="Google Shape;220;p7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21" name="Shape 221"/>
        <p:cNvGrpSpPr/>
        <p:nvPr/>
      </p:nvGrpSpPr>
      <p:grpSpPr>
        <a:xfrm>
          <a:off x="0" y="0"/>
          <a:ext cx="0" cy="0"/>
          <a:chOff x="0" y="0"/>
          <a:chExt cx="0" cy="0"/>
        </a:xfrm>
      </p:grpSpPr>
      <p:sp>
        <p:nvSpPr>
          <p:cNvPr id="222" name="Google Shape;222;p7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Helvetica Neu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3" name="Google Shape;223;p7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24" name="Google Shape;224;p7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25" name="Google Shape;225;p7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6" name="Google Shape;226;p7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7" name="Google Shape;227;p7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28" name="Shape 228"/>
        <p:cNvGrpSpPr/>
        <p:nvPr/>
      </p:nvGrpSpPr>
      <p:grpSpPr>
        <a:xfrm>
          <a:off x="0" y="0"/>
          <a:ext cx="0" cy="0"/>
          <a:chOff x="0" y="0"/>
          <a:chExt cx="0" cy="0"/>
        </a:xfrm>
      </p:grpSpPr>
      <p:sp>
        <p:nvSpPr>
          <p:cNvPr id="229" name="Google Shape;229;p7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Helvetica Neu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0" name="Google Shape;230;p74"/>
          <p:cNvSpPr/>
          <p:nvPr>
            <p:ph idx="2" type="pic"/>
          </p:nvPr>
        </p:nvSpPr>
        <p:spPr>
          <a:xfrm>
            <a:off x="5183188" y="987425"/>
            <a:ext cx="6172200" cy="4873625"/>
          </a:xfrm>
          <a:prstGeom prst="rect">
            <a:avLst/>
          </a:prstGeom>
          <a:noFill/>
          <a:ln>
            <a:noFill/>
          </a:ln>
        </p:spPr>
      </p:sp>
      <p:sp>
        <p:nvSpPr>
          <p:cNvPr id="231" name="Google Shape;231;p7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32" name="Google Shape;232;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3" name="Google Shape;233;p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4" name="Google Shape;234;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35" name="Shape 235"/>
        <p:cNvGrpSpPr/>
        <p:nvPr/>
      </p:nvGrpSpPr>
      <p:grpSpPr>
        <a:xfrm>
          <a:off x="0" y="0"/>
          <a:ext cx="0" cy="0"/>
          <a:chOff x="0" y="0"/>
          <a:chExt cx="0" cy="0"/>
        </a:xfrm>
      </p:grpSpPr>
      <p:sp>
        <p:nvSpPr>
          <p:cNvPr id="236" name="Google Shape;236;p7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7" name="Google Shape;237;p7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 name="Google Shape;238;p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9" name="Google Shape;239;p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0" name="Google Shape;240;p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41" name="Shape 241"/>
        <p:cNvGrpSpPr/>
        <p:nvPr/>
      </p:nvGrpSpPr>
      <p:grpSpPr>
        <a:xfrm>
          <a:off x="0" y="0"/>
          <a:ext cx="0" cy="0"/>
          <a:chOff x="0" y="0"/>
          <a:chExt cx="0" cy="0"/>
        </a:xfrm>
      </p:grpSpPr>
      <p:sp>
        <p:nvSpPr>
          <p:cNvPr id="242" name="Google Shape;242;p7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3" name="Google Shape;243;p7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 name="Google Shape;244;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5" name="Google Shape;245;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6" name="Google Shape;246;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g3bbe13fadec_0_15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g3bbe13fadec_0_15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g3bbe13fadec_0_15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g3bbe13fadec_0_15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ACKGROUND">
    <p:spTree>
      <p:nvGrpSpPr>
        <p:cNvPr id="40" name="Shape 40"/>
        <p:cNvGrpSpPr/>
        <p:nvPr/>
      </p:nvGrpSpPr>
      <p:grpSpPr>
        <a:xfrm>
          <a:off x="0" y="0"/>
          <a:ext cx="0" cy="0"/>
          <a:chOff x="0" y="0"/>
          <a:chExt cx="0" cy="0"/>
        </a:xfrm>
      </p:grpSpPr>
      <p:sp>
        <p:nvSpPr>
          <p:cNvPr id="41" name="Google Shape;41;g3bbe13fadec_0_164"/>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2" name="Shape 42"/>
        <p:cNvGrpSpPr/>
        <p:nvPr/>
      </p:nvGrpSpPr>
      <p:grpSpPr>
        <a:xfrm>
          <a:off x="0" y="0"/>
          <a:ext cx="0" cy="0"/>
          <a:chOff x="0" y="0"/>
          <a:chExt cx="0" cy="0"/>
        </a:xfrm>
      </p:grpSpPr>
      <p:sp>
        <p:nvSpPr>
          <p:cNvPr id="43" name="Google Shape;43;g3bbe13fadec_0_16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g3bbe13fadec_0_16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g3bbe13fadec_0_16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g3bbe13fadec_0_16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g3bbe13fadec_0_16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 1">
  <p:cSld name="Four column 1">
    <p:spTree>
      <p:nvGrpSpPr>
        <p:cNvPr id="48" name="Shape 48"/>
        <p:cNvGrpSpPr/>
        <p:nvPr/>
      </p:nvGrpSpPr>
      <p:grpSpPr>
        <a:xfrm>
          <a:off x="0" y="0"/>
          <a:ext cx="0" cy="0"/>
          <a:chOff x="0" y="0"/>
          <a:chExt cx="0" cy="0"/>
        </a:xfrm>
      </p:grpSpPr>
      <p:sp>
        <p:nvSpPr>
          <p:cNvPr id="49" name="Google Shape;49;g3bbe13fadec_0_172"/>
          <p:cNvSpPr txBox="1"/>
          <p:nvPr>
            <p:ph type="ctrTitle"/>
          </p:nvPr>
        </p:nvSpPr>
        <p:spPr>
          <a:xfrm>
            <a:off x="5673967" y="567513"/>
            <a:ext cx="2508300" cy="859500"/>
          </a:xfrm>
          <a:prstGeom prst="rect">
            <a:avLst/>
          </a:prstGeom>
          <a:noFill/>
          <a:ln>
            <a:noFill/>
          </a:ln>
        </p:spPr>
        <p:txBody>
          <a:bodyPr anchorCtr="0" anchor="b" bIns="91425" lIns="91425" spcFirstLastPara="1" rIns="91425" wrap="square" tIns="91425">
            <a:noAutofit/>
          </a:bodyPr>
          <a:lstStyle>
            <a:lvl1pPr lvl="0" algn="l">
              <a:lnSpc>
                <a:spcPct val="90000"/>
              </a:lnSpc>
              <a:spcBef>
                <a:spcPts val="0"/>
              </a:spcBef>
              <a:spcAft>
                <a:spcPts val="0"/>
              </a:spcAft>
              <a:buClr>
                <a:schemeClr val="dk1"/>
              </a:buClr>
              <a:buSzPts val="1800"/>
              <a:buFont typeface="Helvetica Neue"/>
              <a:buNone/>
              <a:defRPr sz="2400"/>
            </a:lvl1pPr>
            <a:lvl2pPr lvl="1" algn="l">
              <a:lnSpc>
                <a:spcPct val="100000"/>
              </a:lnSpc>
              <a:spcBef>
                <a:spcPts val="0"/>
              </a:spcBef>
              <a:spcAft>
                <a:spcPts val="0"/>
              </a:spcAft>
              <a:buSzPts val="1800"/>
              <a:buNone/>
              <a:defRPr sz="2400"/>
            </a:lvl2pPr>
            <a:lvl3pPr lvl="2" algn="l">
              <a:lnSpc>
                <a:spcPct val="100000"/>
              </a:lnSpc>
              <a:spcBef>
                <a:spcPts val="0"/>
              </a:spcBef>
              <a:spcAft>
                <a:spcPts val="0"/>
              </a:spcAft>
              <a:buSzPts val="1800"/>
              <a:buNone/>
              <a:defRPr sz="2400"/>
            </a:lvl3pPr>
            <a:lvl4pPr lvl="3" algn="l">
              <a:lnSpc>
                <a:spcPct val="100000"/>
              </a:lnSpc>
              <a:spcBef>
                <a:spcPts val="0"/>
              </a:spcBef>
              <a:spcAft>
                <a:spcPts val="0"/>
              </a:spcAft>
              <a:buSzPts val="1800"/>
              <a:buNone/>
              <a:defRPr sz="2400"/>
            </a:lvl4pPr>
            <a:lvl5pPr lvl="4" algn="l">
              <a:lnSpc>
                <a:spcPct val="100000"/>
              </a:lnSpc>
              <a:spcBef>
                <a:spcPts val="0"/>
              </a:spcBef>
              <a:spcAft>
                <a:spcPts val="0"/>
              </a:spcAft>
              <a:buSzPts val="1800"/>
              <a:buNone/>
              <a:defRPr sz="2400"/>
            </a:lvl5pPr>
            <a:lvl6pPr lvl="5" algn="l">
              <a:lnSpc>
                <a:spcPct val="100000"/>
              </a:lnSpc>
              <a:spcBef>
                <a:spcPts val="0"/>
              </a:spcBef>
              <a:spcAft>
                <a:spcPts val="0"/>
              </a:spcAft>
              <a:buSzPts val="1800"/>
              <a:buNone/>
              <a:defRPr sz="2400"/>
            </a:lvl6pPr>
            <a:lvl7pPr lvl="6" algn="l">
              <a:lnSpc>
                <a:spcPct val="100000"/>
              </a:lnSpc>
              <a:spcBef>
                <a:spcPts val="0"/>
              </a:spcBef>
              <a:spcAft>
                <a:spcPts val="0"/>
              </a:spcAft>
              <a:buSzPts val="1800"/>
              <a:buNone/>
              <a:defRPr sz="2400"/>
            </a:lvl7pPr>
            <a:lvl8pPr lvl="7" algn="l">
              <a:lnSpc>
                <a:spcPct val="100000"/>
              </a:lnSpc>
              <a:spcBef>
                <a:spcPts val="0"/>
              </a:spcBef>
              <a:spcAft>
                <a:spcPts val="0"/>
              </a:spcAft>
              <a:buSzPts val="1800"/>
              <a:buNone/>
              <a:defRPr sz="2400"/>
            </a:lvl8pPr>
            <a:lvl9pPr lvl="8" algn="l">
              <a:lnSpc>
                <a:spcPct val="100000"/>
              </a:lnSpc>
              <a:spcBef>
                <a:spcPts val="0"/>
              </a:spcBef>
              <a:spcAft>
                <a:spcPts val="0"/>
              </a:spcAft>
              <a:buSzPts val="1800"/>
              <a:buNone/>
              <a:defRPr sz="2400"/>
            </a:lvl9pPr>
          </a:lstStyle>
          <a:p/>
        </p:txBody>
      </p:sp>
      <p:sp>
        <p:nvSpPr>
          <p:cNvPr id="50" name="Google Shape;50;g3bbe13fadec_0_172"/>
          <p:cNvSpPr txBox="1"/>
          <p:nvPr>
            <p:ph idx="1" type="subTitle"/>
          </p:nvPr>
        </p:nvSpPr>
        <p:spPr>
          <a:xfrm>
            <a:off x="5673967" y="1281608"/>
            <a:ext cx="2508300" cy="1483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1000"/>
              <a:buNone/>
              <a:defRPr sz="1333"/>
            </a:lvl1pPr>
            <a:lvl2pPr lvl="1" algn="l">
              <a:lnSpc>
                <a:spcPct val="100000"/>
              </a:lnSpc>
              <a:spcBef>
                <a:spcPts val="0"/>
              </a:spcBef>
              <a:spcAft>
                <a:spcPts val="0"/>
              </a:spcAft>
              <a:buClr>
                <a:schemeClr val="dk1"/>
              </a:buClr>
              <a:buSzPts val="1000"/>
              <a:buNone/>
              <a:defRPr sz="1333"/>
            </a:lvl2pPr>
            <a:lvl3pPr lvl="2" algn="l">
              <a:lnSpc>
                <a:spcPct val="100000"/>
              </a:lnSpc>
              <a:spcBef>
                <a:spcPts val="0"/>
              </a:spcBef>
              <a:spcAft>
                <a:spcPts val="0"/>
              </a:spcAft>
              <a:buClr>
                <a:schemeClr val="dk1"/>
              </a:buClr>
              <a:buSzPts val="1000"/>
              <a:buNone/>
              <a:defRPr sz="1333"/>
            </a:lvl3pPr>
            <a:lvl4pPr lvl="3" algn="l">
              <a:lnSpc>
                <a:spcPct val="100000"/>
              </a:lnSpc>
              <a:spcBef>
                <a:spcPts val="0"/>
              </a:spcBef>
              <a:spcAft>
                <a:spcPts val="0"/>
              </a:spcAft>
              <a:buClr>
                <a:schemeClr val="dk1"/>
              </a:buClr>
              <a:buSzPts val="1000"/>
              <a:buNone/>
              <a:defRPr sz="1333"/>
            </a:lvl4pPr>
            <a:lvl5pPr lvl="4" algn="l">
              <a:lnSpc>
                <a:spcPct val="100000"/>
              </a:lnSpc>
              <a:spcBef>
                <a:spcPts val="0"/>
              </a:spcBef>
              <a:spcAft>
                <a:spcPts val="0"/>
              </a:spcAft>
              <a:buClr>
                <a:schemeClr val="dk1"/>
              </a:buClr>
              <a:buSzPts val="1000"/>
              <a:buNone/>
              <a:defRPr sz="1333"/>
            </a:lvl5pPr>
            <a:lvl6pPr lvl="5" algn="l">
              <a:lnSpc>
                <a:spcPct val="100000"/>
              </a:lnSpc>
              <a:spcBef>
                <a:spcPts val="0"/>
              </a:spcBef>
              <a:spcAft>
                <a:spcPts val="0"/>
              </a:spcAft>
              <a:buClr>
                <a:schemeClr val="dk1"/>
              </a:buClr>
              <a:buSzPts val="1000"/>
              <a:buNone/>
              <a:defRPr sz="1333"/>
            </a:lvl6pPr>
            <a:lvl7pPr lvl="6" algn="l">
              <a:lnSpc>
                <a:spcPct val="100000"/>
              </a:lnSpc>
              <a:spcBef>
                <a:spcPts val="0"/>
              </a:spcBef>
              <a:spcAft>
                <a:spcPts val="0"/>
              </a:spcAft>
              <a:buClr>
                <a:schemeClr val="dk1"/>
              </a:buClr>
              <a:buSzPts val="1000"/>
              <a:buNone/>
              <a:defRPr sz="1333"/>
            </a:lvl7pPr>
            <a:lvl8pPr lvl="7" algn="l">
              <a:lnSpc>
                <a:spcPct val="100000"/>
              </a:lnSpc>
              <a:spcBef>
                <a:spcPts val="0"/>
              </a:spcBef>
              <a:spcAft>
                <a:spcPts val="0"/>
              </a:spcAft>
              <a:buClr>
                <a:schemeClr val="dk1"/>
              </a:buClr>
              <a:buSzPts val="1000"/>
              <a:buNone/>
              <a:defRPr sz="1333"/>
            </a:lvl8pPr>
            <a:lvl9pPr lvl="8" algn="l">
              <a:lnSpc>
                <a:spcPct val="100000"/>
              </a:lnSpc>
              <a:spcBef>
                <a:spcPts val="0"/>
              </a:spcBef>
              <a:spcAft>
                <a:spcPts val="0"/>
              </a:spcAft>
              <a:buClr>
                <a:schemeClr val="dk1"/>
              </a:buClr>
              <a:buSzPts val="1000"/>
              <a:buNone/>
              <a:defRPr sz="1333"/>
            </a:lvl9pPr>
          </a:lstStyle>
          <a:p/>
        </p:txBody>
      </p:sp>
      <p:sp>
        <p:nvSpPr>
          <p:cNvPr id="51" name="Google Shape;51;g3bbe13fadec_0_172"/>
          <p:cNvSpPr txBox="1"/>
          <p:nvPr>
            <p:ph idx="2" type="ctrTitle"/>
          </p:nvPr>
        </p:nvSpPr>
        <p:spPr>
          <a:xfrm>
            <a:off x="8112367" y="2463925"/>
            <a:ext cx="2508300" cy="859500"/>
          </a:xfrm>
          <a:prstGeom prst="rect">
            <a:avLst/>
          </a:prstGeom>
          <a:noFill/>
          <a:ln>
            <a:noFill/>
          </a:ln>
        </p:spPr>
        <p:txBody>
          <a:bodyPr anchorCtr="0" anchor="b" bIns="91425" lIns="91425" spcFirstLastPara="1" rIns="91425" wrap="square" tIns="91425">
            <a:noAutofit/>
          </a:bodyPr>
          <a:lstStyle>
            <a:lvl1pPr lvl="0" algn="l">
              <a:lnSpc>
                <a:spcPct val="90000"/>
              </a:lnSpc>
              <a:spcBef>
                <a:spcPts val="0"/>
              </a:spcBef>
              <a:spcAft>
                <a:spcPts val="0"/>
              </a:spcAft>
              <a:buClr>
                <a:schemeClr val="dk1"/>
              </a:buClr>
              <a:buSzPts val="1800"/>
              <a:buFont typeface="Helvetica Neue"/>
              <a:buNone/>
              <a:defRPr sz="2400"/>
            </a:lvl1pPr>
            <a:lvl2pPr lvl="1" algn="l">
              <a:lnSpc>
                <a:spcPct val="100000"/>
              </a:lnSpc>
              <a:spcBef>
                <a:spcPts val="0"/>
              </a:spcBef>
              <a:spcAft>
                <a:spcPts val="0"/>
              </a:spcAft>
              <a:buSzPts val="1800"/>
              <a:buNone/>
              <a:defRPr sz="2400"/>
            </a:lvl2pPr>
            <a:lvl3pPr lvl="2" algn="l">
              <a:lnSpc>
                <a:spcPct val="100000"/>
              </a:lnSpc>
              <a:spcBef>
                <a:spcPts val="0"/>
              </a:spcBef>
              <a:spcAft>
                <a:spcPts val="0"/>
              </a:spcAft>
              <a:buSzPts val="1800"/>
              <a:buNone/>
              <a:defRPr sz="2400"/>
            </a:lvl3pPr>
            <a:lvl4pPr lvl="3" algn="l">
              <a:lnSpc>
                <a:spcPct val="100000"/>
              </a:lnSpc>
              <a:spcBef>
                <a:spcPts val="0"/>
              </a:spcBef>
              <a:spcAft>
                <a:spcPts val="0"/>
              </a:spcAft>
              <a:buSzPts val="1800"/>
              <a:buNone/>
              <a:defRPr sz="2400"/>
            </a:lvl4pPr>
            <a:lvl5pPr lvl="4" algn="l">
              <a:lnSpc>
                <a:spcPct val="100000"/>
              </a:lnSpc>
              <a:spcBef>
                <a:spcPts val="0"/>
              </a:spcBef>
              <a:spcAft>
                <a:spcPts val="0"/>
              </a:spcAft>
              <a:buSzPts val="1800"/>
              <a:buNone/>
              <a:defRPr sz="2400"/>
            </a:lvl5pPr>
            <a:lvl6pPr lvl="5" algn="l">
              <a:lnSpc>
                <a:spcPct val="100000"/>
              </a:lnSpc>
              <a:spcBef>
                <a:spcPts val="0"/>
              </a:spcBef>
              <a:spcAft>
                <a:spcPts val="0"/>
              </a:spcAft>
              <a:buSzPts val="1800"/>
              <a:buNone/>
              <a:defRPr sz="2400"/>
            </a:lvl6pPr>
            <a:lvl7pPr lvl="6" algn="l">
              <a:lnSpc>
                <a:spcPct val="100000"/>
              </a:lnSpc>
              <a:spcBef>
                <a:spcPts val="0"/>
              </a:spcBef>
              <a:spcAft>
                <a:spcPts val="0"/>
              </a:spcAft>
              <a:buSzPts val="1800"/>
              <a:buNone/>
              <a:defRPr sz="2400"/>
            </a:lvl7pPr>
            <a:lvl8pPr lvl="7" algn="l">
              <a:lnSpc>
                <a:spcPct val="100000"/>
              </a:lnSpc>
              <a:spcBef>
                <a:spcPts val="0"/>
              </a:spcBef>
              <a:spcAft>
                <a:spcPts val="0"/>
              </a:spcAft>
              <a:buSzPts val="1800"/>
              <a:buNone/>
              <a:defRPr sz="2400"/>
            </a:lvl8pPr>
            <a:lvl9pPr lvl="8" algn="l">
              <a:lnSpc>
                <a:spcPct val="100000"/>
              </a:lnSpc>
              <a:spcBef>
                <a:spcPts val="0"/>
              </a:spcBef>
              <a:spcAft>
                <a:spcPts val="0"/>
              </a:spcAft>
              <a:buSzPts val="1800"/>
              <a:buNone/>
              <a:defRPr sz="2400"/>
            </a:lvl9pPr>
          </a:lstStyle>
          <a:p/>
        </p:txBody>
      </p:sp>
      <p:sp>
        <p:nvSpPr>
          <p:cNvPr id="52" name="Google Shape;52;g3bbe13fadec_0_172"/>
          <p:cNvSpPr txBox="1"/>
          <p:nvPr>
            <p:ph idx="3" type="subTitle"/>
          </p:nvPr>
        </p:nvSpPr>
        <p:spPr>
          <a:xfrm>
            <a:off x="8112367" y="3178021"/>
            <a:ext cx="2508300" cy="1483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1000"/>
              <a:buNone/>
              <a:defRPr sz="1333"/>
            </a:lvl1pPr>
            <a:lvl2pPr lvl="1" algn="l">
              <a:lnSpc>
                <a:spcPct val="100000"/>
              </a:lnSpc>
              <a:spcBef>
                <a:spcPts val="0"/>
              </a:spcBef>
              <a:spcAft>
                <a:spcPts val="0"/>
              </a:spcAft>
              <a:buClr>
                <a:schemeClr val="dk1"/>
              </a:buClr>
              <a:buSzPts val="1000"/>
              <a:buNone/>
              <a:defRPr sz="1333"/>
            </a:lvl2pPr>
            <a:lvl3pPr lvl="2" algn="l">
              <a:lnSpc>
                <a:spcPct val="100000"/>
              </a:lnSpc>
              <a:spcBef>
                <a:spcPts val="0"/>
              </a:spcBef>
              <a:spcAft>
                <a:spcPts val="0"/>
              </a:spcAft>
              <a:buClr>
                <a:schemeClr val="dk1"/>
              </a:buClr>
              <a:buSzPts val="1000"/>
              <a:buNone/>
              <a:defRPr sz="1333"/>
            </a:lvl3pPr>
            <a:lvl4pPr lvl="3" algn="l">
              <a:lnSpc>
                <a:spcPct val="100000"/>
              </a:lnSpc>
              <a:spcBef>
                <a:spcPts val="0"/>
              </a:spcBef>
              <a:spcAft>
                <a:spcPts val="0"/>
              </a:spcAft>
              <a:buClr>
                <a:schemeClr val="dk1"/>
              </a:buClr>
              <a:buSzPts val="1000"/>
              <a:buNone/>
              <a:defRPr sz="1333"/>
            </a:lvl4pPr>
            <a:lvl5pPr lvl="4" algn="l">
              <a:lnSpc>
                <a:spcPct val="100000"/>
              </a:lnSpc>
              <a:spcBef>
                <a:spcPts val="0"/>
              </a:spcBef>
              <a:spcAft>
                <a:spcPts val="0"/>
              </a:spcAft>
              <a:buClr>
                <a:schemeClr val="dk1"/>
              </a:buClr>
              <a:buSzPts val="1000"/>
              <a:buNone/>
              <a:defRPr sz="1333"/>
            </a:lvl5pPr>
            <a:lvl6pPr lvl="5" algn="l">
              <a:lnSpc>
                <a:spcPct val="100000"/>
              </a:lnSpc>
              <a:spcBef>
                <a:spcPts val="0"/>
              </a:spcBef>
              <a:spcAft>
                <a:spcPts val="0"/>
              </a:spcAft>
              <a:buClr>
                <a:schemeClr val="dk1"/>
              </a:buClr>
              <a:buSzPts val="1000"/>
              <a:buNone/>
              <a:defRPr sz="1333"/>
            </a:lvl6pPr>
            <a:lvl7pPr lvl="6" algn="l">
              <a:lnSpc>
                <a:spcPct val="100000"/>
              </a:lnSpc>
              <a:spcBef>
                <a:spcPts val="0"/>
              </a:spcBef>
              <a:spcAft>
                <a:spcPts val="0"/>
              </a:spcAft>
              <a:buClr>
                <a:schemeClr val="dk1"/>
              </a:buClr>
              <a:buSzPts val="1000"/>
              <a:buNone/>
              <a:defRPr sz="1333"/>
            </a:lvl7pPr>
            <a:lvl8pPr lvl="7" algn="l">
              <a:lnSpc>
                <a:spcPct val="100000"/>
              </a:lnSpc>
              <a:spcBef>
                <a:spcPts val="0"/>
              </a:spcBef>
              <a:spcAft>
                <a:spcPts val="0"/>
              </a:spcAft>
              <a:buClr>
                <a:schemeClr val="dk1"/>
              </a:buClr>
              <a:buSzPts val="1000"/>
              <a:buNone/>
              <a:defRPr sz="1333"/>
            </a:lvl8pPr>
            <a:lvl9pPr lvl="8" algn="l">
              <a:lnSpc>
                <a:spcPct val="100000"/>
              </a:lnSpc>
              <a:spcBef>
                <a:spcPts val="0"/>
              </a:spcBef>
              <a:spcAft>
                <a:spcPts val="0"/>
              </a:spcAft>
              <a:buClr>
                <a:schemeClr val="dk1"/>
              </a:buClr>
              <a:buSzPts val="1000"/>
              <a:buNone/>
              <a:defRPr sz="1333"/>
            </a:lvl9pPr>
          </a:lstStyle>
          <a:p/>
        </p:txBody>
      </p:sp>
      <p:sp>
        <p:nvSpPr>
          <p:cNvPr id="53" name="Google Shape;53;g3bbe13fadec_0_172"/>
          <p:cNvSpPr txBox="1"/>
          <p:nvPr>
            <p:ph idx="4" type="ctrTitle"/>
          </p:nvPr>
        </p:nvSpPr>
        <p:spPr>
          <a:xfrm>
            <a:off x="964800" y="627500"/>
            <a:ext cx="3457500" cy="1261500"/>
          </a:xfrm>
          <a:prstGeom prst="rect">
            <a:avLst/>
          </a:prstGeom>
          <a:noFill/>
          <a:ln>
            <a:noFill/>
          </a:ln>
        </p:spPr>
        <p:txBody>
          <a:bodyPr anchorCtr="0" anchor="t" bIns="91425" lIns="91425" spcFirstLastPara="1" rIns="91425" wrap="square" tIns="91425">
            <a:noAutofit/>
          </a:bodyPr>
          <a:lstStyle>
            <a:lvl1pPr lvl="0" algn="l">
              <a:lnSpc>
                <a:spcPct val="90000"/>
              </a:lnSpc>
              <a:spcBef>
                <a:spcPts val="0"/>
              </a:spcBef>
              <a:spcAft>
                <a:spcPts val="0"/>
              </a:spcAft>
              <a:buClr>
                <a:schemeClr val="dk1"/>
              </a:buClr>
              <a:buSzPts val="1800"/>
              <a:buFont typeface="Helvetica Neue"/>
              <a:buNone/>
              <a:defRPr sz="2400"/>
            </a:lvl1pPr>
            <a:lvl2pPr lvl="1" algn="l">
              <a:lnSpc>
                <a:spcPct val="100000"/>
              </a:lnSpc>
              <a:spcBef>
                <a:spcPts val="0"/>
              </a:spcBef>
              <a:spcAft>
                <a:spcPts val="0"/>
              </a:spcAft>
              <a:buSzPts val="1800"/>
              <a:buNone/>
              <a:defRPr sz="2400"/>
            </a:lvl2pPr>
            <a:lvl3pPr lvl="2" algn="l">
              <a:lnSpc>
                <a:spcPct val="100000"/>
              </a:lnSpc>
              <a:spcBef>
                <a:spcPts val="0"/>
              </a:spcBef>
              <a:spcAft>
                <a:spcPts val="0"/>
              </a:spcAft>
              <a:buSzPts val="1800"/>
              <a:buNone/>
              <a:defRPr sz="2400"/>
            </a:lvl3pPr>
            <a:lvl4pPr lvl="3" algn="l">
              <a:lnSpc>
                <a:spcPct val="100000"/>
              </a:lnSpc>
              <a:spcBef>
                <a:spcPts val="0"/>
              </a:spcBef>
              <a:spcAft>
                <a:spcPts val="0"/>
              </a:spcAft>
              <a:buSzPts val="1800"/>
              <a:buNone/>
              <a:defRPr sz="2400"/>
            </a:lvl4pPr>
            <a:lvl5pPr lvl="4" algn="l">
              <a:lnSpc>
                <a:spcPct val="100000"/>
              </a:lnSpc>
              <a:spcBef>
                <a:spcPts val="0"/>
              </a:spcBef>
              <a:spcAft>
                <a:spcPts val="0"/>
              </a:spcAft>
              <a:buSzPts val="1800"/>
              <a:buNone/>
              <a:defRPr sz="2400"/>
            </a:lvl5pPr>
            <a:lvl6pPr lvl="5" algn="l">
              <a:lnSpc>
                <a:spcPct val="100000"/>
              </a:lnSpc>
              <a:spcBef>
                <a:spcPts val="0"/>
              </a:spcBef>
              <a:spcAft>
                <a:spcPts val="0"/>
              </a:spcAft>
              <a:buSzPts val="1800"/>
              <a:buNone/>
              <a:defRPr sz="2400"/>
            </a:lvl6pPr>
            <a:lvl7pPr lvl="6" algn="l">
              <a:lnSpc>
                <a:spcPct val="100000"/>
              </a:lnSpc>
              <a:spcBef>
                <a:spcPts val="0"/>
              </a:spcBef>
              <a:spcAft>
                <a:spcPts val="0"/>
              </a:spcAft>
              <a:buSzPts val="1800"/>
              <a:buNone/>
              <a:defRPr sz="2400"/>
            </a:lvl7pPr>
            <a:lvl8pPr lvl="7" algn="l">
              <a:lnSpc>
                <a:spcPct val="100000"/>
              </a:lnSpc>
              <a:spcBef>
                <a:spcPts val="0"/>
              </a:spcBef>
              <a:spcAft>
                <a:spcPts val="0"/>
              </a:spcAft>
              <a:buSzPts val="1800"/>
              <a:buNone/>
              <a:defRPr sz="2400"/>
            </a:lvl8pPr>
            <a:lvl9pPr lvl="8" algn="l">
              <a:lnSpc>
                <a:spcPct val="100000"/>
              </a:lnSpc>
              <a:spcBef>
                <a:spcPts val="0"/>
              </a:spcBef>
              <a:spcAft>
                <a:spcPts val="0"/>
              </a:spcAft>
              <a:buSzPts val="1800"/>
              <a:buNone/>
              <a:defRPr sz="2400"/>
            </a:lvl9pPr>
          </a:lstStyle>
          <a:p/>
        </p:txBody>
      </p:sp>
      <p:sp>
        <p:nvSpPr>
          <p:cNvPr id="54" name="Google Shape;54;g3bbe13fadec_0_172"/>
          <p:cNvSpPr txBox="1"/>
          <p:nvPr>
            <p:ph idx="5" type="ctrTitle"/>
          </p:nvPr>
        </p:nvSpPr>
        <p:spPr>
          <a:xfrm>
            <a:off x="1571233" y="2464784"/>
            <a:ext cx="2508300" cy="859500"/>
          </a:xfrm>
          <a:prstGeom prst="rect">
            <a:avLst/>
          </a:prstGeom>
          <a:noFill/>
          <a:ln>
            <a:noFill/>
          </a:ln>
        </p:spPr>
        <p:txBody>
          <a:bodyPr anchorCtr="0" anchor="b" bIns="91425" lIns="91425" spcFirstLastPara="1" rIns="91425" wrap="square" tIns="91425">
            <a:noAutofit/>
          </a:bodyPr>
          <a:lstStyle>
            <a:lvl1pPr lvl="0" algn="r">
              <a:lnSpc>
                <a:spcPct val="90000"/>
              </a:lnSpc>
              <a:spcBef>
                <a:spcPts val="0"/>
              </a:spcBef>
              <a:spcAft>
                <a:spcPts val="0"/>
              </a:spcAft>
              <a:buClr>
                <a:schemeClr val="dk1"/>
              </a:buClr>
              <a:buSzPts val="1800"/>
              <a:buFont typeface="Helvetica Neue"/>
              <a:buNone/>
              <a:defRPr sz="2400"/>
            </a:lvl1pPr>
            <a:lvl2pPr lvl="1" algn="r">
              <a:lnSpc>
                <a:spcPct val="100000"/>
              </a:lnSpc>
              <a:spcBef>
                <a:spcPts val="0"/>
              </a:spcBef>
              <a:spcAft>
                <a:spcPts val="0"/>
              </a:spcAft>
              <a:buSzPts val="1800"/>
              <a:buNone/>
              <a:defRPr sz="2400"/>
            </a:lvl2pPr>
            <a:lvl3pPr lvl="2" algn="r">
              <a:lnSpc>
                <a:spcPct val="100000"/>
              </a:lnSpc>
              <a:spcBef>
                <a:spcPts val="0"/>
              </a:spcBef>
              <a:spcAft>
                <a:spcPts val="0"/>
              </a:spcAft>
              <a:buSzPts val="1800"/>
              <a:buNone/>
              <a:defRPr sz="2400"/>
            </a:lvl3pPr>
            <a:lvl4pPr lvl="3" algn="r">
              <a:lnSpc>
                <a:spcPct val="100000"/>
              </a:lnSpc>
              <a:spcBef>
                <a:spcPts val="0"/>
              </a:spcBef>
              <a:spcAft>
                <a:spcPts val="0"/>
              </a:spcAft>
              <a:buSzPts val="1800"/>
              <a:buNone/>
              <a:defRPr sz="2400"/>
            </a:lvl4pPr>
            <a:lvl5pPr lvl="4" algn="r">
              <a:lnSpc>
                <a:spcPct val="100000"/>
              </a:lnSpc>
              <a:spcBef>
                <a:spcPts val="0"/>
              </a:spcBef>
              <a:spcAft>
                <a:spcPts val="0"/>
              </a:spcAft>
              <a:buSzPts val="1800"/>
              <a:buNone/>
              <a:defRPr sz="2400"/>
            </a:lvl5pPr>
            <a:lvl6pPr lvl="5" algn="r">
              <a:lnSpc>
                <a:spcPct val="100000"/>
              </a:lnSpc>
              <a:spcBef>
                <a:spcPts val="0"/>
              </a:spcBef>
              <a:spcAft>
                <a:spcPts val="0"/>
              </a:spcAft>
              <a:buSzPts val="1800"/>
              <a:buNone/>
              <a:defRPr sz="2400"/>
            </a:lvl6pPr>
            <a:lvl7pPr lvl="6" algn="r">
              <a:lnSpc>
                <a:spcPct val="100000"/>
              </a:lnSpc>
              <a:spcBef>
                <a:spcPts val="0"/>
              </a:spcBef>
              <a:spcAft>
                <a:spcPts val="0"/>
              </a:spcAft>
              <a:buSzPts val="1800"/>
              <a:buNone/>
              <a:defRPr sz="2400"/>
            </a:lvl7pPr>
            <a:lvl8pPr lvl="7" algn="r">
              <a:lnSpc>
                <a:spcPct val="100000"/>
              </a:lnSpc>
              <a:spcBef>
                <a:spcPts val="0"/>
              </a:spcBef>
              <a:spcAft>
                <a:spcPts val="0"/>
              </a:spcAft>
              <a:buSzPts val="1800"/>
              <a:buNone/>
              <a:defRPr sz="2400"/>
            </a:lvl8pPr>
            <a:lvl9pPr lvl="8" algn="r">
              <a:lnSpc>
                <a:spcPct val="100000"/>
              </a:lnSpc>
              <a:spcBef>
                <a:spcPts val="0"/>
              </a:spcBef>
              <a:spcAft>
                <a:spcPts val="0"/>
              </a:spcAft>
              <a:buSzPts val="1800"/>
              <a:buNone/>
              <a:defRPr sz="2400"/>
            </a:lvl9pPr>
          </a:lstStyle>
          <a:p/>
        </p:txBody>
      </p:sp>
      <p:sp>
        <p:nvSpPr>
          <p:cNvPr id="55" name="Google Shape;55;g3bbe13fadec_0_172"/>
          <p:cNvSpPr txBox="1"/>
          <p:nvPr>
            <p:ph idx="6" type="subTitle"/>
          </p:nvPr>
        </p:nvSpPr>
        <p:spPr>
          <a:xfrm>
            <a:off x="1623900" y="3178879"/>
            <a:ext cx="2508300" cy="14832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chemeClr val="dk1"/>
              </a:buClr>
              <a:buSzPts val="1000"/>
              <a:buNone/>
              <a:defRPr sz="1333"/>
            </a:lvl1pPr>
            <a:lvl2pPr lvl="1" algn="r">
              <a:lnSpc>
                <a:spcPct val="100000"/>
              </a:lnSpc>
              <a:spcBef>
                <a:spcPts val="0"/>
              </a:spcBef>
              <a:spcAft>
                <a:spcPts val="0"/>
              </a:spcAft>
              <a:buClr>
                <a:schemeClr val="dk1"/>
              </a:buClr>
              <a:buSzPts val="1000"/>
              <a:buNone/>
              <a:defRPr sz="1333"/>
            </a:lvl2pPr>
            <a:lvl3pPr lvl="2" algn="r">
              <a:lnSpc>
                <a:spcPct val="100000"/>
              </a:lnSpc>
              <a:spcBef>
                <a:spcPts val="0"/>
              </a:spcBef>
              <a:spcAft>
                <a:spcPts val="0"/>
              </a:spcAft>
              <a:buClr>
                <a:schemeClr val="dk1"/>
              </a:buClr>
              <a:buSzPts val="1000"/>
              <a:buNone/>
              <a:defRPr sz="1333"/>
            </a:lvl3pPr>
            <a:lvl4pPr lvl="3" algn="r">
              <a:lnSpc>
                <a:spcPct val="100000"/>
              </a:lnSpc>
              <a:spcBef>
                <a:spcPts val="0"/>
              </a:spcBef>
              <a:spcAft>
                <a:spcPts val="0"/>
              </a:spcAft>
              <a:buClr>
                <a:schemeClr val="dk1"/>
              </a:buClr>
              <a:buSzPts val="1000"/>
              <a:buNone/>
              <a:defRPr sz="1333"/>
            </a:lvl4pPr>
            <a:lvl5pPr lvl="4" algn="r">
              <a:lnSpc>
                <a:spcPct val="100000"/>
              </a:lnSpc>
              <a:spcBef>
                <a:spcPts val="0"/>
              </a:spcBef>
              <a:spcAft>
                <a:spcPts val="0"/>
              </a:spcAft>
              <a:buClr>
                <a:schemeClr val="dk1"/>
              </a:buClr>
              <a:buSzPts val="1000"/>
              <a:buNone/>
              <a:defRPr sz="1333"/>
            </a:lvl5pPr>
            <a:lvl6pPr lvl="5" algn="r">
              <a:lnSpc>
                <a:spcPct val="100000"/>
              </a:lnSpc>
              <a:spcBef>
                <a:spcPts val="0"/>
              </a:spcBef>
              <a:spcAft>
                <a:spcPts val="0"/>
              </a:spcAft>
              <a:buClr>
                <a:schemeClr val="dk1"/>
              </a:buClr>
              <a:buSzPts val="1000"/>
              <a:buNone/>
              <a:defRPr sz="1333"/>
            </a:lvl6pPr>
            <a:lvl7pPr lvl="6" algn="r">
              <a:lnSpc>
                <a:spcPct val="100000"/>
              </a:lnSpc>
              <a:spcBef>
                <a:spcPts val="0"/>
              </a:spcBef>
              <a:spcAft>
                <a:spcPts val="0"/>
              </a:spcAft>
              <a:buClr>
                <a:schemeClr val="dk1"/>
              </a:buClr>
              <a:buSzPts val="1000"/>
              <a:buNone/>
              <a:defRPr sz="1333"/>
            </a:lvl7pPr>
            <a:lvl8pPr lvl="7" algn="r">
              <a:lnSpc>
                <a:spcPct val="100000"/>
              </a:lnSpc>
              <a:spcBef>
                <a:spcPts val="0"/>
              </a:spcBef>
              <a:spcAft>
                <a:spcPts val="0"/>
              </a:spcAft>
              <a:buClr>
                <a:schemeClr val="dk1"/>
              </a:buClr>
              <a:buSzPts val="1000"/>
              <a:buNone/>
              <a:defRPr sz="1333"/>
            </a:lvl8pPr>
            <a:lvl9pPr lvl="8" algn="r">
              <a:lnSpc>
                <a:spcPct val="100000"/>
              </a:lnSpc>
              <a:spcBef>
                <a:spcPts val="0"/>
              </a:spcBef>
              <a:spcAft>
                <a:spcPts val="0"/>
              </a:spcAft>
              <a:buClr>
                <a:schemeClr val="dk1"/>
              </a:buClr>
              <a:buSzPts val="1000"/>
              <a:buNone/>
              <a:defRPr sz="1333"/>
            </a:lvl9pPr>
          </a:lstStyle>
          <a:p/>
        </p:txBody>
      </p:sp>
      <p:sp>
        <p:nvSpPr>
          <p:cNvPr id="56" name="Google Shape;56;g3bbe13fadec_0_172"/>
          <p:cNvSpPr txBox="1"/>
          <p:nvPr>
            <p:ph idx="7" type="ctrTitle"/>
          </p:nvPr>
        </p:nvSpPr>
        <p:spPr>
          <a:xfrm>
            <a:off x="4009633" y="4361197"/>
            <a:ext cx="2508300" cy="859500"/>
          </a:xfrm>
          <a:prstGeom prst="rect">
            <a:avLst/>
          </a:prstGeom>
          <a:noFill/>
          <a:ln>
            <a:noFill/>
          </a:ln>
        </p:spPr>
        <p:txBody>
          <a:bodyPr anchorCtr="0" anchor="b" bIns="91425" lIns="91425" spcFirstLastPara="1" rIns="91425" wrap="square" tIns="91425">
            <a:noAutofit/>
          </a:bodyPr>
          <a:lstStyle>
            <a:lvl1pPr lvl="0" algn="r">
              <a:lnSpc>
                <a:spcPct val="90000"/>
              </a:lnSpc>
              <a:spcBef>
                <a:spcPts val="0"/>
              </a:spcBef>
              <a:spcAft>
                <a:spcPts val="0"/>
              </a:spcAft>
              <a:buClr>
                <a:schemeClr val="dk1"/>
              </a:buClr>
              <a:buSzPts val="1800"/>
              <a:buFont typeface="Helvetica Neue"/>
              <a:buNone/>
              <a:defRPr sz="2400"/>
            </a:lvl1pPr>
            <a:lvl2pPr lvl="1" algn="r">
              <a:lnSpc>
                <a:spcPct val="100000"/>
              </a:lnSpc>
              <a:spcBef>
                <a:spcPts val="0"/>
              </a:spcBef>
              <a:spcAft>
                <a:spcPts val="0"/>
              </a:spcAft>
              <a:buSzPts val="1800"/>
              <a:buNone/>
              <a:defRPr sz="2400"/>
            </a:lvl2pPr>
            <a:lvl3pPr lvl="2" algn="r">
              <a:lnSpc>
                <a:spcPct val="100000"/>
              </a:lnSpc>
              <a:spcBef>
                <a:spcPts val="0"/>
              </a:spcBef>
              <a:spcAft>
                <a:spcPts val="0"/>
              </a:spcAft>
              <a:buSzPts val="1800"/>
              <a:buNone/>
              <a:defRPr sz="2400"/>
            </a:lvl3pPr>
            <a:lvl4pPr lvl="3" algn="r">
              <a:lnSpc>
                <a:spcPct val="100000"/>
              </a:lnSpc>
              <a:spcBef>
                <a:spcPts val="0"/>
              </a:spcBef>
              <a:spcAft>
                <a:spcPts val="0"/>
              </a:spcAft>
              <a:buSzPts val="1800"/>
              <a:buNone/>
              <a:defRPr sz="2400"/>
            </a:lvl4pPr>
            <a:lvl5pPr lvl="4" algn="r">
              <a:lnSpc>
                <a:spcPct val="100000"/>
              </a:lnSpc>
              <a:spcBef>
                <a:spcPts val="0"/>
              </a:spcBef>
              <a:spcAft>
                <a:spcPts val="0"/>
              </a:spcAft>
              <a:buSzPts val="1800"/>
              <a:buNone/>
              <a:defRPr sz="2400"/>
            </a:lvl5pPr>
            <a:lvl6pPr lvl="5" algn="r">
              <a:lnSpc>
                <a:spcPct val="100000"/>
              </a:lnSpc>
              <a:spcBef>
                <a:spcPts val="0"/>
              </a:spcBef>
              <a:spcAft>
                <a:spcPts val="0"/>
              </a:spcAft>
              <a:buSzPts val="1800"/>
              <a:buNone/>
              <a:defRPr sz="2400"/>
            </a:lvl6pPr>
            <a:lvl7pPr lvl="6" algn="r">
              <a:lnSpc>
                <a:spcPct val="100000"/>
              </a:lnSpc>
              <a:spcBef>
                <a:spcPts val="0"/>
              </a:spcBef>
              <a:spcAft>
                <a:spcPts val="0"/>
              </a:spcAft>
              <a:buSzPts val="1800"/>
              <a:buNone/>
              <a:defRPr sz="2400"/>
            </a:lvl7pPr>
            <a:lvl8pPr lvl="7" algn="r">
              <a:lnSpc>
                <a:spcPct val="100000"/>
              </a:lnSpc>
              <a:spcBef>
                <a:spcPts val="0"/>
              </a:spcBef>
              <a:spcAft>
                <a:spcPts val="0"/>
              </a:spcAft>
              <a:buSzPts val="1800"/>
              <a:buNone/>
              <a:defRPr sz="2400"/>
            </a:lvl8pPr>
            <a:lvl9pPr lvl="8" algn="r">
              <a:lnSpc>
                <a:spcPct val="100000"/>
              </a:lnSpc>
              <a:spcBef>
                <a:spcPts val="0"/>
              </a:spcBef>
              <a:spcAft>
                <a:spcPts val="0"/>
              </a:spcAft>
              <a:buSzPts val="1800"/>
              <a:buNone/>
              <a:defRPr sz="2400"/>
            </a:lvl9pPr>
          </a:lstStyle>
          <a:p/>
        </p:txBody>
      </p:sp>
      <p:sp>
        <p:nvSpPr>
          <p:cNvPr id="57" name="Google Shape;57;g3bbe13fadec_0_172"/>
          <p:cNvSpPr txBox="1"/>
          <p:nvPr>
            <p:ph idx="8" type="subTitle"/>
          </p:nvPr>
        </p:nvSpPr>
        <p:spPr>
          <a:xfrm>
            <a:off x="4062300" y="5075292"/>
            <a:ext cx="2508300" cy="14832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chemeClr val="dk1"/>
              </a:buClr>
              <a:buSzPts val="1000"/>
              <a:buNone/>
              <a:defRPr sz="1333"/>
            </a:lvl1pPr>
            <a:lvl2pPr lvl="1" algn="r">
              <a:lnSpc>
                <a:spcPct val="100000"/>
              </a:lnSpc>
              <a:spcBef>
                <a:spcPts val="0"/>
              </a:spcBef>
              <a:spcAft>
                <a:spcPts val="0"/>
              </a:spcAft>
              <a:buClr>
                <a:schemeClr val="dk1"/>
              </a:buClr>
              <a:buSzPts val="1000"/>
              <a:buNone/>
              <a:defRPr sz="1333"/>
            </a:lvl2pPr>
            <a:lvl3pPr lvl="2" algn="r">
              <a:lnSpc>
                <a:spcPct val="100000"/>
              </a:lnSpc>
              <a:spcBef>
                <a:spcPts val="0"/>
              </a:spcBef>
              <a:spcAft>
                <a:spcPts val="0"/>
              </a:spcAft>
              <a:buClr>
                <a:schemeClr val="dk1"/>
              </a:buClr>
              <a:buSzPts val="1000"/>
              <a:buNone/>
              <a:defRPr sz="1333"/>
            </a:lvl3pPr>
            <a:lvl4pPr lvl="3" algn="r">
              <a:lnSpc>
                <a:spcPct val="100000"/>
              </a:lnSpc>
              <a:spcBef>
                <a:spcPts val="0"/>
              </a:spcBef>
              <a:spcAft>
                <a:spcPts val="0"/>
              </a:spcAft>
              <a:buClr>
                <a:schemeClr val="dk1"/>
              </a:buClr>
              <a:buSzPts val="1000"/>
              <a:buNone/>
              <a:defRPr sz="1333"/>
            </a:lvl4pPr>
            <a:lvl5pPr lvl="4" algn="r">
              <a:lnSpc>
                <a:spcPct val="100000"/>
              </a:lnSpc>
              <a:spcBef>
                <a:spcPts val="0"/>
              </a:spcBef>
              <a:spcAft>
                <a:spcPts val="0"/>
              </a:spcAft>
              <a:buClr>
                <a:schemeClr val="dk1"/>
              </a:buClr>
              <a:buSzPts val="1000"/>
              <a:buNone/>
              <a:defRPr sz="1333"/>
            </a:lvl5pPr>
            <a:lvl6pPr lvl="5" algn="r">
              <a:lnSpc>
                <a:spcPct val="100000"/>
              </a:lnSpc>
              <a:spcBef>
                <a:spcPts val="0"/>
              </a:spcBef>
              <a:spcAft>
                <a:spcPts val="0"/>
              </a:spcAft>
              <a:buClr>
                <a:schemeClr val="dk1"/>
              </a:buClr>
              <a:buSzPts val="1000"/>
              <a:buNone/>
              <a:defRPr sz="1333"/>
            </a:lvl6pPr>
            <a:lvl7pPr lvl="6" algn="r">
              <a:lnSpc>
                <a:spcPct val="100000"/>
              </a:lnSpc>
              <a:spcBef>
                <a:spcPts val="0"/>
              </a:spcBef>
              <a:spcAft>
                <a:spcPts val="0"/>
              </a:spcAft>
              <a:buClr>
                <a:schemeClr val="dk1"/>
              </a:buClr>
              <a:buSzPts val="1000"/>
              <a:buNone/>
              <a:defRPr sz="1333"/>
            </a:lvl7pPr>
            <a:lvl8pPr lvl="7" algn="r">
              <a:lnSpc>
                <a:spcPct val="100000"/>
              </a:lnSpc>
              <a:spcBef>
                <a:spcPts val="0"/>
              </a:spcBef>
              <a:spcAft>
                <a:spcPts val="0"/>
              </a:spcAft>
              <a:buClr>
                <a:schemeClr val="dk1"/>
              </a:buClr>
              <a:buSzPts val="1000"/>
              <a:buNone/>
              <a:defRPr sz="1333"/>
            </a:lvl8pPr>
            <a:lvl9pPr lvl="8" algn="r">
              <a:lnSpc>
                <a:spcPct val="100000"/>
              </a:lnSpc>
              <a:spcBef>
                <a:spcPts val="0"/>
              </a:spcBef>
              <a:spcAft>
                <a:spcPts val="0"/>
              </a:spcAft>
              <a:buClr>
                <a:schemeClr val="dk1"/>
              </a:buClr>
              <a:buSzPts val="1000"/>
              <a:buNone/>
              <a:defRPr sz="1333"/>
            </a:lvl9pPr>
          </a:lstStyle>
          <a:p/>
        </p:txBody>
      </p:sp>
      <p:sp>
        <p:nvSpPr>
          <p:cNvPr id="58" name="Google Shape;58;g3bbe13fadec_0_172"/>
          <p:cNvSpPr/>
          <p:nvPr/>
        </p:nvSpPr>
        <p:spPr>
          <a:xfrm>
            <a:off x="4492517" y="-111267"/>
            <a:ext cx="890100" cy="4026000"/>
          </a:xfrm>
          <a:prstGeom prst="rect">
            <a:avLst/>
          </a:prstGeom>
          <a:no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59" name="Google Shape;59;g3bbe13fadec_0_172"/>
          <p:cNvSpPr/>
          <p:nvPr/>
        </p:nvSpPr>
        <p:spPr>
          <a:xfrm>
            <a:off x="6920117" y="2808700"/>
            <a:ext cx="890100" cy="4150800"/>
          </a:xfrm>
          <a:prstGeom prst="rect">
            <a:avLst/>
          </a:prstGeom>
          <a:no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60" name="Google Shape;60;g3bbe13fadec_0_17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1">
  <p:cSld name="Three columns 1">
    <p:spTree>
      <p:nvGrpSpPr>
        <p:cNvPr id="61" name="Shape 61"/>
        <p:cNvGrpSpPr/>
        <p:nvPr/>
      </p:nvGrpSpPr>
      <p:grpSpPr>
        <a:xfrm>
          <a:off x="0" y="0"/>
          <a:ext cx="0" cy="0"/>
          <a:chOff x="0" y="0"/>
          <a:chExt cx="0" cy="0"/>
        </a:xfrm>
      </p:grpSpPr>
      <p:sp>
        <p:nvSpPr>
          <p:cNvPr id="62" name="Google Shape;62;g3bbe13fadec_0_185"/>
          <p:cNvSpPr txBox="1"/>
          <p:nvPr>
            <p:ph idx="1" type="subTitle"/>
          </p:nvPr>
        </p:nvSpPr>
        <p:spPr>
          <a:xfrm>
            <a:off x="1153600" y="4047533"/>
            <a:ext cx="2424000" cy="1483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000000"/>
              </a:buClr>
              <a:buSzPts val="1000"/>
              <a:buNone/>
              <a:defRPr sz="1333">
                <a:solidFill>
                  <a:srgbClr val="000000"/>
                </a:solidFill>
              </a:defRPr>
            </a:lvl1pPr>
            <a:lvl2pPr lvl="1" algn="ctr">
              <a:lnSpc>
                <a:spcPct val="100000"/>
              </a:lnSpc>
              <a:spcBef>
                <a:spcPts val="0"/>
              </a:spcBef>
              <a:spcAft>
                <a:spcPts val="0"/>
              </a:spcAft>
              <a:buClr>
                <a:srgbClr val="000000"/>
              </a:buClr>
              <a:buSzPts val="1000"/>
              <a:buNone/>
              <a:defRPr sz="1333">
                <a:solidFill>
                  <a:srgbClr val="000000"/>
                </a:solidFill>
              </a:defRPr>
            </a:lvl2pPr>
            <a:lvl3pPr lvl="2" algn="ctr">
              <a:lnSpc>
                <a:spcPct val="100000"/>
              </a:lnSpc>
              <a:spcBef>
                <a:spcPts val="0"/>
              </a:spcBef>
              <a:spcAft>
                <a:spcPts val="0"/>
              </a:spcAft>
              <a:buClr>
                <a:srgbClr val="000000"/>
              </a:buClr>
              <a:buSzPts val="1000"/>
              <a:buNone/>
              <a:defRPr sz="1333">
                <a:solidFill>
                  <a:srgbClr val="000000"/>
                </a:solidFill>
              </a:defRPr>
            </a:lvl3pPr>
            <a:lvl4pPr lvl="3" algn="ctr">
              <a:lnSpc>
                <a:spcPct val="100000"/>
              </a:lnSpc>
              <a:spcBef>
                <a:spcPts val="0"/>
              </a:spcBef>
              <a:spcAft>
                <a:spcPts val="0"/>
              </a:spcAft>
              <a:buClr>
                <a:srgbClr val="000000"/>
              </a:buClr>
              <a:buSzPts val="1000"/>
              <a:buNone/>
              <a:defRPr sz="1333">
                <a:solidFill>
                  <a:srgbClr val="000000"/>
                </a:solidFill>
              </a:defRPr>
            </a:lvl4pPr>
            <a:lvl5pPr lvl="4" algn="ctr">
              <a:lnSpc>
                <a:spcPct val="100000"/>
              </a:lnSpc>
              <a:spcBef>
                <a:spcPts val="0"/>
              </a:spcBef>
              <a:spcAft>
                <a:spcPts val="0"/>
              </a:spcAft>
              <a:buClr>
                <a:srgbClr val="000000"/>
              </a:buClr>
              <a:buSzPts val="1000"/>
              <a:buNone/>
              <a:defRPr sz="1333">
                <a:solidFill>
                  <a:srgbClr val="000000"/>
                </a:solidFill>
              </a:defRPr>
            </a:lvl5pPr>
            <a:lvl6pPr lvl="5" algn="ctr">
              <a:lnSpc>
                <a:spcPct val="100000"/>
              </a:lnSpc>
              <a:spcBef>
                <a:spcPts val="0"/>
              </a:spcBef>
              <a:spcAft>
                <a:spcPts val="0"/>
              </a:spcAft>
              <a:buClr>
                <a:srgbClr val="000000"/>
              </a:buClr>
              <a:buSzPts val="1000"/>
              <a:buNone/>
              <a:defRPr sz="1333">
                <a:solidFill>
                  <a:srgbClr val="000000"/>
                </a:solidFill>
              </a:defRPr>
            </a:lvl6pPr>
            <a:lvl7pPr lvl="6" algn="ctr">
              <a:lnSpc>
                <a:spcPct val="100000"/>
              </a:lnSpc>
              <a:spcBef>
                <a:spcPts val="0"/>
              </a:spcBef>
              <a:spcAft>
                <a:spcPts val="0"/>
              </a:spcAft>
              <a:buClr>
                <a:srgbClr val="000000"/>
              </a:buClr>
              <a:buSzPts val="1000"/>
              <a:buNone/>
              <a:defRPr sz="1333">
                <a:solidFill>
                  <a:srgbClr val="000000"/>
                </a:solidFill>
              </a:defRPr>
            </a:lvl7pPr>
            <a:lvl8pPr lvl="7" algn="ctr">
              <a:lnSpc>
                <a:spcPct val="100000"/>
              </a:lnSpc>
              <a:spcBef>
                <a:spcPts val="0"/>
              </a:spcBef>
              <a:spcAft>
                <a:spcPts val="0"/>
              </a:spcAft>
              <a:buClr>
                <a:srgbClr val="000000"/>
              </a:buClr>
              <a:buSzPts val="1000"/>
              <a:buNone/>
              <a:defRPr sz="1333">
                <a:solidFill>
                  <a:srgbClr val="000000"/>
                </a:solidFill>
              </a:defRPr>
            </a:lvl8pPr>
            <a:lvl9pPr lvl="8" algn="ctr">
              <a:lnSpc>
                <a:spcPct val="100000"/>
              </a:lnSpc>
              <a:spcBef>
                <a:spcPts val="0"/>
              </a:spcBef>
              <a:spcAft>
                <a:spcPts val="0"/>
              </a:spcAft>
              <a:buClr>
                <a:srgbClr val="000000"/>
              </a:buClr>
              <a:buSzPts val="1000"/>
              <a:buNone/>
              <a:defRPr sz="1333">
                <a:solidFill>
                  <a:srgbClr val="000000"/>
                </a:solidFill>
              </a:defRPr>
            </a:lvl9pPr>
          </a:lstStyle>
          <a:p/>
        </p:txBody>
      </p:sp>
      <p:sp>
        <p:nvSpPr>
          <p:cNvPr id="63" name="Google Shape;63;g3bbe13fadec_0_185"/>
          <p:cNvSpPr txBox="1"/>
          <p:nvPr>
            <p:ph idx="2" type="subTitle"/>
          </p:nvPr>
        </p:nvSpPr>
        <p:spPr>
          <a:xfrm>
            <a:off x="4884000" y="4047533"/>
            <a:ext cx="2424000" cy="1483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000000"/>
              </a:buClr>
              <a:buSzPts val="1000"/>
              <a:buNone/>
              <a:defRPr sz="1333">
                <a:solidFill>
                  <a:srgbClr val="000000"/>
                </a:solidFill>
              </a:defRPr>
            </a:lvl1pPr>
            <a:lvl2pPr lvl="1" algn="ctr">
              <a:lnSpc>
                <a:spcPct val="100000"/>
              </a:lnSpc>
              <a:spcBef>
                <a:spcPts val="0"/>
              </a:spcBef>
              <a:spcAft>
                <a:spcPts val="0"/>
              </a:spcAft>
              <a:buClr>
                <a:srgbClr val="000000"/>
              </a:buClr>
              <a:buSzPts val="1000"/>
              <a:buNone/>
              <a:defRPr sz="1333">
                <a:solidFill>
                  <a:srgbClr val="000000"/>
                </a:solidFill>
              </a:defRPr>
            </a:lvl2pPr>
            <a:lvl3pPr lvl="2" algn="ctr">
              <a:lnSpc>
                <a:spcPct val="100000"/>
              </a:lnSpc>
              <a:spcBef>
                <a:spcPts val="0"/>
              </a:spcBef>
              <a:spcAft>
                <a:spcPts val="0"/>
              </a:spcAft>
              <a:buClr>
                <a:srgbClr val="000000"/>
              </a:buClr>
              <a:buSzPts val="1000"/>
              <a:buNone/>
              <a:defRPr sz="1333">
                <a:solidFill>
                  <a:srgbClr val="000000"/>
                </a:solidFill>
              </a:defRPr>
            </a:lvl3pPr>
            <a:lvl4pPr lvl="3" algn="ctr">
              <a:lnSpc>
                <a:spcPct val="100000"/>
              </a:lnSpc>
              <a:spcBef>
                <a:spcPts val="0"/>
              </a:spcBef>
              <a:spcAft>
                <a:spcPts val="0"/>
              </a:spcAft>
              <a:buClr>
                <a:srgbClr val="000000"/>
              </a:buClr>
              <a:buSzPts val="1000"/>
              <a:buNone/>
              <a:defRPr sz="1333">
                <a:solidFill>
                  <a:srgbClr val="000000"/>
                </a:solidFill>
              </a:defRPr>
            </a:lvl4pPr>
            <a:lvl5pPr lvl="4" algn="ctr">
              <a:lnSpc>
                <a:spcPct val="100000"/>
              </a:lnSpc>
              <a:spcBef>
                <a:spcPts val="0"/>
              </a:spcBef>
              <a:spcAft>
                <a:spcPts val="0"/>
              </a:spcAft>
              <a:buClr>
                <a:srgbClr val="000000"/>
              </a:buClr>
              <a:buSzPts val="1000"/>
              <a:buNone/>
              <a:defRPr sz="1333">
                <a:solidFill>
                  <a:srgbClr val="000000"/>
                </a:solidFill>
              </a:defRPr>
            </a:lvl5pPr>
            <a:lvl6pPr lvl="5" algn="ctr">
              <a:lnSpc>
                <a:spcPct val="100000"/>
              </a:lnSpc>
              <a:spcBef>
                <a:spcPts val="0"/>
              </a:spcBef>
              <a:spcAft>
                <a:spcPts val="0"/>
              </a:spcAft>
              <a:buClr>
                <a:srgbClr val="000000"/>
              </a:buClr>
              <a:buSzPts val="1000"/>
              <a:buNone/>
              <a:defRPr sz="1333">
                <a:solidFill>
                  <a:srgbClr val="000000"/>
                </a:solidFill>
              </a:defRPr>
            </a:lvl6pPr>
            <a:lvl7pPr lvl="6" algn="ctr">
              <a:lnSpc>
                <a:spcPct val="100000"/>
              </a:lnSpc>
              <a:spcBef>
                <a:spcPts val="0"/>
              </a:spcBef>
              <a:spcAft>
                <a:spcPts val="0"/>
              </a:spcAft>
              <a:buClr>
                <a:srgbClr val="000000"/>
              </a:buClr>
              <a:buSzPts val="1000"/>
              <a:buNone/>
              <a:defRPr sz="1333">
                <a:solidFill>
                  <a:srgbClr val="000000"/>
                </a:solidFill>
              </a:defRPr>
            </a:lvl7pPr>
            <a:lvl8pPr lvl="7" algn="ctr">
              <a:lnSpc>
                <a:spcPct val="100000"/>
              </a:lnSpc>
              <a:spcBef>
                <a:spcPts val="0"/>
              </a:spcBef>
              <a:spcAft>
                <a:spcPts val="0"/>
              </a:spcAft>
              <a:buClr>
                <a:srgbClr val="000000"/>
              </a:buClr>
              <a:buSzPts val="1000"/>
              <a:buNone/>
              <a:defRPr sz="1333">
                <a:solidFill>
                  <a:srgbClr val="000000"/>
                </a:solidFill>
              </a:defRPr>
            </a:lvl8pPr>
            <a:lvl9pPr lvl="8" algn="ctr">
              <a:lnSpc>
                <a:spcPct val="100000"/>
              </a:lnSpc>
              <a:spcBef>
                <a:spcPts val="0"/>
              </a:spcBef>
              <a:spcAft>
                <a:spcPts val="0"/>
              </a:spcAft>
              <a:buClr>
                <a:srgbClr val="000000"/>
              </a:buClr>
              <a:buSzPts val="1000"/>
              <a:buNone/>
              <a:defRPr sz="1333">
                <a:solidFill>
                  <a:srgbClr val="000000"/>
                </a:solidFill>
              </a:defRPr>
            </a:lvl9pPr>
          </a:lstStyle>
          <a:p/>
        </p:txBody>
      </p:sp>
      <p:sp>
        <p:nvSpPr>
          <p:cNvPr id="64" name="Google Shape;64;g3bbe13fadec_0_185"/>
          <p:cNvSpPr txBox="1"/>
          <p:nvPr>
            <p:ph type="ctrTitle"/>
          </p:nvPr>
        </p:nvSpPr>
        <p:spPr>
          <a:xfrm>
            <a:off x="619467" y="3636067"/>
            <a:ext cx="3492300" cy="5133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Clr>
                <a:srgbClr val="000000"/>
              </a:buClr>
              <a:buSzPts val="1600"/>
              <a:buFont typeface="Helvetica Neue"/>
              <a:buNone/>
              <a:defRPr sz="2133">
                <a:solidFill>
                  <a:srgbClr val="000000"/>
                </a:solidFill>
              </a:defRPr>
            </a:lvl1pPr>
            <a:lvl2pPr lvl="1" algn="ctr">
              <a:lnSpc>
                <a:spcPct val="100000"/>
              </a:lnSpc>
              <a:spcBef>
                <a:spcPts val="0"/>
              </a:spcBef>
              <a:spcAft>
                <a:spcPts val="0"/>
              </a:spcAft>
              <a:buClr>
                <a:srgbClr val="000000"/>
              </a:buClr>
              <a:buSzPts val="1600"/>
              <a:buNone/>
              <a:defRPr sz="2133">
                <a:solidFill>
                  <a:srgbClr val="000000"/>
                </a:solidFill>
              </a:defRPr>
            </a:lvl2pPr>
            <a:lvl3pPr lvl="2" algn="ctr">
              <a:lnSpc>
                <a:spcPct val="100000"/>
              </a:lnSpc>
              <a:spcBef>
                <a:spcPts val="0"/>
              </a:spcBef>
              <a:spcAft>
                <a:spcPts val="0"/>
              </a:spcAft>
              <a:buClr>
                <a:srgbClr val="000000"/>
              </a:buClr>
              <a:buSzPts val="1600"/>
              <a:buNone/>
              <a:defRPr sz="2133">
                <a:solidFill>
                  <a:srgbClr val="000000"/>
                </a:solidFill>
              </a:defRPr>
            </a:lvl3pPr>
            <a:lvl4pPr lvl="3" algn="ctr">
              <a:lnSpc>
                <a:spcPct val="100000"/>
              </a:lnSpc>
              <a:spcBef>
                <a:spcPts val="0"/>
              </a:spcBef>
              <a:spcAft>
                <a:spcPts val="0"/>
              </a:spcAft>
              <a:buClr>
                <a:srgbClr val="000000"/>
              </a:buClr>
              <a:buSzPts val="1600"/>
              <a:buNone/>
              <a:defRPr sz="2133">
                <a:solidFill>
                  <a:srgbClr val="000000"/>
                </a:solidFill>
              </a:defRPr>
            </a:lvl4pPr>
            <a:lvl5pPr lvl="4" algn="ctr">
              <a:lnSpc>
                <a:spcPct val="100000"/>
              </a:lnSpc>
              <a:spcBef>
                <a:spcPts val="0"/>
              </a:spcBef>
              <a:spcAft>
                <a:spcPts val="0"/>
              </a:spcAft>
              <a:buClr>
                <a:srgbClr val="000000"/>
              </a:buClr>
              <a:buSzPts val="1600"/>
              <a:buNone/>
              <a:defRPr sz="2133">
                <a:solidFill>
                  <a:srgbClr val="000000"/>
                </a:solidFill>
              </a:defRPr>
            </a:lvl5pPr>
            <a:lvl6pPr lvl="5" algn="ctr">
              <a:lnSpc>
                <a:spcPct val="100000"/>
              </a:lnSpc>
              <a:spcBef>
                <a:spcPts val="0"/>
              </a:spcBef>
              <a:spcAft>
                <a:spcPts val="0"/>
              </a:spcAft>
              <a:buClr>
                <a:srgbClr val="000000"/>
              </a:buClr>
              <a:buSzPts val="1600"/>
              <a:buNone/>
              <a:defRPr sz="2133">
                <a:solidFill>
                  <a:srgbClr val="000000"/>
                </a:solidFill>
              </a:defRPr>
            </a:lvl6pPr>
            <a:lvl7pPr lvl="6" algn="ctr">
              <a:lnSpc>
                <a:spcPct val="100000"/>
              </a:lnSpc>
              <a:spcBef>
                <a:spcPts val="0"/>
              </a:spcBef>
              <a:spcAft>
                <a:spcPts val="0"/>
              </a:spcAft>
              <a:buClr>
                <a:srgbClr val="000000"/>
              </a:buClr>
              <a:buSzPts val="1600"/>
              <a:buNone/>
              <a:defRPr sz="2133">
                <a:solidFill>
                  <a:srgbClr val="000000"/>
                </a:solidFill>
              </a:defRPr>
            </a:lvl7pPr>
            <a:lvl8pPr lvl="7" algn="ctr">
              <a:lnSpc>
                <a:spcPct val="100000"/>
              </a:lnSpc>
              <a:spcBef>
                <a:spcPts val="0"/>
              </a:spcBef>
              <a:spcAft>
                <a:spcPts val="0"/>
              </a:spcAft>
              <a:buClr>
                <a:srgbClr val="000000"/>
              </a:buClr>
              <a:buSzPts val="1600"/>
              <a:buNone/>
              <a:defRPr sz="2133">
                <a:solidFill>
                  <a:srgbClr val="000000"/>
                </a:solidFill>
              </a:defRPr>
            </a:lvl8pPr>
            <a:lvl9pPr lvl="8" algn="ctr">
              <a:lnSpc>
                <a:spcPct val="100000"/>
              </a:lnSpc>
              <a:spcBef>
                <a:spcPts val="0"/>
              </a:spcBef>
              <a:spcAft>
                <a:spcPts val="0"/>
              </a:spcAft>
              <a:buClr>
                <a:srgbClr val="000000"/>
              </a:buClr>
              <a:buSzPts val="1600"/>
              <a:buNone/>
              <a:defRPr sz="2133">
                <a:solidFill>
                  <a:srgbClr val="000000"/>
                </a:solidFill>
              </a:defRPr>
            </a:lvl9pPr>
          </a:lstStyle>
          <a:p/>
        </p:txBody>
      </p:sp>
      <p:sp>
        <p:nvSpPr>
          <p:cNvPr id="65" name="Google Shape;65;g3bbe13fadec_0_185"/>
          <p:cNvSpPr txBox="1"/>
          <p:nvPr>
            <p:ph idx="3" type="ctrTitle"/>
          </p:nvPr>
        </p:nvSpPr>
        <p:spPr>
          <a:xfrm>
            <a:off x="4349800" y="3636067"/>
            <a:ext cx="3492300" cy="5133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Clr>
                <a:srgbClr val="000000"/>
              </a:buClr>
              <a:buSzPts val="1600"/>
              <a:buFont typeface="Helvetica Neue"/>
              <a:buNone/>
              <a:defRPr sz="2133">
                <a:solidFill>
                  <a:srgbClr val="000000"/>
                </a:solidFill>
              </a:defRPr>
            </a:lvl1pPr>
            <a:lvl2pPr lvl="1" algn="ctr">
              <a:lnSpc>
                <a:spcPct val="100000"/>
              </a:lnSpc>
              <a:spcBef>
                <a:spcPts val="0"/>
              </a:spcBef>
              <a:spcAft>
                <a:spcPts val="0"/>
              </a:spcAft>
              <a:buClr>
                <a:srgbClr val="000000"/>
              </a:buClr>
              <a:buSzPts val="1600"/>
              <a:buNone/>
              <a:defRPr sz="2133">
                <a:solidFill>
                  <a:srgbClr val="000000"/>
                </a:solidFill>
              </a:defRPr>
            </a:lvl2pPr>
            <a:lvl3pPr lvl="2" algn="ctr">
              <a:lnSpc>
                <a:spcPct val="100000"/>
              </a:lnSpc>
              <a:spcBef>
                <a:spcPts val="0"/>
              </a:spcBef>
              <a:spcAft>
                <a:spcPts val="0"/>
              </a:spcAft>
              <a:buClr>
                <a:srgbClr val="000000"/>
              </a:buClr>
              <a:buSzPts val="1600"/>
              <a:buNone/>
              <a:defRPr sz="2133">
                <a:solidFill>
                  <a:srgbClr val="000000"/>
                </a:solidFill>
              </a:defRPr>
            </a:lvl3pPr>
            <a:lvl4pPr lvl="3" algn="ctr">
              <a:lnSpc>
                <a:spcPct val="100000"/>
              </a:lnSpc>
              <a:spcBef>
                <a:spcPts val="0"/>
              </a:spcBef>
              <a:spcAft>
                <a:spcPts val="0"/>
              </a:spcAft>
              <a:buClr>
                <a:srgbClr val="000000"/>
              </a:buClr>
              <a:buSzPts val="1600"/>
              <a:buNone/>
              <a:defRPr sz="2133">
                <a:solidFill>
                  <a:srgbClr val="000000"/>
                </a:solidFill>
              </a:defRPr>
            </a:lvl4pPr>
            <a:lvl5pPr lvl="4" algn="ctr">
              <a:lnSpc>
                <a:spcPct val="100000"/>
              </a:lnSpc>
              <a:spcBef>
                <a:spcPts val="0"/>
              </a:spcBef>
              <a:spcAft>
                <a:spcPts val="0"/>
              </a:spcAft>
              <a:buClr>
                <a:srgbClr val="000000"/>
              </a:buClr>
              <a:buSzPts val="1600"/>
              <a:buNone/>
              <a:defRPr sz="2133">
                <a:solidFill>
                  <a:srgbClr val="000000"/>
                </a:solidFill>
              </a:defRPr>
            </a:lvl5pPr>
            <a:lvl6pPr lvl="5" algn="ctr">
              <a:lnSpc>
                <a:spcPct val="100000"/>
              </a:lnSpc>
              <a:spcBef>
                <a:spcPts val="0"/>
              </a:spcBef>
              <a:spcAft>
                <a:spcPts val="0"/>
              </a:spcAft>
              <a:buClr>
                <a:srgbClr val="000000"/>
              </a:buClr>
              <a:buSzPts val="1600"/>
              <a:buNone/>
              <a:defRPr sz="2133">
                <a:solidFill>
                  <a:srgbClr val="000000"/>
                </a:solidFill>
              </a:defRPr>
            </a:lvl6pPr>
            <a:lvl7pPr lvl="6" algn="ctr">
              <a:lnSpc>
                <a:spcPct val="100000"/>
              </a:lnSpc>
              <a:spcBef>
                <a:spcPts val="0"/>
              </a:spcBef>
              <a:spcAft>
                <a:spcPts val="0"/>
              </a:spcAft>
              <a:buClr>
                <a:srgbClr val="000000"/>
              </a:buClr>
              <a:buSzPts val="1600"/>
              <a:buNone/>
              <a:defRPr sz="2133">
                <a:solidFill>
                  <a:srgbClr val="000000"/>
                </a:solidFill>
              </a:defRPr>
            </a:lvl7pPr>
            <a:lvl8pPr lvl="7" algn="ctr">
              <a:lnSpc>
                <a:spcPct val="100000"/>
              </a:lnSpc>
              <a:spcBef>
                <a:spcPts val="0"/>
              </a:spcBef>
              <a:spcAft>
                <a:spcPts val="0"/>
              </a:spcAft>
              <a:buClr>
                <a:srgbClr val="000000"/>
              </a:buClr>
              <a:buSzPts val="1600"/>
              <a:buNone/>
              <a:defRPr sz="2133">
                <a:solidFill>
                  <a:srgbClr val="000000"/>
                </a:solidFill>
              </a:defRPr>
            </a:lvl8pPr>
            <a:lvl9pPr lvl="8" algn="ctr">
              <a:lnSpc>
                <a:spcPct val="100000"/>
              </a:lnSpc>
              <a:spcBef>
                <a:spcPts val="0"/>
              </a:spcBef>
              <a:spcAft>
                <a:spcPts val="0"/>
              </a:spcAft>
              <a:buClr>
                <a:srgbClr val="000000"/>
              </a:buClr>
              <a:buSzPts val="1600"/>
              <a:buNone/>
              <a:defRPr sz="2133">
                <a:solidFill>
                  <a:srgbClr val="000000"/>
                </a:solidFill>
              </a:defRPr>
            </a:lvl9pPr>
          </a:lstStyle>
          <a:p/>
        </p:txBody>
      </p:sp>
      <p:sp>
        <p:nvSpPr>
          <p:cNvPr id="66" name="Google Shape;66;g3bbe13fadec_0_185"/>
          <p:cNvSpPr txBox="1"/>
          <p:nvPr>
            <p:ph idx="4" type="subTitle"/>
          </p:nvPr>
        </p:nvSpPr>
        <p:spPr>
          <a:xfrm>
            <a:off x="8614333" y="4047533"/>
            <a:ext cx="2424000" cy="1483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000000"/>
              </a:buClr>
              <a:buSzPts val="1000"/>
              <a:buNone/>
              <a:defRPr sz="1333">
                <a:solidFill>
                  <a:srgbClr val="000000"/>
                </a:solidFill>
              </a:defRPr>
            </a:lvl1pPr>
            <a:lvl2pPr lvl="1" algn="ctr">
              <a:lnSpc>
                <a:spcPct val="100000"/>
              </a:lnSpc>
              <a:spcBef>
                <a:spcPts val="0"/>
              </a:spcBef>
              <a:spcAft>
                <a:spcPts val="0"/>
              </a:spcAft>
              <a:buClr>
                <a:srgbClr val="000000"/>
              </a:buClr>
              <a:buSzPts val="1000"/>
              <a:buNone/>
              <a:defRPr sz="1333">
                <a:solidFill>
                  <a:srgbClr val="000000"/>
                </a:solidFill>
              </a:defRPr>
            </a:lvl2pPr>
            <a:lvl3pPr lvl="2" algn="ctr">
              <a:lnSpc>
                <a:spcPct val="100000"/>
              </a:lnSpc>
              <a:spcBef>
                <a:spcPts val="0"/>
              </a:spcBef>
              <a:spcAft>
                <a:spcPts val="0"/>
              </a:spcAft>
              <a:buClr>
                <a:srgbClr val="000000"/>
              </a:buClr>
              <a:buSzPts val="1000"/>
              <a:buNone/>
              <a:defRPr sz="1333">
                <a:solidFill>
                  <a:srgbClr val="000000"/>
                </a:solidFill>
              </a:defRPr>
            </a:lvl3pPr>
            <a:lvl4pPr lvl="3" algn="ctr">
              <a:lnSpc>
                <a:spcPct val="100000"/>
              </a:lnSpc>
              <a:spcBef>
                <a:spcPts val="0"/>
              </a:spcBef>
              <a:spcAft>
                <a:spcPts val="0"/>
              </a:spcAft>
              <a:buClr>
                <a:srgbClr val="000000"/>
              </a:buClr>
              <a:buSzPts val="1000"/>
              <a:buNone/>
              <a:defRPr sz="1333">
                <a:solidFill>
                  <a:srgbClr val="000000"/>
                </a:solidFill>
              </a:defRPr>
            </a:lvl4pPr>
            <a:lvl5pPr lvl="4" algn="ctr">
              <a:lnSpc>
                <a:spcPct val="100000"/>
              </a:lnSpc>
              <a:spcBef>
                <a:spcPts val="0"/>
              </a:spcBef>
              <a:spcAft>
                <a:spcPts val="0"/>
              </a:spcAft>
              <a:buClr>
                <a:srgbClr val="000000"/>
              </a:buClr>
              <a:buSzPts val="1000"/>
              <a:buNone/>
              <a:defRPr sz="1333">
                <a:solidFill>
                  <a:srgbClr val="000000"/>
                </a:solidFill>
              </a:defRPr>
            </a:lvl5pPr>
            <a:lvl6pPr lvl="5" algn="ctr">
              <a:lnSpc>
                <a:spcPct val="100000"/>
              </a:lnSpc>
              <a:spcBef>
                <a:spcPts val="0"/>
              </a:spcBef>
              <a:spcAft>
                <a:spcPts val="0"/>
              </a:spcAft>
              <a:buClr>
                <a:srgbClr val="000000"/>
              </a:buClr>
              <a:buSzPts val="1000"/>
              <a:buNone/>
              <a:defRPr sz="1333">
                <a:solidFill>
                  <a:srgbClr val="000000"/>
                </a:solidFill>
              </a:defRPr>
            </a:lvl6pPr>
            <a:lvl7pPr lvl="6" algn="ctr">
              <a:lnSpc>
                <a:spcPct val="100000"/>
              </a:lnSpc>
              <a:spcBef>
                <a:spcPts val="0"/>
              </a:spcBef>
              <a:spcAft>
                <a:spcPts val="0"/>
              </a:spcAft>
              <a:buClr>
                <a:srgbClr val="000000"/>
              </a:buClr>
              <a:buSzPts val="1000"/>
              <a:buNone/>
              <a:defRPr sz="1333">
                <a:solidFill>
                  <a:srgbClr val="000000"/>
                </a:solidFill>
              </a:defRPr>
            </a:lvl7pPr>
            <a:lvl8pPr lvl="7" algn="ctr">
              <a:lnSpc>
                <a:spcPct val="100000"/>
              </a:lnSpc>
              <a:spcBef>
                <a:spcPts val="0"/>
              </a:spcBef>
              <a:spcAft>
                <a:spcPts val="0"/>
              </a:spcAft>
              <a:buClr>
                <a:srgbClr val="000000"/>
              </a:buClr>
              <a:buSzPts val="1000"/>
              <a:buNone/>
              <a:defRPr sz="1333">
                <a:solidFill>
                  <a:srgbClr val="000000"/>
                </a:solidFill>
              </a:defRPr>
            </a:lvl8pPr>
            <a:lvl9pPr lvl="8" algn="ctr">
              <a:lnSpc>
                <a:spcPct val="100000"/>
              </a:lnSpc>
              <a:spcBef>
                <a:spcPts val="0"/>
              </a:spcBef>
              <a:spcAft>
                <a:spcPts val="0"/>
              </a:spcAft>
              <a:buClr>
                <a:srgbClr val="000000"/>
              </a:buClr>
              <a:buSzPts val="1000"/>
              <a:buNone/>
              <a:defRPr sz="1333">
                <a:solidFill>
                  <a:srgbClr val="000000"/>
                </a:solidFill>
              </a:defRPr>
            </a:lvl9pPr>
          </a:lstStyle>
          <a:p/>
        </p:txBody>
      </p:sp>
      <p:sp>
        <p:nvSpPr>
          <p:cNvPr id="67" name="Google Shape;67;g3bbe13fadec_0_185"/>
          <p:cNvSpPr txBox="1"/>
          <p:nvPr>
            <p:ph idx="5" type="ctrTitle"/>
          </p:nvPr>
        </p:nvSpPr>
        <p:spPr>
          <a:xfrm>
            <a:off x="8080133" y="3636067"/>
            <a:ext cx="3492300" cy="513300"/>
          </a:xfrm>
          <a:prstGeom prst="rect">
            <a:avLst/>
          </a:prstGeom>
          <a:noFill/>
          <a:ln>
            <a:noFill/>
          </a:ln>
        </p:spPr>
        <p:txBody>
          <a:bodyPr anchorCtr="0" anchor="b" bIns="91425" lIns="91425" spcFirstLastPara="1" rIns="91425" wrap="square" tIns="91425">
            <a:noAutofit/>
          </a:bodyPr>
          <a:lstStyle>
            <a:lvl1pPr lvl="0" algn="ctr">
              <a:lnSpc>
                <a:spcPct val="90000"/>
              </a:lnSpc>
              <a:spcBef>
                <a:spcPts val="0"/>
              </a:spcBef>
              <a:spcAft>
                <a:spcPts val="0"/>
              </a:spcAft>
              <a:buClr>
                <a:srgbClr val="000000"/>
              </a:buClr>
              <a:buSzPts val="1600"/>
              <a:buFont typeface="Helvetica Neue"/>
              <a:buNone/>
              <a:defRPr sz="2133">
                <a:solidFill>
                  <a:srgbClr val="000000"/>
                </a:solidFill>
              </a:defRPr>
            </a:lvl1pPr>
            <a:lvl2pPr lvl="1" algn="ctr">
              <a:lnSpc>
                <a:spcPct val="100000"/>
              </a:lnSpc>
              <a:spcBef>
                <a:spcPts val="0"/>
              </a:spcBef>
              <a:spcAft>
                <a:spcPts val="0"/>
              </a:spcAft>
              <a:buClr>
                <a:srgbClr val="000000"/>
              </a:buClr>
              <a:buSzPts val="1600"/>
              <a:buNone/>
              <a:defRPr sz="2133">
                <a:solidFill>
                  <a:srgbClr val="000000"/>
                </a:solidFill>
              </a:defRPr>
            </a:lvl2pPr>
            <a:lvl3pPr lvl="2" algn="ctr">
              <a:lnSpc>
                <a:spcPct val="100000"/>
              </a:lnSpc>
              <a:spcBef>
                <a:spcPts val="0"/>
              </a:spcBef>
              <a:spcAft>
                <a:spcPts val="0"/>
              </a:spcAft>
              <a:buClr>
                <a:srgbClr val="000000"/>
              </a:buClr>
              <a:buSzPts val="1600"/>
              <a:buNone/>
              <a:defRPr sz="2133">
                <a:solidFill>
                  <a:srgbClr val="000000"/>
                </a:solidFill>
              </a:defRPr>
            </a:lvl3pPr>
            <a:lvl4pPr lvl="3" algn="ctr">
              <a:lnSpc>
                <a:spcPct val="100000"/>
              </a:lnSpc>
              <a:spcBef>
                <a:spcPts val="0"/>
              </a:spcBef>
              <a:spcAft>
                <a:spcPts val="0"/>
              </a:spcAft>
              <a:buClr>
                <a:srgbClr val="000000"/>
              </a:buClr>
              <a:buSzPts val="1600"/>
              <a:buNone/>
              <a:defRPr sz="2133">
                <a:solidFill>
                  <a:srgbClr val="000000"/>
                </a:solidFill>
              </a:defRPr>
            </a:lvl4pPr>
            <a:lvl5pPr lvl="4" algn="ctr">
              <a:lnSpc>
                <a:spcPct val="100000"/>
              </a:lnSpc>
              <a:spcBef>
                <a:spcPts val="0"/>
              </a:spcBef>
              <a:spcAft>
                <a:spcPts val="0"/>
              </a:spcAft>
              <a:buClr>
                <a:srgbClr val="000000"/>
              </a:buClr>
              <a:buSzPts val="1600"/>
              <a:buNone/>
              <a:defRPr sz="2133">
                <a:solidFill>
                  <a:srgbClr val="000000"/>
                </a:solidFill>
              </a:defRPr>
            </a:lvl5pPr>
            <a:lvl6pPr lvl="5" algn="ctr">
              <a:lnSpc>
                <a:spcPct val="100000"/>
              </a:lnSpc>
              <a:spcBef>
                <a:spcPts val="0"/>
              </a:spcBef>
              <a:spcAft>
                <a:spcPts val="0"/>
              </a:spcAft>
              <a:buClr>
                <a:srgbClr val="000000"/>
              </a:buClr>
              <a:buSzPts val="1600"/>
              <a:buNone/>
              <a:defRPr sz="2133">
                <a:solidFill>
                  <a:srgbClr val="000000"/>
                </a:solidFill>
              </a:defRPr>
            </a:lvl6pPr>
            <a:lvl7pPr lvl="6" algn="ctr">
              <a:lnSpc>
                <a:spcPct val="100000"/>
              </a:lnSpc>
              <a:spcBef>
                <a:spcPts val="0"/>
              </a:spcBef>
              <a:spcAft>
                <a:spcPts val="0"/>
              </a:spcAft>
              <a:buClr>
                <a:srgbClr val="000000"/>
              </a:buClr>
              <a:buSzPts val="1600"/>
              <a:buNone/>
              <a:defRPr sz="2133">
                <a:solidFill>
                  <a:srgbClr val="000000"/>
                </a:solidFill>
              </a:defRPr>
            </a:lvl7pPr>
            <a:lvl8pPr lvl="7" algn="ctr">
              <a:lnSpc>
                <a:spcPct val="100000"/>
              </a:lnSpc>
              <a:spcBef>
                <a:spcPts val="0"/>
              </a:spcBef>
              <a:spcAft>
                <a:spcPts val="0"/>
              </a:spcAft>
              <a:buClr>
                <a:srgbClr val="000000"/>
              </a:buClr>
              <a:buSzPts val="1600"/>
              <a:buNone/>
              <a:defRPr sz="2133">
                <a:solidFill>
                  <a:srgbClr val="000000"/>
                </a:solidFill>
              </a:defRPr>
            </a:lvl8pPr>
            <a:lvl9pPr lvl="8" algn="ctr">
              <a:lnSpc>
                <a:spcPct val="100000"/>
              </a:lnSpc>
              <a:spcBef>
                <a:spcPts val="0"/>
              </a:spcBef>
              <a:spcAft>
                <a:spcPts val="0"/>
              </a:spcAft>
              <a:buClr>
                <a:srgbClr val="000000"/>
              </a:buClr>
              <a:buSzPts val="1600"/>
              <a:buNone/>
              <a:defRPr sz="2133">
                <a:solidFill>
                  <a:srgbClr val="000000"/>
                </a:solidFill>
              </a:defRPr>
            </a:lvl9pPr>
          </a:lstStyle>
          <a:p/>
        </p:txBody>
      </p:sp>
      <p:sp>
        <p:nvSpPr>
          <p:cNvPr id="68" name="Google Shape;68;g3bbe13fadec_0_185"/>
          <p:cNvSpPr txBox="1"/>
          <p:nvPr>
            <p:ph idx="6" type="ctrTitle"/>
          </p:nvPr>
        </p:nvSpPr>
        <p:spPr>
          <a:xfrm>
            <a:off x="964800" y="627500"/>
            <a:ext cx="2770800" cy="1261500"/>
          </a:xfrm>
          <a:prstGeom prst="rect">
            <a:avLst/>
          </a:prstGeom>
          <a:noFill/>
          <a:ln>
            <a:noFill/>
          </a:ln>
        </p:spPr>
        <p:txBody>
          <a:bodyPr anchorCtr="0" anchor="t" bIns="91425" lIns="91425" spcFirstLastPara="1" rIns="91425" wrap="square" tIns="91425">
            <a:noAutofit/>
          </a:bodyPr>
          <a:lstStyle>
            <a:lvl1pPr lvl="0" algn="l">
              <a:lnSpc>
                <a:spcPct val="90000"/>
              </a:lnSpc>
              <a:spcBef>
                <a:spcPts val="0"/>
              </a:spcBef>
              <a:spcAft>
                <a:spcPts val="0"/>
              </a:spcAft>
              <a:buClr>
                <a:schemeClr val="dk1"/>
              </a:buClr>
              <a:buSzPts val="1800"/>
              <a:buFont typeface="Helvetica Neue"/>
              <a:buNone/>
              <a:defRPr sz="2400"/>
            </a:lvl1pPr>
            <a:lvl2pPr lvl="1" algn="l">
              <a:lnSpc>
                <a:spcPct val="100000"/>
              </a:lnSpc>
              <a:spcBef>
                <a:spcPts val="0"/>
              </a:spcBef>
              <a:spcAft>
                <a:spcPts val="0"/>
              </a:spcAft>
              <a:buSzPts val="1800"/>
              <a:buNone/>
              <a:defRPr sz="2400"/>
            </a:lvl2pPr>
            <a:lvl3pPr lvl="2" algn="l">
              <a:lnSpc>
                <a:spcPct val="100000"/>
              </a:lnSpc>
              <a:spcBef>
                <a:spcPts val="0"/>
              </a:spcBef>
              <a:spcAft>
                <a:spcPts val="0"/>
              </a:spcAft>
              <a:buSzPts val="1800"/>
              <a:buNone/>
              <a:defRPr sz="2400"/>
            </a:lvl3pPr>
            <a:lvl4pPr lvl="3" algn="l">
              <a:lnSpc>
                <a:spcPct val="100000"/>
              </a:lnSpc>
              <a:spcBef>
                <a:spcPts val="0"/>
              </a:spcBef>
              <a:spcAft>
                <a:spcPts val="0"/>
              </a:spcAft>
              <a:buSzPts val="1800"/>
              <a:buNone/>
              <a:defRPr sz="2400"/>
            </a:lvl4pPr>
            <a:lvl5pPr lvl="4" algn="l">
              <a:lnSpc>
                <a:spcPct val="100000"/>
              </a:lnSpc>
              <a:spcBef>
                <a:spcPts val="0"/>
              </a:spcBef>
              <a:spcAft>
                <a:spcPts val="0"/>
              </a:spcAft>
              <a:buSzPts val="1800"/>
              <a:buNone/>
              <a:defRPr sz="2400"/>
            </a:lvl5pPr>
            <a:lvl6pPr lvl="5" algn="l">
              <a:lnSpc>
                <a:spcPct val="100000"/>
              </a:lnSpc>
              <a:spcBef>
                <a:spcPts val="0"/>
              </a:spcBef>
              <a:spcAft>
                <a:spcPts val="0"/>
              </a:spcAft>
              <a:buSzPts val="1800"/>
              <a:buNone/>
              <a:defRPr sz="2400"/>
            </a:lvl6pPr>
            <a:lvl7pPr lvl="6" algn="l">
              <a:lnSpc>
                <a:spcPct val="100000"/>
              </a:lnSpc>
              <a:spcBef>
                <a:spcPts val="0"/>
              </a:spcBef>
              <a:spcAft>
                <a:spcPts val="0"/>
              </a:spcAft>
              <a:buSzPts val="1800"/>
              <a:buNone/>
              <a:defRPr sz="2400"/>
            </a:lvl7pPr>
            <a:lvl8pPr lvl="7" algn="l">
              <a:lnSpc>
                <a:spcPct val="100000"/>
              </a:lnSpc>
              <a:spcBef>
                <a:spcPts val="0"/>
              </a:spcBef>
              <a:spcAft>
                <a:spcPts val="0"/>
              </a:spcAft>
              <a:buSzPts val="1800"/>
              <a:buNone/>
              <a:defRPr sz="2400"/>
            </a:lvl8pPr>
            <a:lvl9pPr lvl="8" algn="l">
              <a:lnSpc>
                <a:spcPct val="100000"/>
              </a:lnSpc>
              <a:spcBef>
                <a:spcPts val="0"/>
              </a:spcBef>
              <a:spcAft>
                <a:spcPts val="0"/>
              </a:spcAft>
              <a:buSzPts val="1800"/>
              <a:buNone/>
              <a:defRPr sz="2400"/>
            </a:lvl9pPr>
          </a:lstStyle>
          <a:p/>
        </p:txBody>
      </p:sp>
      <p:sp>
        <p:nvSpPr>
          <p:cNvPr id="69" name="Google Shape;69;g3bbe13fadec_0_185"/>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0" name="Shape 70"/>
        <p:cNvGrpSpPr/>
        <p:nvPr/>
      </p:nvGrpSpPr>
      <p:grpSpPr>
        <a:xfrm>
          <a:off x="0" y="0"/>
          <a:ext cx="0" cy="0"/>
          <a:chOff x="0" y="0"/>
          <a:chExt cx="0" cy="0"/>
        </a:xfrm>
      </p:grpSpPr>
      <p:sp>
        <p:nvSpPr>
          <p:cNvPr id="71" name="Google Shape;71;g3bbe13fadec_0_194"/>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Helvetica Neue"/>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g3bbe13fadec_0_194"/>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73" name="Google Shape;73;g3bbe13fadec_0_19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g3bbe13fadec_0_19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g3bbe13fadec_0_19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3.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0" Type="http://schemas.openxmlformats.org/officeDocument/2006/relationships/slideLayout" Target="../slideLayouts/slideLayout27.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5" Type="http://schemas.openxmlformats.org/officeDocument/2006/relationships/slideLayout" Target="../slideLayouts/slideLayout32.xml"/><Relationship Id="rId14" Type="http://schemas.openxmlformats.org/officeDocument/2006/relationships/slideLayout" Target="../slideLayouts/slideLayout31.xml"/><Relationship Id="rId17" Type="http://schemas.openxmlformats.org/officeDocument/2006/relationships/slideLayout" Target="../slideLayouts/slideLayout34.xml"/><Relationship Id="rId16" Type="http://schemas.openxmlformats.org/officeDocument/2006/relationships/slideLayout" Target="../slideLayouts/slideLayout33.xml"/><Relationship Id="rId5" Type="http://schemas.openxmlformats.org/officeDocument/2006/relationships/slideLayout" Target="../slideLayouts/slideLayout22.xml"/><Relationship Id="rId6" Type="http://schemas.openxmlformats.org/officeDocument/2006/relationships/slideLayout" Target="../slideLayouts/slideLayout23.xml"/><Relationship Id="rId18" Type="http://schemas.openxmlformats.org/officeDocument/2006/relationships/theme" Target="../theme/theme1.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g3bbe13fadec_0_13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Helvetica Neue"/>
              <a:buNone/>
              <a:defRPr b="0" i="0" sz="4400" u="none" cap="none" strike="noStrike">
                <a:solidFill>
                  <a:schemeClr val="dk1"/>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g3bbe13fadec_0_13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g3bbe13fadec_0_13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757A8B"/>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g3bbe13fadec_0_13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757A8B"/>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g3bbe13fadec_0_13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8" name="Shape 128"/>
        <p:cNvGrpSpPr/>
        <p:nvPr/>
      </p:nvGrpSpPr>
      <p:grpSpPr>
        <a:xfrm>
          <a:off x="0" y="0"/>
          <a:ext cx="0" cy="0"/>
          <a:chOff x="0" y="0"/>
          <a:chExt cx="0" cy="0"/>
        </a:xfrm>
      </p:grpSpPr>
      <p:sp>
        <p:nvSpPr>
          <p:cNvPr id="129" name="Google Shape;129;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Helvetica Neue"/>
              <a:buNone/>
              <a:defRPr b="0" i="0" sz="4400" u="none" cap="none" strike="noStrike">
                <a:solidFill>
                  <a:schemeClr val="dk1"/>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0" name="Google Shape;130;p5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31" name="Google Shape;131;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757A8B"/>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2" name="Google Shape;132;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757A8B"/>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3" name="Google Shape;133;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57A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8.png"/><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image" Target="../media/image7.jpg"/><Relationship Id="rId4" Type="http://schemas.openxmlformats.org/officeDocument/2006/relationships/image" Target="../media/image3.jpg"/><Relationship Id="rId9" Type="http://schemas.openxmlformats.org/officeDocument/2006/relationships/image" Target="../media/image10.png"/><Relationship Id="rId5" Type="http://schemas.openxmlformats.org/officeDocument/2006/relationships/hyperlink" Target="https://www.aspencommunitysolutions.org/report/community-solutions-for-opportunity-youth-final-report/" TargetMode="External"/><Relationship Id="rId6" Type="http://schemas.openxmlformats.org/officeDocument/2006/relationships/hyperlink" Target="https://www.aspencommunitysolutions.org/report/community-solutions-for-opportunity-youth-final-report/" TargetMode="External"/><Relationship Id="rId7" Type="http://schemas.openxmlformats.org/officeDocument/2006/relationships/hyperlink" Target="https://www.aspencommunitysolutions.org/aspen-institute-funds-opportunity-youth-grants-in-21-us-communities-press-release/%20Slide%204" TargetMode="External"/><Relationship Id="rId8"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3.jpg"/><Relationship Id="rId4" Type="http://schemas.openxmlformats.org/officeDocument/2006/relationships/image" Target="../media/image7.jpg"/><Relationship Id="rId5" Type="http://schemas.openxmlformats.org/officeDocument/2006/relationships/hyperlink" Target="https://static1.squarespace.com/static/5a5fb5adb1ffb6cb741dbee5/t/5bbe1b94e4966be3eaf46bc4/1539188620881/A+Call+For+Connection" TargetMode="External"/><Relationship Id="rId6" Type="http://schemas.openxmlformats.org/officeDocument/2006/relationships/image" Target="../media/image31.png"/><Relationship Id="rId7"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 Id="rId3" Type="http://schemas.openxmlformats.org/officeDocument/2006/relationships/image" Target="../media/image3.jpg"/><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 Id="rId3" Type="http://schemas.openxmlformats.org/officeDocument/2006/relationships/image" Target="../media/image3.jpg"/><Relationship Id="rId4"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image" Target="../media/image3.jpg"/><Relationship Id="rId4" Type="http://schemas.openxmlformats.org/officeDocument/2006/relationships/image" Target="../media/image7.jpg"/><Relationship Id="rId5" Type="http://schemas.openxmlformats.org/officeDocument/2006/relationships/image" Target="../media/image12.png"/><Relationship Id="rId6"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 Id="rId3" Type="http://schemas.openxmlformats.org/officeDocument/2006/relationships/image" Target="../media/image3.jpg"/><Relationship Id="rId4" Type="http://schemas.openxmlformats.org/officeDocument/2006/relationships/image" Target="../media/image7.jpg"/><Relationship Id="rId9" Type="http://schemas.openxmlformats.org/officeDocument/2006/relationships/image" Target="../media/image22.png"/><Relationship Id="rId5" Type="http://schemas.openxmlformats.org/officeDocument/2006/relationships/image" Target="../media/image16.png"/><Relationship Id="rId6" Type="http://schemas.openxmlformats.org/officeDocument/2006/relationships/image" Target="../media/image9.png"/><Relationship Id="rId7" Type="http://schemas.openxmlformats.org/officeDocument/2006/relationships/image" Target="../media/image25.png"/><Relationship Id="rId8"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 Id="rId3" Type="http://schemas.openxmlformats.org/officeDocument/2006/relationships/image" Target="../media/image3.jpg"/><Relationship Id="rId4" Type="http://schemas.openxmlformats.org/officeDocument/2006/relationships/image" Target="../media/image7.jpg"/><Relationship Id="rId5" Type="http://schemas.openxmlformats.org/officeDocument/2006/relationships/hyperlink" Target="https://noya.org/offerings" TargetMode="External"/><Relationship Id="rId6" Type="http://schemas.openxmlformats.org/officeDocument/2006/relationships/image" Target="../media/image59.png"/><Relationship Id="rId7" Type="http://schemas.openxmlformats.org/officeDocument/2006/relationships/hyperlink" Target="https://static1.squarespace.com/static/5a5fb5adb1ffb6cb741dbee5/t/5bc121d0f9619af4363829f1/1539383815084/Year+Two+Report.pdf" TargetMode="External"/><Relationship Id="rId8"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image" Target="../media/image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 Id="rId3" Type="http://schemas.openxmlformats.org/officeDocument/2006/relationships/image" Target="../media/image7.jpg"/><Relationship Id="rId4" Type="http://schemas.openxmlformats.org/officeDocument/2006/relationships/image" Target="../media/image16.png"/><Relationship Id="rId5" Type="http://schemas.openxmlformats.org/officeDocument/2006/relationships/image" Target="../media/image18.png"/><Relationship Id="rId6" Type="http://schemas.openxmlformats.org/officeDocument/2006/relationships/image" Target="../media/image23.png"/><Relationship Id="rId7"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 Id="rId3" Type="http://schemas.openxmlformats.org/officeDocument/2006/relationships/image" Target="../media/image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0.xml"/><Relationship Id="rId3" Type="http://schemas.openxmlformats.org/officeDocument/2006/relationships/image" Target="../media/image17.jpg"/><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image" Target="../media/image3.jpg"/><Relationship Id="rId4" Type="http://schemas.openxmlformats.org/officeDocument/2006/relationships/image" Target="../media/image20.jpg"/></Relationships>
</file>

<file path=ppt/slides/_rels/slide22.xml.rels><?xml version="1.0" encoding="UTF-8" standalone="yes"?><Relationships xmlns="http://schemas.openxmlformats.org/package/2006/relationships"><Relationship Id="rId11" Type="http://schemas.openxmlformats.org/officeDocument/2006/relationships/hyperlink" Target="https://eto-articles.socialsolutions.com/en/articles/4973079-what-is-eto" TargetMode="External"/><Relationship Id="rId10" Type="http://schemas.openxmlformats.org/officeDocument/2006/relationships/image" Target="../media/image27.png"/><Relationship Id="rId12" Type="http://schemas.openxmlformats.org/officeDocument/2006/relationships/image" Target="../media/image34.png"/><Relationship Id="rId1" Type="http://schemas.openxmlformats.org/officeDocument/2006/relationships/slideLayout" Target="../slideLayouts/slideLayout23.xml"/><Relationship Id="rId2" Type="http://schemas.openxmlformats.org/officeDocument/2006/relationships/notesSlide" Target="../notesSlides/notesSlide22.xml"/><Relationship Id="rId3" Type="http://schemas.openxmlformats.org/officeDocument/2006/relationships/image" Target="../media/image3.jpg"/><Relationship Id="rId4" Type="http://schemas.openxmlformats.org/officeDocument/2006/relationships/image" Target="../media/image20.jpg"/><Relationship Id="rId9" Type="http://schemas.openxmlformats.org/officeDocument/2006/relationships/image" Target="../media/image29.png"/><Relationship Id="rId5" Type="http://schemas.openxmlformats.org/officeDocument/2006/relationships/image" Target="../media/image47.png"/><Relationship Id="rId6" Type="http://schemas.openxmlformats.org/officeDocument/2006/relationships/image" Target="../media/image24.png"/><Relationship Id="rId7" Type="http://schemas.openxmlformats.org/officeDocument/2006/relationships/image" Target="../media/image30.png"/><Relationship Id="rId8"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3.xml"/><Relationship Id="rId3" Type="http://schemas.openxmlformats.org/officeDocument/2006/relationships/image" Target="../media/image3.jpg"/><Relationship Id="rId4" Type="http://schemas.openxmlformats.org/officeDocument/2006/relationships/image" Target="../media/image20.jpg"/><Relationship Id="rId9" Type="http://schemas.openxmlformats.org/officeDocument/2006/relationships/image" Target="../media/image37.png"/><Relationship Id="rId5" Type="http://schemas.openxmlformats.org/officeDocument/2006/relationships/image" Target="../media/image41.png"/><Relationship Id="rId6" Type="http://schemas.openxmlformats.org/officeDocument/2006/relationships/hyperlink" Target="https://www.aspeninstitute.org/news/aspen-institute-re-invests-innovative-community-collaboratives-engage-opportunity/" TargetMode="External"/><Relationship Id="rId7" Type="http://schemas.openxmlformats.org/officeDocument/2006/relationships/hyperlink" Target="https://www.aspencommunitysolutions.org/report/designing-for-success/" TargetMode="External"/><Relationship Id="rId8" Type="http://schemas.openxmlformats.org/officeDocument/2006/relationships/image" Target="../media/image33.png"/></Relationships>
</file>

<file path=ppt/slides/_rels/slide24.xml.rels><?xml version="1.0" encoding="UTF-8" standalone="yes"?><Relationships xmlns="http://schemas.openxmlformats.org/package/2006/relationships"><Relationship Id="rId11" Type="http://schemas.openxmlformats.org/officeDocument/2006/relationships/image" Target="../media/image43.png"/><Relationship Id="rId10" Type="http://schemas.openxmlformats.org/officeDocument/2006/relationships/image" Target="../media/image76.png"/><Relationship Id="rId13" Type="http://schemas.openxmlformats.org/officeDocument/2006/relationships/image" Target="../media/image40.png"/><Relationship Id="rId12" Type="http://schemas.openxmlformats.org/officeDocument/2006/relationships/image" Target="../media/image45.png"/><Relationship Id="rId1" Type="http://schemas.openxmlformats.org/officeDocument/2006/relationships/slideLayout" Target="../slideLayouts/slideLayout23.xml"/><Relationship Id="rId2" Type="http://schemas.openxmlformats.org/officeDocument/2006/relationships/notesSlide" Target="../notesSlides/notesSlide24.xml"/><Relationship Id="rId3" Type="http://schemas.openxmlformats.org/officeDocument/2006/relationships/image" Target="../media/image3.jpg"/><Relationship Id="rId4" Type="http://schemas.openxmlformats.org/officeDocument/2006/relationships/image" Target="../media/image20.jpg"/><Relationship Id="rId9" Type="http://schemas.openxmlformats.org/officeDocument/2006/relationships/image" Target="../media/image35.png"/><Relationship Id="rId14" Type="http://schemas.openxmlformats.org/officeDocument/2006/relationships/image" Target="../media/image49.png"/><Relationship Id="rId5" Type="http://schemas.openxmlformats.org/officeDocument/2006/relationships/image" Target="../media/image32.png"/><Relationship Id="rId6" Type="http://schemas.openxmlformats.org/officeDocument/2006/relationships/image" Target="../media/image39.png"/><Relationship Id="rId7" Type="http://schemas.openxmlformats.org/officeDocument/2006/relationships/hyperlink" Target="https://legis.la.gov/legis/ViewDocument.aspx?d=1332593" TargetMode="External"/><Relationship Id="rId8" Type="http://schemas.openxmlformats.org/officeDocument/2006/relationships/hyperlink" Target="https://legis.la.gov/legis/ViewDocument.aspx?d=1332593"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 Id="rId3" Type="http://schemas.openxmlformats.org/officeDocument/2006/relationships/image" Target="../media/image20.jpg"/><Relationship Id="rId4" Type="http://schemas.openxmlformats.org/officeDocument/2006/relationships/image" Target="../media/image23.png"/><Relationship Id="rId9" Type="http://schemas.openxmlformats.org/officeDocument/2006/relationships/image" Target="../media/image53.png"/><Relationship Id="rId5" Type="http://schemas.openxmlformats.org/officeDocument/2006/relationships/image" Target="../media/image42.png"/><Relationship Id="rId6" Type="http://schemas.openxmlformats.org/officeDocument/2006/relationships/image" Target="../media/image46.jpg"/><Relationship Id="rId7" Type="http://schemas.openxmlformats.org/officeDocument/2006/relationships/image" Target="../media/image55.png"/><Relationship Id="rId8"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6.xml"/><Relationship Id="rId3" Type="http://schemas.openxmlformats.org/officeDocument/2006/relationships/image" Target="../media/image3.jpg"/><Relationship Id="rId4" Type="http://schemas.openxmlformats.org/officeDocument/2006/relationships/image" Target="../media/image20.jpg"/><Relationship Id="rId5"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7.xml"/><Relationship Id="rId3" Type="http://schemas.openxmlformats.org/officeDocument/2006/relationships/image" Target="../media/image3.jpg"/><Relationship Id="rId4" Type="http://schemas.openxmlformats.org/officeDocument/2006/relationships/image" Target="../media/image20.jpg"/><Relationship Id="rId5" Type="http://schemas.openxmlformats.org/officeDocument/2006/relationships/image" Target="../media/image29.png"/><Relationship Id="rId6" Type="http://schemas.openxmlformats.org/officeDocument/2006/relationships/image" Target="../media/image44.jpg"/><Relationship Id="rId7"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 Id="rId3" Type="http://schemas.openxmlformats.org/officeDocument/2006/relationships/image" Target="../media/image50.jpg"/><Relationship Id="rId4" Type="http://schemas.openxmlformats.org/officeDocument/2006/relationships/image" Target="../media/image3.jpg"/><Relationship Id="rId9" Type="http://schemas.openxmlformats.org/officeDocument/2006/relationships/image" Target="../media/image48.jpg"/><Relationship Id="rId5" Type="http://schemas.openxmlformats.org/officeDocument/2006/relationships/hyperlink" Target="https://www.clasp.org/blog/new-orleans-mental-health-youth-innovations/" TargetMode="External"/><Relationship Id="rId6" Type="http://schemas.openxmlformats.org/officeDocument/2006/relationships/hyperlink" Target="https://www.clasp.org/blog/new-orleans-mental-health-youth-innovations/" TargetMode="External"/><Relationship Id="rId7" Type="http://schemas.openxmlformats.org/officeDocument/2006/relationships/image" Target="../media/image46.jpg"/><Relationship Id="rId8" Type="http://schemas.openxmlformats.org/officeDocument/2006/relationships/image" Target="../media/image60.jpg"/></Relationships>
</file>

<file path=ppt/slides/_rels/slide29.xml.rels><?xml version="1.0" encoding="UTF-8" standalone="yes"?><Relationships xmlns="http://schemas.openxmlformats.org/package/2006/relationships"><Relationship Id="rId11" Type="http://schemas.openxmlformats.org/officeDocument/2006/relationships/image" Target="../media/image67.png"/><Relationship Id="rId10" Type="http://schemas.openxmlformats.org/officeDocument/2006/relationships/image" Target="../media/image14.png"/><Relationship Id="rId13" Type="http://schemas.openxmlformats.org/officeDocument/2006/relationships/image" Target="../media/image58.png"/><Relationship Id="rId12" Type="http://schemas.openxmlformats.org/officeDocument/2006/relationships/image" Target="../media/image51.png"/><Relationship Id="rId1" Type="http://schemas.openxmlformats.org/officeDocument/2006/relationships/slideLayout" Target="../slideLayouts/slideLayout22.xml"/><Relationship Id="rId2" Type="http://schemas.openxmlformats.org/officeDocument/2006/relationships/notesSlide" Target="../notesSlides/notesSlide29.xml"/><Relationship Id="rId3" Type="http://schemas.openxmlformats.org/officeDocument/2006/relationships/image" Target="../media/image20.jpg"/><Relationship Id="rId4" Type="http://schemas.openxmlformats.org/officeDocument/2006/relationships/image" Target="../media/image25.png"/><Relationship Id="rId9" Type="http://schemas.openxmlformats.org/officeDocument/2006/relationships/image" Target="../media/image57.png"/><Relationship Id="rId5" Type="http://schemas.openxmlformats.org/officeDocument/2006/relationships/image" Target="../media/image26.png"/><Relationship Id="rId6" Type="http://schemas.openxmlformats.org/officeDocument/2006/relationships/image" Target="../media/image52.png"/><Relationship Id="rId7" Type="http://schemas.openxmlformats.org/officeDocument/2006/relationships/image" Target="../media/image54.jpg"/><Relationship Id="rId8"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0.jp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1.xml"/><Relationship Id="rId3" Type="http://schemas.openxmlformats.org/officeDocument/2006/relationships/image" Target="../media/image50.jpg"/></Relationships>
</file>

<file path=ppt/slides/_rels/slide32.xml.rels><?xml version="1.0" encoding="UTF-8" standalone="yes"?><Relationships xmlns="http://schemas.openxmlformats.org/package/2006/relationships"><Relationship Id="rId11" Type="http://schemas.openxmlformats.org/officeDocument/2006/relationships/image" Target="../media/image63.png"/><Relationship Id="rId10" Type="http://schemas.openxmlformats.org/officeDocument/2006/relationships/image" Target="../media/image65.png"/><Relationship Id="rId13" Type="http://schemas.openxmlformats.org/officeDocument/2006/relationships/image" Target="../media/image36.png"/><Relationship Id="rId12" Type="http://schemas.openxmlformats.org/officeDocument/2006/relationships/image" Target="../media/image61.png"/><Relationship Id="rId1" Type="http://schemas.openxmlformats.org/officeDocument/2006/relationships/slideLayout" Target="../slideLayouts/slideLayout19.xml"/><Relationship Id="rId2" Type="http://schemas.openxmlformats.org/officeDocument/2006/relationships/notesSlide" Target="../notesSlides/notesSlide32.xml"/><Relationship Id="rId3" Type="http://schemas.openxmlformats.org/officeDocument/2006/relationships/image" Target="../media/image3.jpg"/><Relationship Id="rId4" Type="http://schemas.openxmlformats.org/officeDocument/2006/relationships/image" Target="../media/image50.jpg"/><Relationship Id="rId9" Type="http://schemas.openxmlformats.org/officeDocument/2006/relationships/hyperlink" Target="https://nolayouthmasterplan.us20.list-manage.com/track/click?u=93a01ce9d80626649ad3211f9&amp;id=6a652bbd57&amp;e=040f295706" TargetMode="External"/><Relationship Id="rId5" Type="http://schemas.openxmlformats.org/officeDocument/2006/relationships/hyperlink" Target="https://static1.squarespace.com/static/5f047927a419f74af85abbc9/t/648b55ffaf7d150333f83151/1686853120503/CYPB-Two-Pager-r7.pdf" TargetMode="External"/><Relationship Id="rId6" Type="http://schemas.openxmlformats.org/officeDocument/2006/relationships/image" Target="../media/image77.png"/><Relationship Id="rId7" Type="http://schemas.openxmlformats.org/officeDocument/2006/relationships/image" Target="../media/image72.png"/><Relationship Id="rId8" Type="http://schemas.openxmlformats.org/officeDocument/2006/relationships/hyperlink" Target="https://nolayouthmasterplan.us20.list-manage.com/track/click?u=93a01ce9d80626649ad3211f9&amp;id=d1ffea9433&amp;e=040f295706"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3.xml"/><Relationship Id="rId3" Type="http://schemas.openxmlformats.org/officeDocument/2006/relationships/image" Target="../media/image50.jpg"/><Relationship Id="rId4" Type="http://schemas.openxmlformats.org/officeDocument/2006/relationships/image" Target="../media/image3.jpg"/><Relationship Id="rId5" Type="http://schemas.openxmlformats.org/officeDocument/2006/relationships/hyperlink" Target="https://static1.squarespace.com/static/5f047927a419f74af85abbc9/t/648b55ffaf7d150333f83151/1686853120503/CYPB-Two-Pager-r7.pdf" TargetMode="External"/><Relationship Id="rId6" Type="http://schemas.openxmlformats.org/officeDocument/2006/relationships/image" Target="../media/image7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4.xml"/><Relationship Id="rId3" Type="http://schemas.openxmlformats.org/officeDocument/2006/relationships/image" Target="../media/image3.jpg"/><Relationship Id="rId4" Type="http://schemas.openxmlformats.org/officeDocument/2006/relationships/image" Target="../media/image50.jpg"/><Relationship Id="rId5" Type="http://schemas.openxmlformats.org/officeDocument/2006/relationships/image" Target="../media/image28.png"/><Relationship Id="rId6" Type="http://schemas.openxmlformats.org/officeDocument/2006/relationships/hyperlink" Target="https://legis.la.gov/legis/BillInfo.aspx?i=247294" TargetMode="External"/><Relationship Id="rId7" Type="http://schemas.openxmlformats.org/officeDocument/2006/relationships/hyperlink" Target="https://legis.la.gov/legis/BillInfo.aspx?s=24RS&amp;b=SR47&amp;sbi=y"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5.xml"/><Relationship Id="rId3" Type="http://schemas.openxmlformats.org/officeDocument/2006/relationships/image" Target="../media/image50.jpg"/><Relationship Id="rId4" Type="http://schemas.openxmlformats.org/officeDocument/2006/relationships/image" Target="../media/image62.png"/><Relationship Id="rId5" Type="http://schemas.openxmlformats.org/officeDocument/2006/relationships/image" Target="../media/image69.png"/><Relationship Id="rId6" Type="http://schemas.openxmlformats.org/officeDocument/2006/relationships/image" Target="../media/image66.png"/><Relationship Id="rId7" Type="http://schemas.openxmlformats.org/officeDocument/2006/relationships/image" Target="../media/image75.png"/><Relationship Id="rId8" Type="http://schemas.openxmlformats.org/officeDocument/2006/relationships/image" Target="../media/image6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6.xml"/><Relationship Id="rId3" Type="http://schemas.openxmlformats.org/officeDocument/2006/relationships/image" Target="../media/image50.jpg"/><Relationship Id="rId4" Type="http://schemas.openxmlformats.org/officeDocument/2006/relationships/image" Target="../media/image73.png"/><Relationship Id="rId5" Type="http://schemas.openxmlformats.org/officeDocument/2006/relationships/image" Target="../media/image7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7.xml"/><Relationship Id="rId3" Type="http://schemas.openxmlformats.org/officeDocument/2006/relationships/image" Target="../media/image3.jpg"/><Relationship Id="rId4" Type="http://schemas.openxmlformats.org/officeDocument/2006/relationships/image" Target="../media/image5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8.xml"/><Relationship Id="rId3" Type="http://schemas.openxmlformats.org/officeDocument/2006/relationships/image" Target="../media/image7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9.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0.xml"/><Relationship Id="rId3" Type="http://schemas.openxmlformats.org/officeDocument/2006/relationships/image" Target="../media/image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1.xml"/><Relationship Id="rId3" Type="http://schemas.openxmlformats.org/officeDocument/2006/relationships/image" Target="../media/image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2.xml"/><Relationship Id="rId3" Type="http://schemas.openxmlformats.org/officeDocument/2006/relationships/image" Target="../media/image3.jp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3.xml"/><Relationship Id="rId3"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xml"/><Relationship Id="rId3"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xml"/><Relationship Id="rId3"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 Id="rId3" Type="http://schemas.openxmlformats.org/officeDocument/2006/relationships/image" Target="../media/image13.jp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0" name="Shape 250"/>
        <p:cNvGrpSpPr/>
        <p:nvPr/>
      </p:nvGrpSpPr>
      <p:grpSpPr>
        <a:xfrm>
          <a:off x="0" y="0"/>
          <a:ext cx="0" cy="0"/>
          <a:chOff x="0" y="0"/>
          <a:chExt cx="0" cy="0"/>
        </a:xfrm>
      </p:grpSpPr>
      <p:pic>
        <p:nvPicPr>
          <p:cNvPr descr="A group of kids playing with hula hoops&#10;&#10;AI-generated content may be incorrect." id="251" name="Google Shape;251;p1"/>
          <p:cNvPicPr preferRelativeResize="0"/>
          <p:nvPr/>
        </p:nvPicPr>
        <p:blipFill rotWithShape="1">
          <a:blip r:embed="rId3">
            <a:alphaModFix amt="39000"/>
          </a:blip>
          <a:srcRect b="28740" l="0" r="14975" t="18"/>
          <a:stretch/>
        </p:blipFill>
        <p:spPr>
          <a:xfrm>
            <a:off x="2152" y="-1450"/>
            <a:ext cx="12273854" cy="6868235"/>
          </a:xfrm>
          <a:prstGeom prst="rect">
            <a:avLst/>
          </a:prstGeom>
          <a:noFill/>
          <a:ln>
            <a:noFill/>
          </a:ln>
        </p:spPr>
      </p:pic>
      <p:sp>
        <p:nvSpPr>
          <p:cNvPr id="252" name="Google Shape;252;p1"/>
          <p:cNvSpPr/>
          <p:nvPr/>
        </p:nvSpPr>
        <p:spPr>
          <a:xfrm rot="10800000">
            <a:off x="10376000" y="490534"/>
            <a:ext cx="1270000" cy="1101700"/>
          </a:xfrm>
          <a:custGeom>
            <a:rect b="b" l="l" r="r" t="t"/>
            <a:pathLst>
              <a:path extrusionOk="0" h="33051" w="38100">
                <a:moveTo>
                  <a:pt x="0" y="0"/>
                </a:moveTo>
                <a:lnTo>
                  <a:pt x="0" y="33051"/>
                </a:lnTo>
                <a:lnTo>
                  <a:pt x="38100" y="33051"/>
                </a:lnTo>
              </a:path>
            </a:pathLst>
          </a:custGeom>
          <a:no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53" name="Google Shape;253;p1"/>
          <p:cNvSpPr/>
          <p:nvPr/>
        </p:nvSpPr>
        <p:spPr>
          <a:xfrm>
            <a:off x="508100" y="5265751"/>
            <a:ext cx="1270000" cy="1101700"/>
          </a:xfrm>
          <a:custGeom>
            <a:rect b="b" l="l" r="r" t="t"/>
            <a:pathLst>
              <a:path extrusionOk="0" h="33051" w="38100">
                <a:moveTo>
                  <a:pt x="0" y="0"/>
                </a:moveTo>
                <a:lnTo>
                  <a:pt x="0" y="33051"/>
                </a:lnTo>
                <a:lnTo>
                  <a:pt x="38100" y="33051"/>
                </a:lnTo>
              </a:path>
            </a:pathLst>
          </a:cu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54" name="Google Shape;254;p1"/>
          <p:cNvSpPr txBox="1"/>
          <p:nvPr>
            <p:ph type="ctrTitle"/>
          </p:nvPr>
        </p:nvSpPr>
        <p:spPr>
          <a:xfrm>
            <a:off x="508200" y="487681"/>
            <a:ext cx="8497031" cy="2141307"/>
          </a:xfrm>
          <a:prstGeom prst="rect">
            <a:avLst/>
          </a:prstGeom>
          <a:noFill/>
          <a:ln>
            <a:noFill/>
          </a:ln>
        </p:spPr>
        <p:txBody>
          <a:bodyPr anchorCtr="0" anchor="ctr" bIns="121900" lIns="121900" spcFirstLastPara="1" rIns="121900" wrap="square" tIns="121900">
            <a:noAutofit/>
          </a:bodyPr>
          <a:lstStyle/>
          <a:p>
            <a:pPr indent="0" lvl="0" marL="0" rtl="0" algn="l">
              <a:lnSpc>
                <a:spcPct val="90000"/>
              </a:lnSpc>
              <a:spcBef>
                <a:spcPts val="0"/>
              </a:spcBef>
              <a:spcAft>
                <a:spcPts val="0"/>
              </a:spcAft>
              <a:buSzPts val="4800"/>
              <a:buNone/>
            </a:pPr>
            <a:r>
              <a:rPr lang="en-US" sz="4800">
                <a:solidFill>
                  <a:srgbClr val="29354C"/>
                </a:solidFill>
                <a:extLst>
                  <a:ext uri="http://customooxmlschemas.google.com/">
                    <go:slidesCustomData xmlns:go="http://customooxmlschemas.google.com/" textRoundtripDataId="0"/>
                  </a:ext>
                </a:extLst>
              </a:rPr>
              <a:t>Expanding Opportunities for Young People in New Orleans: Evolution and Impact</a:t>
            </a:r>
            <a:endParaRPr/>
          </a:p>
        </p:txBody>
      </p:sp>
      <p:pic>
        <p:nvPicPr>
          <p:cNvPr descr="A black background with white text&#10;&#10;AI-generated content may be incorrect." id="255" name="Google Shape;255;p1"/>
          <p:cNvPicPr preferRelativeResize="0"/>
          <p:nvPr/>
        </p:nvPicPr>
        <p:blipFill rotWithShape="1">
          <a:blip r:embed="rId4">
            <a:alphaModFix/>
          </a:blip>
          <a:srcRect b="0" l="0" r="0" t="0"/>
          <a:stretch/>
        </p:blipFill>
        <p:spPr>
          <a:xfrm>
            <a:off x="8068127" y="2347458"/>
            <a:ext cx="3702958" cy="4031797"/>
          </a:xfrm>
          <a:prstGeom prst="rect">
            <a:avLst/>
          </a:prstGeom>
          <a:noFill/>
          <a:ln>
            <a:noFill/>
          </a:ln>
        </p:spPr>
      </p:pic>
      <p:sp>
        <p:nvSpPr>
          <p:cNvPr id="256" name="Google Shape;256;p1"/>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7" name="Shape 437"/>
        <p:cNvGrpSpPr/>
        <p:nvPr/>
      </p:nvGrpSpPr>
      <p:grpSpPr>
        <a:xfrm>
          <a:off x="0" y="0"/>
          <a:ext cx="0" cy="0"/>
          <a:chOff x="0" y="0"/>
          <a:chExt cx="0" cy="0"/>
        </a:xfrm>
      </p:grpSpPr>
      <p:pic>
        <p:nvPicPr>
          <p:cNvPr descr="A person leaning against a wall&#10;&#10;AI-generated content may be incorrect." id="438" name="Google Shape;438;p10"/>
          <p:cNvPicPr preferRelativeResize="0"/>
          <p:nvPr/>
        </p:nvPicPr>
        <p:blipFill rotWithShape="1">
          <a:blip r:embed="rId3">
            <a:alphaModFix amt="17000"/>
          </a:blip>
          <a:srcRect b="59173" l="74314" r="152" t="18485"/>
          <a:stretch/>
        </p:blipFill>
        <p:spPr>
          <a:xfrm>
            <a:off x="0" y="100"/>
            <a:ext cx="12192001" cy="6857900"/>
          </a:xfrm>
          <a:prstGeom prst="rect">
            <a:avLst/>
          </a:prstGeom>
          <a:noFill/>
          <a:ln>
            <a:noFill/>
          </a:ln>
          <a:effectLst>
            <a:outerShdw rotWithShape="0" algn="ctr" dir="5400000" dist="50800">
              <a:srgbClr val="000000">
                <a:alpha val="25098"/>
              </a:srgbClr>
            </a:outerShdw>
          </a:effectLst>
        </p:spPr>
      </p:pic>
      <p:pic>
        <p:nvPicPr>
          <p:cNvPr descr="A city with buildings and a dome&#10;&#10;AI-generated content may be incorrect." id="439" name="Google Shape;439;p10"/>
          <p:cNvPicPr preferRelativeResize="0"/>
          <p:nvPr/>
        </p:nvPicPr>
        <p:blipFill rotWithShape="1">
          <a:blip r:embed="rId4">
            <a:alphaModFix amt="10000"/>
          </a:blip>
          <a:srcRect b="31037" l="7350" r="23776" t="283"/>
          <a:stretch/>
        </p:blipFill>
        <p:spPr>
          <a:xfrm>
            <a:off x="-9425" y="107"/>
            <a:ext cx="12210850" cy="6857881"/>
          </a:xfrm>
          <a:prstGeom prst="rect">
            <a:avLst/>
          </a:prstGeom>
          <a:noFill/>
          <a:ln>
            <a:noFill/>
          </a:ln>
        </p:spPr>
      </p:pic>
      <p:sp>
        <p:nvSpPr>
          <p:cNvPr id="440" name="Google Shape;440;p10"/>
          <p:cNvSpPr txBox="1"/>
          <p:nvPr>
            <p:ph type="ctrTitle"/>
          </p:nvPr>
        </p:nvSpPr>
        <p:spPr>
          <a:xfrm>
            <a:off x="196000" y="327500"/>
            <a:ext cx="11944800" cy="12615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1"/>
              </a:buClr>
              <a:buSzPts val="1800"/>
              <a:buFont typeface="DM Serif Display"/>
              <a:buNone/>
            </a:pPr>
            <a:r>
              <a:rPr lang="en-US" sz="3300">
                <a:latin typeface="DM Serif Display"/>
                <a:ea typeface="DM Serif Display"/>
                <a:cs typeface="DM Serif Display"/>
                <a:sym typeface="DM Serif Display"/>
              </a:rPr>
              <a:t>In Dec 2010, the White House Council for Community Solutions drew attention to the promise of 6.7M disconnected youth </a:t>
            </a:r>
            <a:endParaRPr sz="3300">
              <a:latin typeface="DM Serif Display"/>
              <a:ea typeface="DM Serif Display"/>
              <a:cs typeface="DM Serif Display"/>
              <a:sym typeface="DM Serif Display"/>
            </a:endParaRPr>
          </a:p>
        </p:txBody>
      </p:sp>
      <p:sp>
        <p:nvSpPr>
          <p:cNvPr id="441" name="Google Shape;441;p10"/>
          <p:cNvSpPr/>
          <p:nvPr/>
        </p:nvSpPr>
        <p:spPr>
          <a:xfrm>
            <a:off x="5557200" y="2929779"/>
            <a:ext cx="6313600" cy="13464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chemeClr val="lt1"/>
                </a:solidFill>
                <a:latin typeface="Arial"/>
                <a:ea typeface="Arial"/>
                <a:cs typeface="Arial"/>
                <a:sym typeface="Arial"/>
              </a:rPr>
              <a:t>Aspen launched the Opportunity Youth Incentive fund (OYIF) and Forum for Community Solutions and in June 2013 provided $500k to communities</a:t>
            </a:r>
            <a:r>
              <a:rPr b="0" baseline="30000" i="0" lang="en-US" sz="1450" u="none" cap="none" strike="noStrike">
                <a:solidFill>
                  <a:schemeClr val="lt1"/>
                </a:solidFill>
                <a:latin typeface="Arial"/>
                <a:ea typeface="Arial"/>
                <a:cs typeface="Arial"/>
                <a:sym typeface="Arial"/>
              </a:rPr>
              <a:t>2</a:t>
            </a:r>
            <a:r>
              <a:rPr b="0" i="0" lang="en-US" sz="1450" u="none" cap="none" strike="noStrike">
                <a:solidFill>
                  <a:schemeClr val="lt1"/>
                </a:solidFill>
                <a:latin typeface="Arial"/>
                <a:ea typeface="Arial"/>
                <a:cs typeface="Arial"/>
                <a:sym typeface="Arial"/>
              </a:rPr>
              <a:t>, in which Partnership for Youth Development (PYD) in NOLA was recipient</a:t>
            </a:r>
            <a:endParaRPr b="0" i="0" sz="1467" u="none" cap="none" strike="noStrike">
              <a:solidFill>
                <a:schemeClr val="lt1"/>
              </a:solidFill>
              <a:latin typeface="Arial"/>
              <a:ea typeface="Arial"/>
              <a:cs typeface="Arial"/>
              <a:sym typeface="Arial"/>
            </a:endParaRPr>
          </a:p>
        </p:txBody>
      </p:sp>
      <p:sp>
        <p:nvSpPr>
          <p:cNvPr id="442" name="Google Shape;442;p10"/>
          <p:cNvSpPr/>
          <p:nvPr/>
        </p:nvSpPr>
        <p:spPr>
          <a:xfrm>
            <a:off x="5557200" y="4427346"/>
            <a:ext cx="6313600" cy="13464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67"/>
              <a:buFont typeface="Arial"/>
              <a:buNone/>
            </a:pPr>
            <a:r>
              <a:rPr b="0" i="0" lang="en-US" sz="1467" u="none" cap="none" strike="noStrike">
                <a:solidFill>
                  <a:schemeClr val="lt1"/>
                </a:solidFill>
                <a:latin typeface="Arial"/>
                <a:ea typeface="Arial"/>
                <a:cs typeface="Arial"/>
                <a:sym typeface="Arial"/>
              </a:rPr>
              <a:t>BCM and Partnership for Youth Development in New Orleans established YouthShift, a collaboration of </a:t>
            </a:r>
            <a:r>
              <a:rPr b="1" i="1" lang="en-US" sz="1467" u="none" cap="none" strike="noStrike">
                <a:solidFill>
                  <a:schemeClr val="lt1"/>
                </a:solidFill>
                <a:latin typeface="Arial"/>
                <a:ea typeface="Arial"/>
                <a:cs typeface="Arial"/>
                <a:sym typeface="Arial"/>
              </a:rPr>
              <a:t>200 youth-serving orgs</a:t>
            </a:r>
            <a:r>
              <a:rPr b="0" i="0" lang="en-US" sz="1467" u="none" cap="none" strike="noStrike">
                <a:solidFill>
                  <a:schemeClr val="lt1"/>
                </a:solidFill>
                <a:latin typeface="Arial"/>
                <a:ea typeface="Arial"/>
                <a:cs typeface="Arial"/>
                <a:sym typeface="Arial"/>
              </a:rPr>
              <a:t> which adopted a whole-child, collective-impact approach to improve the academic, social, and behavioral outcomes for New Orleanians ages birth to 25 with assistance from the Forum for Youth Investment (FYI) </a:t>
            </a:r>
            <a:endParaRPr b="0" i="0" sz="1467" u="none" cap="none" strike="noStrike">
              <a:solidFill>
                <a:schemeClr val="lt1"/>
              </a:solidFill>
              <a:latin typeface="Arial"/>
              <a:ea typeface="Arial"/>
              <a:cs typeface="Arial"/>
              <a:sym typeface="Arial"/>
            </a:endParaRPr>
          </a:p>
        </p:txBody>
      </p:sp>
      <p:sp>
        <p:nvSpPr>
          <p:cNvPr id="443" name="Google Shape;443;p10"/>
          <p:cNvSpPr/>
          <p:nvPr/>
        </p:nvSpPr>
        <p:spPr>
          <a:xfrm>
            <a:off x="1278600" y="1487068"/>
            <a:ext cx="9634800" cy="6195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30"/>
              <a:buFont typeface="Arial"/>
              <a:buNone/>
            </a:pPr>
            <a:r>
              <a:rPr b="0" i="0" lang="en-US" sz="1430" u="none" cap="none" strike="noStrike">
                <a:solidFill>
                  <a:schemeClr val="dk1"/>
                </a:solidFill>
                <a:latin typeface="Arial"/>
                <a:ea typeface="Arial"/>
                <a:cs typeface="Arial"/>
                <a:sym typeface="Arial"/>
                <a:extLst>
                  <a:ext uri="http://customooxmlschemas.google.com/">
                    <go:slidesCustomData xmlns:go="http://customooxmlschemas.google.com/" textRoundtripDataId="6"/>
                  </a:ext>
                </a:extLst>
              </a:rPr>
              <a:t>National and local funders and champions built on White House momentum to bring support to New Orleans Youth</a:t>
            </a:r>
            <a:r>
              <a:rPr b="0" i="0" lang="en-US" sz="1430" u="none" cap="none" strike="noStrike">
                <a:solidFill>
                  <a:schemeClr val="dk1"/>
                </a:solidFill>
                <a:latin typeface="Arial"/>
                <a:ea typeface="Arial"/>
                <a:cs typeface="Arial"/>
                <a:sym typeface="Arial"/>
              </a:rPr>
              <a:t>.</a:t>
            </a:r>
            <a:endParaRPr b="0" i="0" sz="1430" u="none" cap="none" strike="noStrike">
              <a:solidFill>
                <a:schemeClr val="dk1"/>
              </a:solidFill>
              <a:latin typeface="Arial"/>
              <a:ea typeface="Arial"/>
              <a:cs typeface="Arial"/>
              <a:sym typeface="Arial"/>
            </a:endParaRPr>
          </a:p>
        </p:txBody>
      </p:sp>
      <p:sp>
        <p:nvSpPr>
          <p:cNvPr id="444" name="Google Shape;444;p10"/>
          <p:cNvSpPr txBox="1"/>
          <p:nvPr/>
        </p:nvSpPr>
        <p:spPr>
          <a:xfrm>
            <a:off x="196000" y="6010625"/>
            <a:ext cx="5166900" cy="8475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Open Sans"/>
                <a:ea typeface="Open Sans"/>
                <a:cs typeface="Open Sans"/>
                <a:sym typeface="Open Sans"/>
              </a:rPr>
              <a:t>Source:</a:t>
            </a:r>
            <a:r>
              <a:rPr b="0" i="0" lang="en-US" sz="800" u="none" cap="none" strike="noStrike">
                <a:solidFill>
                  <a:schemeClr val="dk1"/>
                </a:solidFill>
                <a:latin typeface="Open Sans Light"/>
                <a:ea typeface="Open Sans Light"/>
                <a:cs typeface="Open Sans Light"/>
                <a:sym typeface="Open Sans Light"/>
              </a:rPr>
              <a:t> </a:t>
            </a:r>
            <a:endParaRPr b="0" i="0" sz="800" u="none" cap="none" strike="noStrike">
              <a:solidFill>
                <a:schemeClr val="dk1"/>
              </a:solidFill>
              <a:latin typeface="Open Sans Light"/>
              <a:ea typeface="Open Sans Light"/>
              <a:cs typeface="Open Sans Light"/>
              <a:sym typeface="Open Sans Light"/>
            </a:endParaRPr>
          </a:p>
          <a:p>
            <a:pPr indent="0" lvl="0" marL="0" marR="0" rtl="0" algn="l">
              <a:lnSpc>
                <a:spcPct val="100000"/>
              </a:lnSpc>
              <a:spcBef>
                <a:spcPts val="0"/>
              </a:spcBef>
              <a:spcAft>
                <a:spcPts val="0"/>
              </a:spcAft>
              <a:buClr>
                <a:srgbClr val="000000"/>
              </a:buClr>
              <a:buSzPts val="800"/>
              <a:buFont typeface="Arial"/>
              <a:buNone/>
            </a:pPr>
            <a:r>
              <a:rPr b="0" baseline="30000" i="0" lang="en-US" sz="800" u="sng" cap="none" strike="noStrike">
                <a:solidFill>
                  <a:schemeClr val="hlink"/>
                </a:solidFill>
                <a:latin typeface="Open Sans Light"/>
                <a:ea typeface="Open Sans Light"/>
                <a:cs typeface="Open Sans Light"/>
                <a:sym typeface="Open Sans Light"/>
                <a:hlinkClick r:id="rId5"/>
              </a:rPr>
              <a:t>1</a:t>
            </a:r>
            <a:r>
              <a:rPr b="0" i="0" lang="en-US" sz="800" u="sng" cap="none" strike="noStrike">
                <a:solidFill>
                  <a:schemeClr val="hlink"/>
                </a:solidFill>
                <a:latin typeface="Open Sans Light"/>
                <a:ea typeface="Open Sans Light"/>
                <a:cs typeface="Open Sans Light"/>
                <a:sym typeface="Open Sans Light"/>
                <a:hlinkClick r:id="rId6"/>
              </a:rPr>
              <a:t>The White House Council for Community Solution, Final Report, Community Solutions for Opportunity Youth, June 2012</a:t>
            </a:r>
            <a:endParaRPr b="0" i="0" sz="800" u="none" cap="none" strike="noStrike">
              <a:solidFill>
                <a:schemeClr val="dk1"/>
              </a:solidFill>
              <a:latin typeface="Open Sans Light"/>
              <a:ea typeface="Open Sans Light"/>
              <a:cs typeface="Open Sans Light"/>
              <a:sym typeface="Open Sans Light"/>
            </a:endParaRPr>
          </a:p>
          <a:p>
            <a:pPr indent="0" lvl="0" marL="0" marR="0" rtl="0" algn="l">
              <a:lnSpc>
                <a:spcPct val="100000"/>
              </a:lnSpc>
              <a:spcBef>
                <a:spcPts val="0"/>
              </a:spcBef>
              <a:spcAft>
                <a:spcPts val="0"/>
              </a:spcAft>
              <a:buClr>
                <a:srgbClr val="000000"/>
              </a:buClr>
              <a:buSzPts val="800"/>
              <a:buFont typeface="Arial"/>
              <a:buNone/>
            </a:pPr>
            <a:r>
              <a:rPr b="0" baseline="30000" i="0" lang="en-US" sz="800" u="none" cap="none" strike="noStrike">
                <a:solidFill>
                  <a:schemeClr val="dk1"/>
                </a:solidFill>
                <a:latin typeface="Open Sans Light"/>
                <a:ea typeface="Open Sans Light"/>
                <a:cs typeface="Open Sans Light"/>
                <a:sym typeface="Open Sans Light"/>
              </a:rPr>
              <a:t>2</a:t>
            </a:r>
            <a:r>
              <a:rPr b="0" i="0" lang="en-US" sz="800" u="sng" cap="none" strike="noStrike">
                <a:solidFill>
                  <a:schemeClr val="hlink"/>
                </a:solidFill>
                <a:latin typeface="Open Sans Light"/>
                <a:ea typeface="Open Sans Light"/>
                <a:cs typeface="Open Sans Light"/>
                <a:sym typeface="Open Sans Light"/>
                <a:hlinkClick r:id="rId7"/>
              </a:rPr>
              <a:t>Aspen Institute, Press Release, July 2012</a:t>
            </a:r>
            <a:endParaRPr b="0" i="0" sz="800" u="none" cap="none" strike="noStrike">
              <a:solidFill>
                <a:schemeClr val="dk1"/>
              </a:solidFill>
              <a:latin typeface="Open Sans Light"/>
              <a:ea typeface="Open Sans Light"/>
              <a:cs typeface="Open Sans Light"/>
              <a:sym typeface="Open Sans Light"/>
            </a:endParaRPr>
          </a:p>
          <a:p>
            <a:pPr indent="0" lvl="0" marL="0" marR="0" rtl="0" algn="l">
              <a:lnSpc>
                <a:spcPct val="100000"/>
              </a:lnSpc>
              <a:spcBef>
                <a:spcPts val="0"/>
              </a:spcBef>
              <a:spcAft>
                <a:spcPts val="0"/>
              </a:spcAft>
              <a:buClr>
                <a:srgbClr val="000000"/>
              </a:buClr>
              <a:buSzPts val="800"/>
              <a:buFont typeface="Arial"/>
              <a:buNone/>
            </a:pPr>
            <a:r>
              <a:rPr b="0" baseline="30000" i="0" lang="en-US" sz="800" u="none" cap="none" strike="noStrike">
                <a:solidFill>
                  <a:schemeClr val="dk1"/>
                </a:solidFill>
                <a:latin typeface="Open Sans Light"/>
                <a:ea typeface="Open Sans Light"/>
                <a:cs typeface="Open Sans Light"/>
                <a:sym typeface="Open Sans Light"/>
              </a:rPr>
              <a:t>3</a:t>
            </a:r>
            <a:r>
              <a:rPr b="0" i="0" lang="en-US" sz="800" u="none" cap="none" strike="noStrike">
                <a:solidFill>
                  <a:schemeClr val="dk1"/>
                </a:solidFill>
                <a:latin typeface="Open Sans Light"/>
                <a:ea typeface="Open Sans Light"/>
                <a:cs typeface="Open Sans Light"/>
                <a:sym typeface="Open Sans Light"/>
              </a:rPr>
              <a:t>YouthShift, A Call for Connection, December 2015</a:t>
            </a:r>
            <a:endParaRPr b="0" i="0" sz="800" u="none" cap="none" strike="noStrike">
              <a:solidFill>
                <a:schemeClr val="dk1"/>
              </a:solidFill>
              <a:latin typeface="Open Sans Light"/>
              <a:ea typeface="Open Sans Light"/>
              <a:cs typeface="Open Sans Light"/>
              <a:sym typeface="Open Sans Light"/>
            </a:endParaRPr>
          </a:p>
        </p:txBody>
      </p:sp>
      <p:sp>
        <p:nvSpPr>
          <p:cNvPr id="445" name="Google Shape;445;p10"/>
          <p:cNvSpPr/>
          <p:nvPr/>
        </p:nvSpPr>
        <p:spPr>
          <a:xfrm rot="5400000">
            <a:off x="3732754" y="4145696"/>
            <a:ext cx="2843967" cy="446800"/>
          </a:xfrm>
          <a:prstGeom prst="triangle">
            <a:avLst>
              <a:gd fmla="val 50000" name="adj"/>
            </a:avLst>
          </a:prstGeom>
          <a:solidFill>
            <a:schemeClr val="dk1"/>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Open Sans Light"/>
              <a:ea typeface="Open Sans Light"/>
              <a:cs typeface="Open Sans Light"/>
              <a:sym typeface="Open Sans Light"/>
            </a:endParaRPr>
          </a:p>
        </p:txBody>
      </p:sp>
      <p:sp>
        <p:nvSpPr>
          <p:cNvPr id="446" name="Google Shape;446;p10"/>
          <p:cNvSpPr/>
          <p:nvPr/>
        </p:nvSpPr>
        <p:spPr>
          <a:xfrm>
            <a:off x="5362800" y="2352613"/>
            <a:ext cx="6484800" cy="3312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67"/>
              <a:buFont typeface="Arial"/>
              <a:buNone/>
            </a:pPr>
            <a:r>
              <a:rPr b="1" i="0" lang="en-US" sz="1467" u="none" cap="none" strike="noStrike">
                <a:solidFill>
                  <a:srgbClr val="0C2E3A"/>
                </a:solidFill>
                <a:latin typeface="Open Sans"/>
                <a:ea typeface="Open Sans"/>
                <a:cs typeface="Open Sans"/>
                <a:sym typeface="Open Sans"/>
              </a:rPr>
              <a:t>…And achieve early-stage milestones</a:t>
            </a:r>
            <a:endParaRPr b="1" i="0" sz="1467" u="none" cap="none" strike="noStrike">
              <a:solidFill>
                <a:srgbClr val="0C2E3A"/>
              </a:solidFill>
              <a:latin typeface="Open Sans"/>
              <a:ea typeface="Open Sans"/>
              <a:cs typeface="Open Sans"/>
              <a:sym typeface="Open Sans"/>
            </a:endParaRPr>
          </a:p>
        </p:txBody>
      </p:sp>
      <p:sp>
        <p:nvSpPr>
          <p:cNvPr id="447" name="Google Shape;447;p10"/>
          <p:cNvSpPr/>
          <p:nvPr/>
        </p:nvSpPr>
        <p:spPr>
          <a:xfrm>
            <a:off x="1051550" y="2948150"/>
            <a:ext cx="3666000" cy="425100"/>
          </a:xfrm>
          <a:prstGeom prst="rect">
            <a:avLst/>
          </a:prstGeom>
          <a:no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67"/>
              <a:buFont typeface="Arial"/>
              <a:buNone/>
            </a:pPr>
            <a:r>
              <a:rPr b="1" i="0" lang="en-US" sz="1467" u="none" cap="none" strike="noStrike">
                <a:solidFill>
                  <a:schemeClr val="dk1"/>
                </a:solidFill>
                <a:latin typeface="Arial"/>
                <a:ea typeface="Arial"/>
                <a:cs typeface="Arial"/>
                <a:sym typeface="Arial"/>
              </a:rPr>
              <a:t>Baptist Community Ministries (BCM)</a:t>
            </a:r>
            <a:endParaRPr b="1" baseline="30000" i="0" sz="1467" u="none" cap="none" strike="noStrike">
              <a:solidFill>
                <a:schemeClr val="dk1"/>
              </a:solidFill>
              <a:latin typeface="Arial"/>
              <a:ea typeface="Arial"/>
              <a:cs typeface="Arial"/>
              <a:sym typeface="Arial"/>
            </a:endParaRPr>
          </a:p>
        </p:txBody>
      </p:sp>
      <p:sp>
        <p:nvSpPr>
          <p:cNvPr id="448" name="Google Shape;448;p10"/>
          <p:cNvSpPr/>
          <p:nvPr/>
        </p:nvSpPr>
        <p:spPr>
          <a:xfrm>
            <a:off x="1055708" y="3743309"/>
            <a:ext cx="3666000" cy="425100"/>
          </a:xfrm>
          <a:prstGeom prst="rect">
            <a:avLst/>
          </a:prstGeom>
          <a:no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67"/>
              <a:buFont typeface="Arial"/>
              <a:buNone/>
            </a:pPr>
            <a:r>
              <a:rPr b="1" i="0" lang="en-US" sz="1467" u="none" cap="none" strike="noStrike">
                <a:solidFill>
                  <a:schemeClr val="dk1"/>
                </a:solidFill>
                <a:latin typeface="Arial"/>
                <a:ea typeface="Arial"/>
                <a:cs typeface="Arial"/>
                <a:sym typeface="Arial"/>
              </a:rPr>
              <a:t>JPMorgan Chase</a:t>
            </a:r>
            <a:endParaRPr b="1" baseline="30000" i="0" sz="1467" u="none" cap="none" strike="noStrike">
              <a:solidFill>
                <a:schemeClr val="dk1"/>
              </a:solidFill>
              <a:latin typeface="Arial"/>
              <a:ea typeface="Arial"/>
              <a:cs typeface="Arial"/>
              <a:sym typeface="Arial"/>
            </a:endParaRPr>
          </a:p>
        </p:txBody>
      </p:sp>
      <p:sp>
        <p:nvSpPr>
          <p:cNvPr id="449" name="Google Shape;449;p10"/>
          <p:cNvSpPr/>
          <p:nvPr/>
        </p:nvSpPr>
        <p:spPr>
          <a:xfrm>
            <a:off x="1051550" y="4538468"/>
            <a:ext cx="3666000" cy="425100"/>
          </a:xfrm>
          <a:prstGeom prst="rect">
            <a:avLst/>
          </a:prstGeom>
          <a:no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67"/>
              <a:buFont typeface="Arial"/>
              <a:buNone/>
            </a:pPr>
            <a:r>
              <a:rPr b="1" i="0" lang="en-US" sz="1467" u="none" cap="none" strike="noStrike">
                <a:solidFill>
                  <a:schemeClr val="dk1"/>
                </a:solidFill>
                <a:latin typeface="Arial"/>
                <a:ea typeface="Arial"/>
                <a:cs typeface="Arial"/>
                <a:sym typeface="Arial"/>
              </a:rPr>
              <a:t>Aspen Institute, OYIF</a:t>
            </a:r>
            <a:endParaRPr b="1" baseline="30000" i="0" sz="1467" u="none" cap="none" strike="noStrike">
              <a:solidFill>
                <a:schemeClr val="dk1"/>
              </a:solidFill>
              <a:latin typeface="Arial"/>
              <a:ea typeface="Arial"/>
              <a:cs typeface="Arial"/>
              <a:sym typeface="Arial"/>
            </a:endParaRPr>
          </a:p>
        </p:txBody>
      </p:sp>
      <p:sp>
        <p:nvSpPr>
          <p:cNvPr id="450" name="Google Shape;450;p10"/>
          <p:cNvSpPr/>
          <p:nvPr/>
        </p:nvSpPr>
        <p:spPr>
          <a:xfrm>
            <a:off x="1051550" y="5333626"/>
            <a:ext cx="3666000" cy="425100"/>
          </a:xfrm>
          <a:prstGeom prst="rect">
            <a:avLst/>
          </a:prstGeom>
          <a:no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67"/>
              <a:buFont typeface="Arial"/>
              <a:buNone/>
            </a:pPr>
            <a:r>
              <a:rPr b="1" i="0" lang="en-US" sz="1467" u="none" cap="none" strike="noStrike">
                <a:solidFill>
                  <a:schemeClr val="dk1"/>
                </a:solidFill>
                <a:latin typeface="Arial"/>
                <a:ea typeface="Arial"/>
                <a:cs typeface="Arial"/>
                <a:sym typeface="Arial"/>
              </a:rPr>
              <a:t>WK Kellogg Foundation</a:t>
            </a:r>
            <a:endParaRPr b="1" baseline="30000" i="0" sz="1467" u="none" cap="none" strike="noStrike">
              <a:solidFill>
                <a:schemeClr val="dk1"/>
              </a:solidFill>
              <a:latin typeface="Arial"/>
              <a:ea typeface="Arial"/>
              <a:cs typeface="Arial"/>
              <a:sym typeface="Arial"/>
            </a:endParaRPr>
          </a:p>
        </p:txBody>
      </p:sp>
      <p:sp>
        <p:nvSpPr>
          <p:cNvPr id="451" name="Google Shape;451;p10"/>
          <p:cNvSpPr/>
          <p:nvPr/>
        </p:nvSpPr>
        <p:spPr>
          <a:xfrm>
            <a:off x="1166567" y="2360213"/>
            <a:ext cx="3556800" cy="4252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67"/>
              <a:buFont typeface="Arial"/>
              <a:buNone/>
            </a:pPr>
            <a:r>
              <a:rPr b="1" i="0" lang="en-US" sz="1467" u="none" cap="none" strike="noStrike">
                <a:solidFill>
                  <a:srgbClr val="0C2E3A"/>
                </a:solidFill>
                <a:latin typeface="Arial"/>
                <a:ea typeface="Arial"/>
                <a:cs typeface="Arial"/>
                <a:sym typeface="Arial"/>
              </a:rPr>
              <a:t>Several funders played a critical role to galvanize support in NOLA</a:t>
            </a:r>
            <a:endParaRPr b="1" i="0" sz="1467" u="none" cap="none" strike="noStrike">
              <a:solidFill>
                <a:srgbClr val="0C2E3A"/>
              </a:solidFill>
              <a:latin typeface="Arial"/>
              <a:ea typeface="Arial"/>
              <a:cs typeface="Arial"/>
              <a:sym typeface="Arial"/>
            </a:endParaRPr>
          </a:p>
        </p:txBody>
      </p:sp>
      <p:pic>
        <p:nvPicPr>
          <p:cNvPr id="452" name="Google Shape;452;p10"/>
          <p:cNvPicPr preferRelativeResize="0"/>
          <p:nvPr/>
        </p:nvPicPr>
        <p:blipFill rotWithShape="1">
          <a:blip r:embed="rId8">
            <a:alphaModFix/>
          </a:blip>
          <a:srcRect b="50533" l="15160" r="60107" t="0"/>
          <a:stretch/>
        </p:blipFill>
        <p:spPr>
          <a:xfrm>
            <a:off x="335365" y="5333628"/>
            <a:ext cx="446800" cy="425200"/>
          </a:xfrm>
          <a:prstGeom prst="rect">
            <a:avLst/>
          </a:prstGeom>
          <a:noFill/>
          <a:ln>
            <a:noFill/>
          </a:ln>
        </p:spPr>
      </p:pic>
      <p:pic>
        <p:nvPicPr>
          <p:cNvPr id="453" name="Google Shape;453;p10"/>
          <p:cNvPicPr preferRelativeResize="0"/>
          <p:nvPr/>
        </p:nvPicPr>
        <p:blipFill rotWithShape="1">
          <a:blip r:embed="rId9">
            <a:alphaModFix/>
          </a:blip>
          <a:srcRect b="0" l="0" r="0" t="0"/>
          <a:stretch/>
        </p:blipFill>
        <p:spPr>
          <a:xfrm>
            <a:off x="234954" y="3773747"/>
            <a:ext cx="647625" cy="364319"/>
          </a:xfrm>
          <a:prstGeom prst="rect">
            <a:avLst/>
          </a:prstGeom>
          <a:noFill/>
          <a:ln>
            <a:noFill/>
          </a:ln>
        </p:spPr>
      </p:pic>
      <p:pic>
        <p:nvPicPr>
          <p:cNvPr id="454" name="Google Shape;454;p10"/>
          <p:cNvPicPr preferRelativeResize="0"/>
          <p:nvPr/>
        </p:nvPicPr>
        <p:blipFill rotWithShape="1">
          <a:blip r:embed="rId10">
            <a:alphaModFix/>
          </a:blip>
          <a:srcRect b="0" l="0" r="0" t="0"/>
          <a:stretch/>
        </p:blipFill>
        <p:spPr>
          <a:xfrm>
            <a:off x="397912" y="4554247"/>
            <a:ext cx="321708" cy="444650"/>
          </a:xfrm>
          <a:prstGeom prst="rect">
            <a:avLst/>
          </a:prstGeom>
          <a:noFill/>
          <a:ln>
            <a:noFill/>
          </a:ln>
        </p:spPr>
      </p:pic>
      <p:pic>
        <p:nvPicPr>
          <p:cNvPr descr="Home - Baptist Community Ministries" id="455" name="Google Shape;455;p10"/>
          <p:cNvPicPr preferRelativeResize="0"/>
          <p:nvPr/>
        </p:nvPicPr>
        <p:blipFill rotWithShape="1">
          <a:blip r:embed="rId11">
            <a:alphaModFix/>
          </a:blip>
          <a:srcRect b="0" l="0" r="0" t="0"/>
          <a:stretch/>
        </p:blipFill>
        <p:spPr>
          <a:xfrm>
            <a:off x="251528" y="2901288"/>
            <a:ext cx="647625" cy="492758"/>
          </a:xfrm>
          <a:prstGeom prst="rect">
            <a:avLst/>
          </a:prstGeom>
          <a:noFill/>
          <a:ln>
            <a:noFill/>
          </a:ln>
        </p:spPr>
      </p:pic>
      <p:sp>
        <p:nvSpPr>
          <p:cNvPr id="456" name="Google Shape;456;p1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457" name="Google Shape;457;p10"/>
          <p:cNvSpPr txBox="1"/>
          <p:nvPr/>
        </p:nvSpPr>
        <p:spPr>
          <a:xfrm>
            <a:off x="5557200" y="5924925"/>
            <a:ext cx="63135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The Aspen Opportunity Youth Incentive Fund (OYIF) launched in 2013 and was rebranded as the Opportunity Youth Forum in 2016.</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AC3EE">
            <a:alpha val="46274"/>
          </a:srgbClr>
        </a:solidFill>
      </p:bgPr>
    </p:bg>
    <p:spTree>
      <p:nvGrpSpPr>
        <p:cNvPr id="461" name="Shape 461"/>
        <p:cNvGrpSpPr/>
        <p:nvPr/>
      </p:nvGrpSpPr>
      <p:grpSpPr>
        <a:xfrm>
          <a:off x="0" y="0"/>
          <a:ext cx="0" cy="0"/>
          <a:chOff x="0" y="0"/>
          <a:chExt cx="0" cy="0"/>
        </a:xfrm>
      </p:grpSpPr>
      <p:pic>
        <p:nvPicPr>
          <p:cNvPr descr="A city with buildings and a dome&#10;&#10;AI-generated content may be incorrect." id="462" name="Google Shape;462;p11"/>
          <p:cNvPicPr preferRelativeResize="0"/>
          <p:nvPr/>
        </p:nvPicPr>
        <p:blipFill rotWithShape="1">
          <a:blip r:embed="rId3">
            <a:alphaModFix amt="17000"/>
          </a:blip>
          <a:srcRect b="31037" l="7350" r="23776" t="283"/>
          <a:stretch/>
        </p:blipFill>
        <p:spPr>
          <a:xfrm>
            <a:off x="0" y="119"/>
            <a:ext cx="12210850" cy="6857881"/>
          </a:xfrm>
          <a:prstGeom prst="rect">
            <a:avLst/>
          </a:prstGeom>
          <a:noFill/>
          <a:ln>
            <a:noFill/>
          </a:ln>
        </p:spPr>
      </p:pic>
      <p:pic>
        <p:nvPicPr>
          <p:cNvPr descr="A person leaning against a wall&#10;&#10;AI-generated content may be incorrect." id="463" name="Google Shape;463;p11"/>
          <p:cNvPicPr preferRelativeResize="0"/>
          <p:nvPr/>
        </p:nvPicPr>
        <p:blipFill rotWithShape="1">
          <a:blip r:embed="rId4">
            <a:alphaModFix amt="26000"/>
          </a:blip>
          <a:srcRect b="59173" l="74314" r="152" t="18485"/>
          <a:stretch/>
        </p:blipFill>
        <p:spPr>
          <a:xfrm>
            <a:off x="0" y="0"/>
            <a:ext cx="12192000" cy="6858000"/>
          </a:xfrm>
          <a:prstGeom prst="rect">
            <a:avLst/>
          </a:prstGeom>
          <a:noFill/>
          <a:ln>
            <a:noFill/>
          </a:ln>
          <a:effectLst>
            <a:outerShdw blurRad="50800" rotWithShape="0" algn="ctr" dir="5400000" dist="50800">
              <a:srgbClr val="000000">
                <a:alpha val="0"/>
              </a:srgbClr>
            </a:outerShdw>
          </a:effectLst>
        </p:spPr>
      </p:pic>
      <p:sp>
        <p:nvSpPr>
          <p:cNvPr id="464" name="Google Shape;464;p11"/>
          <p:cNvSpPr txBox="1"/>
          <p:nvPr>
            <p:ph type="ctrTitle"/>
          </p:nvPr>
        </p:nvSpPr>
        <p:spPr>
          <a:xfrm>
            <a:off x="197582" y="271898"/>
            <a:ext cx="10696500" cy="12615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1"/>
              </a:buClr>
              <a:buSzPts val="1800"/>
              <a:buFont typeface="DM Serif Display"/>
              <a:buNone/>
            </a:pPr>
            <a:r>
              <a:rPr lang="en-US" sz="3300">
                <a:latin typeface="DM Serif Display"/>
                <a:ea typeface="DM Serif Display"/>
                <a:cs typeface="DM Serif Display"/>
                <a:sym typeface="DM Serif Display"/>
              </a:rPr>
              <a:t>Building on momentum, youth-serving orgs leverage data to forge a collective path forward </a:t>
            </a:r>
            <a:endParaRPr sz="3300">
              <a:latin typeface="DM Serif Display"/>
              <a:ea typeface="DM Serif Display"/>
              <a:cs typeface="DM Serif Display"/>
              <a:sym typeface="DM Serif Display"/>
            </a:endParaRPr>
          </a:p>
        </p:txBody>
      </p:sp>
      <p:sp>
        <p:nvSpPr>
          <p:cNvPr id="465" name="Google Shape;465;p11"/>
          <p:cNvSpPr txBox="1"/>
          <p:nvPr/>
        </p:nvSpPr>
        <p:spPr>
          <a:xfrm>
            <a:off x="197567" y="6292733"/>
            <a:ext cx="12067600" cy="3312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Open Sans"/>
                <a:ea typeface="Open Sans"/>
                <a:cs typeface="Open Sans"/>
                <a:sym typeface="Open Sans"/>
              </a:rPr>
              <a:t>Source:</a:t>
            </a:r>
            <a:r>
              <a:rPr b="0" i="0" lang="en-US" sz="800" u="none" cap="none" strike="noStrike">
                <a:solidFill>
                  <a:schemeClr val="dk1"/>
                </a:solidFill>
                <a:latin typeface="Open Sans Light"/>
                <a:ea typeface="Open Sans Light"/>
                <a:cs typeface="Open Sans Light"/>
                <a:sym typeface="Open Sans Light"/>
              </a:rPr>
              <a:t> </a:t>
            </a:r>
            <a:endParaRPr b="0" i="0" sz="800" u="none" cap="none" strike="noStrike">
              <a:solidFill>
                <a:schemeClr val="dk1"/>
              </a:solidFill>
              <a:latin typeface="Open Sans Light"/>
              <a:ea typeface="Open Sans Light"/>
              <a:cs typeface="Open Sans Light"/>
              <a:sym typeface="Open Sans Light"/>
            </a:endParaRPr>
          </a:p>
          <a:p>
            <a:pPr indent="0" lvl="0" marL="0" marR="0" rtl="0" algn="l">
              <a:lnSpc>
                <a:spcPct val="100000"/>
              </a:lnSpc>
              <a:spcBef>
                <a:spcPts val="0"/>
              </a:spcBef>
              <a:spcAft>
                <a:spcPts val="0"/>
              </a:spcAft>
              <a:buClr>
                <a:srgbClr val="000000"/>
              </a:buClr>
              <a:buSzPts val="800"/>
              <a:buFont typeface="Arial"/>
              <a:buNone/>
            </a:pPr>
            <a:r>
              <a:rPr b="0" baseline="30000" i="0" lang="en-US" sz="800" u="none" cap="none" strike="noStrike">
                <a:solidFill>
                  <a:schemeClr val="dk1"/>
                </a:solidFill>
                <a:latin typeface="Open Sans Light"/>
                <a:ea typeface="Open Sans Light"/>
                <a:cs typeface="Open Sans Light"/>
                <a:sym typeface="Open Sans Light"/>
              </a:rPr>
              <a:t>1</a:t>
            </a:r>
            <a:r>
              <a:rPr b="0" i="0" lang="en-US" sz="800" u="none" cap="none" strike="noStrike">
                <a:solidFill>
                  <a:schemeClr val="dk1"/>
                </a:solidFill>
                <a:latin typeface="Open Sans Light"/>
                <a:ea typeface="Open Sans Light"/>
                <a:cs typeface="Open Sans Light"/>
                <a:sym typeface="Open Sans Light"/>
              </a:rPr>
              <a:t> </a:t>
            </a:r>
            <a:r>
              <a:rPr b="0" i="0" lang="en-US" sz="800" u="sng" cap="none" strike="noStrike">
                <a:solidFill>
                  <a:schemeClr val="dk1"/>
                </a:solidFill>
                <a:latin typeface="Open Sans Light"/>
                <a:ea typeface="Open Sans Light"/>
                <a:cs typeface="Open Sans Light"/>
                <a:sym typeface="Open Sans Light"/>
                <a:hlinkClick r:id="rId5">
                  <a:extLst>
                    <a:ext uri="{A12FA001-AC4F-418D-AE19-62706E023703}">
                      <ahyp:hlinkClr val="tx"/>
                    </a:ext>
                  </a:extLst>
                </a:hlinkClick>
              </a:rPr>
              <a:t>A Call for Connection: Bridging the Divide for New Orleans Children and Youth,  </a:t>
            </a:r>
            <a:endParaRPr b="0" i="0" sz="800" u="none" cap="none" strike="noStrike">
              <a:solidFill>
                <a:schemeClr val="dk1"/>
              </a:solidFill>
              <a:latin typeface="Open Sans Light"/>
              <a:ea typeface="Open Sans Light"/>
              <a:cs typeface="Open Sans Light"/>
              <a:sym typeface="Open Sans Light"/>
            </a:endParaRPr>
          </a:p>
        </p:txBody>
      </p:sp>
      <p:pic>
        <p:nvPicPr>
          <p:cNvPr id="466" name="Google Shape;466;p11"/>
          <p:cNvPicPr preferRelativeResize="0"/>
          <p:nvPr/>
        </p:nvPicPr>
        <p:blipFill rotWithShape="1">
          <a:blip r:embed="rId6">
            <a:alphaModFix/>
          </a:blip>
          <a:srcRect b="0" l="0" r="0" t="0"/>
          <a:stretch/>
        </p:blipFill>
        <p:spPr>
          <a:xfrm>
            <a:off x="4752166" y="2326501"/>
            <a:ext cx="2120436" cy="2638399"/>
          </a:xfrm>
          <a:prstGeom prst="rect">
            <a:avLst/>
          </a:prstGeom>
          <a:noFill/>
          <a:ln>
            <a:noFill/>
          </a:ln>
          <a:effectLst>
            <a:outerShdw blurRad="57150" rotWithShape="0" algn="bl" dir="5400000" dist="19050">
              <a:srgbClr val="000000">
                <a:alpha val="49411"/>
              </a:srgbClr>
            </a:outerShdw>
          </a:effectLst>
        </p:spPr>
      </p:pic>
      <p:pic>
        <p:nvPicPr>
          <p:cNvPr id="467" name="Google Shape;467;p11"/>
          <p:cNvPicPr preferRelativeResize="0"/>
          <p:nvPr/>
        </p:nvPicPr>
        <p:blipFill rotWithShape="1">
          <a:blip r:embed="rId7">
            <a:alphaModFix/>
          </a:blip>
          <a:srcRect b="0" l="0" r="0" t="0"/>
          <a:stretch/>
        </p:blipFill>
        <p:spPr>
          <a:xfrm>
            <a:off x="5546825" y="3529567"/>
            <a:ext cx="2254449" cy="2926399"/>
          </a:xfrm>
          <a:prstGeom prst="rect">
            <a:avLst/>
          </a:prstGeom>
          <a:noFill/>
          <a:ln>
            <a:noFill/>
          </a:ln>
          <a:effectLst>
            <a:outerShdw blurRad="57150" rotWithShape="0" algn="bl" dir="5400000" dist="19050">
              <a:srgbClr val="000000">
                <a:alpha val="49411"/>
              </a:srgbClr>
            </a:outerShdw>
          </a:effectLst>
        </p:spPr>
      </p:pic>
      <p:sp>
        <p:nvSpPr>
          <p:cNvPr id="468" name="Google Shape;468;p11"/>
          <p:cNvSpPr/>
          <p:nvPr/>
        </p:nvSpPr>
        <p:spPr>
          <a:xfrm>
            <a:off x="489633" y="2783133"/>
            <a:ext cx="3807200" cy="29232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Key data points, as mentioned by YouthShift in 2015:</a:t>
            </a:r>
            <a:endParaRPr b="1"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One in three of the 78,000 youth live in poverty in NOLA</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Births to teen mothers and infant death rates higher than national averages</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18 percent of 16-24 year olds didn’t work or go to school</a:t>
            </a:r>
            <a:endParaRPr b="0" i="0" sz="1700" u="none" cap="none" strike="noStrike">
              <a:solidFill>
                <a:schemeClr val="dk1"/>
              </a:solidFill>
              <a:latin typeface="Arial"/>
              <a:ea typeface="Arial"/>
              <a:cs typeface="Arial"/>
              <a:sym typeface="Arial"/>
            </a:endParaRPr>
          </a:p>
        </p:txBody>
      </p:sp>
      <p:sp>
        <p:nvSpPr>
          <p:cNvPr id="469" name="Google Shape;469;p11"/>
          <p:cNvSpPr txBox="1"/>
          <p:nvPr/>
        </p:nvSpPr>
        <p:spPr>
          <a:xfrm>
            <a:off x="687046" y="1414202"/>
            <a:ext cx="11088600" cy="5445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2D5A"/>
                </a:solidFill>
                <a:latin typeface="Arial"/>
                <a:ea typeface="Arial"/>
                <a:cs typeface="Arial"/>
                <a:sym typeface="Arial"/>
              </a:rPr>
              <a:t>In 2015, seminal reports from BCM and the Data Center on Youth in New Orleans bring together the region around key data and a “why” narrative, highlighting YouthShift’s five priorities for collective impact for Youth-serving organizations</a:t>
            </a:r>
            <a:r>
              <a:rPr b="0" i="0" lang="en-US" sz="1400" u="none" cap="none" strike="noStrike">
                <a:solidFill>
                  <a:srgbClr val="000000"/>
                </a:solidFill>
                <a:latin typeface="Arial"/>
                <a:ea typeface="Arial"/>
                <a:cs typeface="Arial"/>
                <a:sym typeface="Arial"/>
              </a:rPr>
              <a:t>​.</a:t>
            </a:r>
            <a:endParaRPr b="0" i="0" sz="1400" u="none" cap="none" strike="noStrike">
              <a:solidFill>
                <a:schemeClr val="dk1"/>
              </a:solidFill>
              <a:latin typeface="Open Sans Light"/>
              <a:ea typeface="Open Sans Light"/>
              <a:cs typeface="Open Sans Light"/>
              <a:sym typeface="Open Sans Light"/>
            </a:endParaRPr>
          </a:p>
        </p:txBody>
      </p:sp>
      <p:sp>
        <p:nvSpPr>
          <p:cNvPr id="470" name="Google Shape;470;p11"/>
          <p:cNvSpPr txBox="1"/>
          <p:nvPr/>
        </p:nvSpPr>
        <p:spPr>
          <a:xfrm>
            <a:off x="8300400" y="2945750"/>
            <a:ext cx="33792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29354C"/>
                </a:solidFill>
                <a:latin typeface="Arial"/>
                <a:ea typeface="Arial"/>
                <a:cs typeface="Arial"/>
                <a:sym typeface="Arial"/>
              </a:rPr>
              <a:t>YouthShift’s Five Priorities for Collective Impact​</a:t>
            </a:r>
            <a:endParaRPr b="0" i="0" sz="1800" u="none" cap="none" strike="noStrike">
              <a:solidFill>
                <a:srgbClr val="29354C"/>
              </a:solidFill>
              <a:latin typeface="Arial"/>
              <a:ea typeface="Arial"/>
              <a:cs typeface="Arial"/>
              <a:sym typeface="Arial"/>
            </a:endParaRPr>
          </a:p>
        </p:txBody>
      </p:sp>
      <p:sp>
        <p:nvSpPr>
          <p:cNvPr id="471" name="Google Shape;471;p11"/>
          <p:cNvSpPr txBox="1"/>
          <p:nvPr/>
        </p:nvSpPr>
        <p:spPr>
          <a:xfrm>
            <a:off x="8300400" y="3679825"/>
            <a:ext cx="3379200" cy="13500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89062"/>
              </a:lnSpc>
              <a:spcBef>
                <a:spcPts val="0"/>
              </a:spcBef>
              <a:spcAft>
                <a:spcPts val="0"/>
              </a:spcAft>
              <a:buClr>
                <a:schemeClr val="dk2"/>
              </a:buClr>
              <a:buSzPts val="1700"/>
              <a:buFont typeface="Arial"/>
              <a:buChar char="●"/>
            </a:pPr>
            <a:r>
              <a:rPr b="0" i="0" lang="en-US" sz="1700" u="none" cap="none" strike="noStrike">
                <a:solidFill>
                  <a:schemeClr val="dk2"/>
                </a:solidFill>
                <a:latin typeface="Arial"/>
                <a:ea typeface="Arial"/>
                <a:cs typeface="Arial"/>
                <a:sym typeface="Arial"/>
              </a:rPr>
              <a:t>Data Collection</a:t>
            </a:r>
            <a:endParaRPr b="0" i="0" sz="1800" u="none" cap="none" strike="noStrike">
              <a:solidFill>
                <a:schemeClr val="dk2"/>
              </a:solidFill>
              <a:latin typeface="Arial"/>
              <a:ea typeface="Arial"/>
              <a:cs typeface="Arial"/>
              <a:sym typeface="Arial"/>
            </a:endParaRPr>
          </a:p>
          <a:p>
            <a:pPr indent="-336550" lvl="0" marL="457200" marR="0" rtl="0" algn="l">
              <a:lnSpc>
                <a:spcPct val="89062"/>
              </a:lnSpc>
              <a:spcBef>
                <a:spcPts val="0"/>
              </a:spcBef>
              <a:spcAft>
                <a:spcPts val="0"/>
              </a:spcAft>
              <a:buClr>
                <a:schemeClr val="dk2"/>
              </a:buClr>
              <a:buSzPts val="1700"/>
              <a:buFont typeface="Arial"/>
              <a:buChar char="●"/>
            </a:pPr>
            <a:r>
              <a:rPr b="0" i="0" lang="en-US" sz="1700" u="none" cap="none" strike="noStrike">
                <a:solidFill>
                  <a:schemeClr val="dk2"/>
                </a:solidFill>
                <a:latin typeface="Arial"/>
                <a:ea typeface="Arial"/>
                <a:cs typeface="Arial"/>
                <a:sym typeface="Arial"/>
              </a:rPr>
              <a:t>Program Quality (YPQI)</a:t>
            </a:r>
            <a:endParaRPr b="0" i="0" sz="1800" u="none" cap="none" strike="noStrike">
              <a:solidFill>
                <a:schemeClr val="dk2"/>
              </a:solidFill>
              <a:latin typeface="Arial"/>
              <a:ea typeface="Arial"/>
              <a:cs typeface="Arial"/>
              <a:sym typeface="Arial"/>
            </a:endParaRPr>
          </a:p>
          <a:p>
            <a:pPr indent="-336550" lvl="0" marL="457200" marR="0" rtl="0" algn="l">
              <a:lnSpc>
                <a:spcPct val="89062"/>
              </a:lnSpc>
              <a:spcBef>
                <a:spcPts val="0"/>
              </a:spcBef>
              <a:spcAft>
                <a:spcPts val="0"/>
              </a:spcAft>
              <a:buClr>
                <a:schemeClr val="dk2"/>
              </a:buClr>
              <a:buSzPts val="1700"/>
              <a:buFont typeface="Arial"/>
              <a:buChar char="●"/>
            </a:pPr>
            <a:r>
              <a:rPr b="0" i="0" lang="en-US" sz="1700" u="none" cap="none" strike="noStrike">
                <a:solidFill>
                  <a:schemeClr val="dk2"/>
                </a:solidFill>
                <a:latin typeface="Arial"/>
                <a:ea typeface="Arial"/>
                <a:cs typeface="Arial"/>
                <a:sym typeface="Arial"/>
              </a:rPr>
              <a:t>Integrated Policy Agenda</a:t>
            </a:r>
            <a:endParaRPr b="0" i="0" sz="1700" u="none" cap="none" strike="noStrike">
              <a:solidFill>
                <a:schemeClr val="dk2"/>
              </a:solidFill>
              <a:latin typeface="Arial"/>
              <a:ea typeface="Arial"/>
              <a:cs typeface="Arial"/>
              <a:sym typeface="Arial"/>
            </a:endParaRPr>
          </a:p>
          <a:p>
            <a:pPr indent="-336550" lvl="0" marL="457200" marR="0" rtl="0" algn="l">
              <a:lnSpc>
                <a:spcPct val="89062"/>
              </a:lnSpc>
              <a:spcBef>
                <a:spcPts val="0"/>
              </a:spcBef>
              <a:spcAft>
                <a:spcPts val="0"/>
              </a:spcAft>
              <a:buClr>
                <a:schemeClr val="dk2"/>
              </a:buClr>
              <a:buSzPts val="1700"/>
              <a:buFont typeface="Arial"/>
              <a:buChar char="●"/>
            </a:pPr>
            <a:r>
              <a:rPr b="0" i="0" lang="en-US" sz="1700" u="none" cap="none" strike="noStrike">
                <a:solidFill>
                  <a:schemeClr val="dk2"/>
                </a:solidFill>
                <a:latin typeface="Arial"/>
                <a:ea typeface="Arial"/>
                <a:cs typeface="Arial"/>
                <a:sym typeface="Arial"/>
              </a:rPr>
              <a:t>Backbone org Supports</a:t>
            </a:r>
            <a:endParaRPr b="0" i="0" sz="1700" u="none" cap="none" strike="noStrike">
              <a:solidFill>
                <a:schemeClr val="dk2"/>
              </a:solidFill>
              <a:latin typeface="Arial"/>
              <a:ea typeface="Arial"/>
              <a:cs typeface="Arial"/>
              <a:sym typeface="Arial"/>
            </a:endParaRPr>
          </a:p>
          <a:p>
            <a:pPr indent="-336550" lvl="0" marL="457200" marR="0" rtl="0" algn="l">
              <a:lnSpc>
                <a:spcPct val="89062"/>
              </a:lnSpc>
              <a:spcBef>
                <a:spcPts val="0"/>
              </a:spcBef>
              <a:spcAft>
                <a:spcPts val="0"/>
              </a:spcAft>
              <a:buClr>
                <a:schemeClr val="dk2"/>
              </a:buClr>
              <a:buSzPts val="1700"/>
              <a:buFont typeface="Arial"/>
              <a:buChar char="●"/>
            </a:pPr>
            <a:r>
              <a:rPr b="0" i="0" lang="en-US" sz="1700" u="none" cap="none" strike="noStrike">
                <a:solidFill>
                  <a:schemeClr val="dk2"/>
                </a:solidFill>
                <a:latin typeface="Arial"/>
                <a:ea typeface="Arial"/>
                <a:cs typeface="Arial"/>
                <a:sym typeface="Arial"/>
              </a:rPr>
              <a:t>Youth Voice</a:t>
            </a:r>
            <a:endParaRPr b="0" i="0" sz="1700" u="none" cap="none" strike="noStrike">
              <a:solidFill>
                <a:schemeClr val="dk2"/>
              </a:solidFill>
              <a:latin typeface="Arial"/>
              <a:ea typeface="Arial"/>
              <a:cs typeface="Arial"/>
              <a:sym typeface="Arial"/>
            </a:endParaRPr>
          </a:p>
        </p:txBody>
      </p:sp>
      <p:sp>
        <p:nvSpPr>
          <p:cNvPr id="472" name="Google Shape;472;p11"/>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AC3EE">
            <a:alpha val="46274"/>
          </a:srgbClr>
        </a:solidFill>
      </p:bgPr>
    </p:bg>
    <p:spTree>
      <p:nvGrpSpPr>
        <p:cNvPr id="476" name="Shape 476"/>
        <p:cNvGrpSpPr/>
        <p:nvPr/>
      </p:nvGrpSpPr>
      <p:grpSpPr>
        <a:xfrm>
          <a:off x="0" y="0"/>
          <a:ext cx="0" cy="0"/>
          <a:chOff x="0" y="0"/>
          <a:chExt cx="0" cy="0"/>
        </a:xfrm>
      </p:grpSpPr>
      <p:pic>
        <p:nvPicPr>
          <p:cNvPr descr="A city with buildings and a dome&#10;&#10;AI-generated content may be incorrect." id="477" name="Google Shape;477;p12"/>
          <p:cNvPicPr preferRelativeResize="0"/>
          <p:nvPr/>
        </p:nvPicPr>
        <p:blipFill rotWithShape="1">
          <a:blip r:embed="rId3">
            <a:alphaModFix amt="17000"/>
          </a:blip>
          <a:srcRect b="31037" l="7350" r="23776" t="283"/>
          <a:stretch/>
        </p:blipFill>
        <p:spPr>
          <a:xfrm>
            <a:off x="0" y="119"/>
            <a:ext cx="12210850" cy="6857881"/>
          </a:xfrm>
          <a:prstGeom prst="rect">
            <a:avLst/>
          </a:prstGeom>
          <a:noFill/>
          <a:ln>
            <a:noFill/>
          </a:ln>
        </p:spPr>
      </p:pic>
      <p:pic>
        <p:nvPicPr>
          <p:cNvPr descr="A person leaning against a wall&#10;&#10;AI-generated content may be incorrect." id="478" name="Google Shape;478;p12"/>
          <p:cNvPicPr preferRelativeResize="0"/>
          <p:nvPr/>
        </p:nvPicPr>
        <p:blipFill rotWithShape="1">
          <a:blip r:embed="rId4">
            <a:alphaModFix amt="26000"/>
          </a:blip>
          <a:srcRect b="59173" l="74314" r="152" t="18485"/>
          <a:stretch/>
        </p:blipFill>
        <p:spPr>
          <a:xfrm>
            <a:off x="1" y="0"/>
            <a:ext cx="12192000" cy="6858000"/>
          </a:xfrm>
          <a:prstGeom prst="rect">
            <a:avLst/>
          </a:prstGeom>
          <a:noFill/>
          <a:ln>
            <a:noFill/>
          </a:ln>
          <a:effectLst>
            <a:outerShdw blurRad="50800" rotWithShape="0" algn="ctr" dir="5400000" dist="50800">
              <a:srgbClr val="000000">
                <a:alpha val="0"/>
              </a:srgbClr>
            </a:outerShdw>
          </a:effectLst>
        </p:spPr>
      </p:pic>
      <p:sp>
        <p:nvSpPr>
          <p:cNvPr id="479" name="Google Shape;479;p12"/>
          <p:cNvSpPr txBox="1"/>
          <p:nvPr>
            <p:ph type="ctrTitle"/>
          </p:nvPr>
        </p:nvSpPr>
        <p:spPr>
          <a:xfrm>
            <a:off x="206424" y="279144"/>
            <a:ext cx="11151206" cy="12616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1"/>
              </a:buClr>
              <a:buSzPts val="1800"/>
              <a:buFont typeface="DM Serif Display"/>
              <a:buNone/>
            </a:pPr>
            <a:r>
              <a:rPr lang="en-US" sz="3300">
                <a:latin typeface="DM Serif Display"/>
                <a:ea typeface="DM Serif Display"/>
                <a:cs typeface="DM Serif Display"/>
                <a:sym typeface="DM Serif Display"/>
              </a:rPr>
              <a:t>Staggering data surrounding black boys and young men became a rallying call for better outcomes</a:t>
            </a:r>
            <a:endParaRPr sz="3300">
              <a:latin typeface="DM Serif Display"/>
              <a:ea typeface="DM Serif Display"/>
              <a:cs typeface="DM Serif Display"/>
              <a:sym typeface="DM Serif Display"/>
            </a:endParaRPr>
          </a:p>
        </p:txBody>
      </p:sp>
      <p:sp>
        <p:nvSpPr>
          <p:cNvPr id="480" name="Google Shape;480;p12"/>
          <p:cNvSpPr/>
          <p:nvPr/>
        </p:nvSpPr>
        <p:spPr>
          <a:xfrm>
            <a:off x="1029162" y="2518274"/>
            <a:ext cx="3235200" cy="2464000"/>
          </a:xfrm>
          <a:prstGeom prst="snip1Rect">
            <a:avLst>
              <a:gd fmla="val 16667" name="adj"/>
            </a:avLst>
          </a:prstGeom>
          <a:solidFill>
            <a:srgbClr val="29354C"/>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In June 2013, a compelling Data Center report acknowledged 52% of Black Boys and Young Men of Color in New Orleans were out of the labor force and unemployed.</a:t>
            </a:r>
            <a:r>
              <a:rPr b="1" baseline="30000" i="0" lang="en-US" sz="1400" u="none" cap="none" strike="noStrike">
                <a:solidFill>
                  <a:schemeClr val="lt1"/>
                </a:solidFill>
                <a:latin typeface="Arial"/>
                <a:ea typeface="Arial"/>
                <a:cs typeface="Arial"/>
                <a:sym typeface="Arial"/>
              </a:rPr>
              <a:t>1</a:t>
            </a:r>
            <a:endParaRPr b="1" baseline="30000" i="0" sz="1400" u="none" cap="none" strike="noStrike">
              <a:solidFill>
                <a:schemeClr val="lt1"/>
              </a:solidFill>
              <a:latin typeface="Arial"/>
              <a:ea typeface="Arial"/>
              <a:cs typeface="Arial"/>
              <a:sym typeface="Arial"/>
            </a:endParaRPr>
          </a:p>
        </p:txBody>
      </p:sp>
      <p:sp>
        <p:nvSpPr>
          <p:cNvPr id="481" name="Google Shape;481;p12"/>
          <p:cNvSpPr/>
          <p:nvPr/>
        </p:nvSpPr>
        <p:spPr>
          <a:xfrm>
            <a:off x="8047162" y="2518530"/>
            <a:ext cx="3235200" cy="2464000"/>
          </a:xfrm>
          <a:prstGeom prst="snip1Rect">
            <a:avLst>
              <a:gd fmla="val 16667" name="adj"/>
            </a:avLst>
          </a:prstGeom>
          <a:solidFill>
            <a:srgbClr val="38B2B4"/>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The 2010 Census showed that while African Americans made up 53% of New Orleans males, African Americans made up 84% of incarcerated male adults in New Orleans, impacting employability. </a:t>
            </a:r>
            <a:endParaRPr b="1" i="0" sz="1400" u="none" cap="none" strike="noStrike">
              <a:solidFill>
                <a:schemeClr val="lt1"/>
              </a:solidFill>
              <a:latin typeface="Arial"/>
              <a:ea typeface="Arial"/>
              <a:cs typeface="Arial"/>
              <a:sym typeface="Arial"/>
            </a:endParaRPr>
          </a:p>
        </p:txBody>
      </p:sp>
      <p:sp>
        <p:nvSpPr>
          <p:cNvPr id="482" name="Google Shape;482;p12"/>
          <p:cNvSpPr/>
          <p:nvPr/>
        </p:nvSpPr>
        <p:spPr>
          <a:xfrm>
            <a:off x="4560962" y="2518530"/>
            <a:ext cx="3235200" cy="2464000"/>
          </a:xfrm>
          <a:prstGeom prst="snip1Rect">
            <a:avLst>
              <a:gd fmla="val 16667" name="adj"/>
            </a:avLst>
          </a:prstGeom>
          <a:solidFill>
            <a:srgbClr val="D3BC82"/>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The share of African American men with an associate’s degree or higher was only 15% in 2009-11, the same as it was in 1980.</a:t>
            </a:r>
            <a:endParaRPr b="1" i="0" sz="1400" u="none" cap="none" strike="noStrike">
              <a:solidFill>
                <a:schemeClr val="lt1"/>
              </a:solidFill>
              <a:latin typeface="Arial"/>
              <a:ea typeface="Arial"/>
              <a:cs typeface="Arial"/>
              <a:sym typeface="Arial"/>
            </a:endParaRPr>
          </a:p>
        </p:txBody>
      </p:sp>
      <p:sp>
        <p:nvSpPr>
          <p:cNvPr id="483" name="Google Shape;483;p12"/>
          <p:cNvSpPr txBox="1"/>
          <p:nvPr/>
        </p:nvSpPr>
        <p:spPr>
          <a:xfrm>
            <a:off x="204024" y="6253988"/>
            <a:ext cx="9839720" cy="369945"/>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Open Sans"/>
                <a:ea typeface="Open Sans"/>
                <a:cs typeface="Open Sans"/>
                <a:sym typeface="Open Sans"/>
              </a:rPr>
              <a:t>Source:</a:t>
            </a:r>
            <a:r>
              <a:rPr b="0" i="0" lang="en-US" sz="800" u="none" cap="none" strike="noStrike">
                <a:solidFill>
                  <a:schemeClr val="dk1"/>
                </a:solidFill>
                <a:latin typeface="Open Sans Light"/>
                <a:ea typeface="Open Sans Light"/>
                <a:cs typeface="Open Sans Light"/>
                <a:sym typeface="Open Sans Light"/>
              </a:rPr>
              <a:t> </a:t>
            </a:r>
            <a:endParaRPr b="0" i="0" sz="800" u="none" cap="none" strike="noStrike">
              <a:solidFill>
                <a:schemeClr val="dk1"/>
              </a:solidFill>
              <a:latin typeface="Open Sans Light"/>
              <a:ea typeface="Open Sans Light"/>
              <a:cs typeface="Open Sans Light"/>
              <a:sym typeface="Open Sans Light"/>
            </a:endParaRPr>
          </a:p>
          <a:p>
            <a:pPr indent="0" lvl="0" marL="0" marR="0" rtl="0" algn="l">
              <a:lnSpc>
                <a:spcPct val="100000"/>
              </a:lnSpc>
              <a:spcBef>
                <a:spcPts val="0"/>
              </a:spcBef>
              <a:spcAft>
                <a:spcPts val="0"/>
              </a:spcAft>
              <a:buClr>
                <a:srgbClr val="000000"/>
              </a:buClr>
              <a:buSzPts val="800"/>
              <a:buFont typeface="Arial"/>
              <a:buNone/>
            </a:pPr>
            <a:r>
              <a:rPr b="0" baseline="30000" i="0" lang="en-US" sz="800" u="none" cap="none" strike="noStrike">
                <a:solidFill>
                  <a:schemeClr val="dk1"/>
                </a:solidFill>
                <a:latin typeface="Open Sans Light"/>
                <a:ea typeface="Open Sans Light"/>
                <a:cs typeface="Open Sans Light"/>
                <a:sym typeface="Open Sans Light"/>
              </a:rPr>
              <a:t>1</a:t>
            </a:r>
            <a:r>
              <a:rPr b="0" i="0" lang="en-US" sz="800" u="none" cap="none" strike="noStrike">
                <a:solidFill>
                  <a:schemeClr val="dk1"/>
                </a:solidFill>
                <a:latin typeface="Open Sans Light"/>
                <a:ea typeface="Open Sans Light"/>
                <a:cs typeface="Open Sans Light"/>
                <a:sym typeface="Open Sans Light"/>
              </a:rPr>
              <a:t>Lindy Boggs National Center for Community Literacy at Loyola University and the Data Center, Recognizing the Underutilized Economic Potential of Black Men in New Orleans, pg. 8-11, 13-14</a:t>
            </a:r>
            <a:endParaRPr b="0" i="0" sz="800" u="none" cap="none" strike="noStrike">
              <a:solidFill>
                <a:schemeClr val="dk1"/>
              </a:solidFill>
              <a:latin typeface="Open Sans Light"/>
              <a:ea typeface="Open Sans Light"/>
              <a:cs typeface="Open Sans Light"/>
              <a:sym typeface="Open Sans Light"/>
            </a:endParaRPr>
          </a:p>
        </p:txBody>
      </p:sp>
      <p:sp>
        <p:nvSpPr>
          <p:cNvPr id="484" name="Google Shape;484;p12"/>
          <p:cNvSpPr txBox="1"/>
          <p:nvPr/>
        </p:nvSpPr>
        <p:spPr>
          <a:xfrm>
            <a:off x="994000" y="1542700"/>
            <a:ext cx="10298800" cy="5444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On the heels of the 10th anniversary of Hurricane Katrina, the City of New Orleans wrestled with a “tale of two cities” in which economic recovery was not equitable for all New Orleanians, specifically for African Americans.</a:t>
            </a:r>
            <a:endParaRPr b="0" i="0" sz="1400" u="none" cap="none" strike="noStrike">
              <a:solidFill>
                <a:schemeClr val="dk1"/>
              </a:solidFill>
              <a:latin typeface="Arial"/>
              <a:ea typeface="Arial"/>
              <a:cs typeface="Arial"/>
              <a:sym typeface="Arial"/>
            </a:endParaRPr>
          </a:p>
        </p:txBody>
      </p:sp>
      <p:sp>
        <p:nvSpPr>
          <p:cNvPr id="485" name="Google Shape;485;p12"/>
          <p:cNvSpPr/>
          <p:nvPr/>
        </p:nvSpPr>
        <p:spPr>
          <a:xfrm>
            <a:off x="1248722" y="5411639"/>
            <a:ext cx="10236000" cy="5444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In 2014, Mayor Mitch Landrieu announced a comprehensive economic opportunity strategy to connect young men to job opportunities associated with the city’s growing sectors</a:t>
            </a:r>
            <a:r>
              <a:rPr b="0" baseline="30000" i="0" lang="en-US" sz="1800" u="none" cap="none" strike="noStrike">
                <a:solidFill>
                  <a:schemeClr val="dk1"/>
                </a:solidFill>
                <a:latin typeface="Arial"/>
                <a:ea typeface="Arial"/>
                <a:cs typeface="Arial"/>
                <a:sym typeface="Arial"/>
              </a:rPr>
              <a:t>2</a:t>
            </a:r>
            <a:endParaRPr b="0" i="0" sz="1800" u="none" cap="none" strike="noStrike">
              <a:solidFill>
                <a:schemeClr val="dk1"/>
              </a:solidFill>
              <a:latin typeface="Arial"/>
              <a:ea typeface="Arial"/>
              <a:cs typeface="Arial"/>
              <a:sym typeface="Arial"/>
            </a:endParaRPr>
          </a:p>
        </p:txBody>
      </p:sp>
      <p:sp>
        <p:nvSpPr>
          <p:cNvPr id="486" name="Google Shape;486;p12"/>
          <p:cNvSpPr txBox="1"/>
          <p:nvPr/>
        </p:nvSpPr>
        <p:spPr>
          <a:xfrm>
            <a:off x="1674204" y="2634162"/>
            <a:ext cx="2273200" cy="453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Arial"/>
                <a:ea typeface="Arial"/>
                <a:cs typeface="Arial"/>
                <a:sym typeface="Arial"/>
              </a:rPr>
              <a:t>EMPLOYABILITY</a:t>
            </a:r>
            <a:endParaRPr b="1" i="0" sz="1600" u="none" cap="none" strike="noStrike">
              <a:solidFill>
                <a:schemeClr val="lt1"/>
              </a:solidFill>
              <a:latin typeface="Arial"/>
              <a:ea typeface="Arial"/>
              <a:cs typeface="Arial"/>
              <a:sym typeface="Arial"/>
            </a:endParaRPr>
          </a:p>
        </p:txBody>
      </p:sp>
      <p:sp>
        <p:nvSpPr>
          <p:cNvPr id="487" name="Google Shape;487;p12"/>
          <p:cNvSpPr txBox="1"/>
          <p:nvPr/>
        </p:nvSpPr>
        <p:spPr>
          <a:xfrm>
            <a:off x="5216322" y="2653535"/>
            <a:ext cx="2273200" cy="453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Arial"/>
                <a:ea typeface="Arial"/>
                <a:cs typeface="Arial"/>
                <a:sym typeface="Arial"/>
              </a:rPr>
              <a:t>EDUCATION</a:t>
            </a:r>
            <a:endParaRPr b="1" i="0" sz="1600" u="none" cap="none" strike="noStrike">
              <a:solidFill>
                <a:schemeClr val="lt1"/>
              </a:solidFill>
              <a:latin typeface="Arial"/>
              <a:ea typeface="Arial"/>
              <a:cs typeface="Arial"/>
              <a:sym typeface="Arial"/>
            </a:endParaRPr>
          </a:p>
        </p:txBody>
      </p:sp>
      <p:sp>
        <p:nvSpPr>
          <p:cNvPr id="488" name="Google Shape;488;p12"/>
          <p:cNvSpPr txBox="1"/>
          <p:nvPr/>
        </p:nvSpPr>
        <p:spPr>
          <a:xfrm>
            <a:off x="8525966" y="2673644"/>
            <a:ext cx="2273100" cy="453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Arial"/>
                <a:ea typeface="Arial"/>
                <a:cs typeface="Arial"/>
                <a:sym typeface="Arial"/>
              </a:rPr>
              <a:t>JUSTICE</a:t>
            </a:r>
            <a:endParaRPr b="1" i="0" sz="1600" u="none" cap="none" strike="noStrike">
              <a:solidFill>
                <a:schemeClr val="lt1"/>
              </a:solidFill>
              <a:latin typeface="Arial"/>
              <a:ea typeface="Arial"/>
              <a:cs typeface="Arial"/>
              <a:sym typeface="Arial"/>
            </a:endParaRPr>
          </a:p>
        </p:txBody>
      </p:sp>
      <p:grpSp>
        <p:nvGrpSpPr>
          <p:cNvPr id="489" name="Google Shape;489;p12"/>
          <p:cNvGrpSpPr/>
          <p:nvPr/>
        </p:nvGrpSpPr>
        <p:grpSpPr>
          <a:xfrm>
            <a:off x="757561" y="5448357"/>
            <a:ext cx="491161" cy="482072"/>
            <a:chOff x="1731934" y="3355639"/>
            <a:chExt cx="368371" cy="361554"/>
          </a:xfrm>
        </p:grpSpPr>
        <p:sp>
          <p:nvSpPr>
            <p:cNvPr id="490" name="Google Shape;490;p12"/>
            <p:cNvSpPr/>
            <p:nvPr/>
          </p:nvSpPr>
          <p:spPr>
            <a:xfrm>
              <a:off x="1812336" y="3533963"/>
              <a:ext cx="41762" cy="41762"/>
            </a:xfrm>
            <a:custGeom>
              <a:rect b="b" l="l" r="r" t="t"/>
              <a:pathLst>
                <a:path extrusionOk="0" h="1311" w="1311">
                  <a:moveTo>
                    <a:pt x="655" y="322"/>
                  </a:moveTo>
                  <a:cubicBezTo>
                    <a:pt x="834" y="322"/>
                    <a:pt x="989" y="477"/>
                    <a:pt x="989" y="655"/>
                  </a:cubicBezTo>
                  <a:cubicBezTo>
                    <a:pt x="989" y="834"/>
                    <a:pt x="834" y="989"/>
                    <a:pt x="655" y="989"/>
                  </a:cubicBezTo>
                  <a:cubicBezTo>
                    <a:pt x="477" y="989"/>
                    <a:pt x="334" y="834"/>
                    <a:pt x="334" y="655"/>
                  </a:cubicBezTo>
                  <a:cubicBezTo>
                    <a:pt x="334" y="477"/>
                    <a:pt x="477" y="322"/>
                    <a:pt x="655" y="322"/>
                  </a:cubicBezTo>
                  <a:close/>
                  <a:moveTo>
                    <a:pt x="655" y="1"/>
                  </a:moveTo>
                  <a:cubicBezTo>
                    <a:pt x="298" y="1"/>
                    <a:pt x="1" y="298"/>
                    <a:pt x="1" y="655"/>
                  </a:cubicBezTo>
                  <a:cubicBezTo>
                    <a:pt x="1" y="1013"/>
                    <a:pt x="298" y="1310"/>
                    <a:pt x="655" y="1310"/>
                  </a:cubicBezTo>
                  <a:cubicBezTo>
                    <a:pt x="1013" y="1310"/>
                    <a:pt x="1310" y="1013"/>
                    <a:pt x="1310" y="655"/>
                  </a:cubicBezTo>
                  <a:cubicBezTo>
                    <a:pt x="1310" y="298"/>
                    <a:pt x="1013" y="1"/>
                    <a:pt x="655" y="1"/>
                  </a:cubicBezTo>
                  <a:close/>
                </a:path>
              </a:pathLst>
            </a:custGeom>
            <a:solidFill>
              <a:srgbClr val="657E9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91" name="Google Shape;491;p12"/>
            <p:cNvSpPr/>
            <p:nvPr/>
          </p:nvSpPr>
          <p:spPr>
            <a:xfrm>
              <a:off x="1731934" y="3355639"/>
              <a:ext cx="368371" cy="361554"/>
            </a:xfrm>
            <a:custGeom>
              <a:rect b="b" l="l" r="r" t="t"/>
              <a:pathLst>
                <a:path extrusionOk="0" h="11350" w="11564">
                  <a:moveTo>
                    <a:pt x="4572" y="330"/>
                  </a:moveTo>
                  <a:cubicBezTo>
                    <a:pt x="4619" y="330"/>
                    <a:pt x="4691" y="407"/>
                    <a:pt x="5251" y="753"/>
                  </a:cubicBezTo>
                  <a:lnTo>
                    <a:pt x="4882" y="1348"/>
                  </a:lnTo>
                  <a:lnTo>
                    <a:pt x="4239" y="943"/>
                  </a:lnTo>
                  <a:cubicBezTo>
                    <a:pt x="4215" y="907"/>
                    <a:pt x="4192" y="872"/>
                    <a:pt x="4215" y="836"/>
                  </a:cubicBezTo>
                  <a:cubicBezTo>
                    <a:pt x="4513" y="396"/>
                    <a:pt x="4489" y="348"/>
                    <a:pt x="4549" y="336"/>
                  </a:cubicBezTo>
                  <a:cubicBezTo>
                    <a:pt x="4557" y="333"/>
                    <a:pt x="4564" y="330"/>
                    <a:pt x="4572" y="330"/>
                  </a:cubicBezTo>
                  <a:close/>
                  <a:moveTo>
                    <a:pt x="5975" y="398"/>
                  </a:moveTo>
                  <a:cubicBezTo>
                    <a:pt x="6005" y="398"/>
                    <a:pt x="6035" y="404"/>
                    <a:pt x="6061" y="419"/>
                  </a:cubicBezTo>
                  <a:lnTo>
                    <a:pt x="7394" y="1253"/>
                  </a:lnTo>
                  <a:lnTo>
                    <a:pt x="6275" y="3039"/>
                  </a:lnTo>
                  <a:lnTo>
                    <a:pt x="4942" y="2205"/>
                  </a:lnTo>
                  <a:cubicBezTo>
                    <a:pt x="4846" y="2146"/>
                    <a:pt x="4834" y="2039"/>
                    <a:pt x="4882" y="1967"/>
                  </a:cubicBezTo>
                  <a:cubicBezTo>
                    <a:pt x="5073" y="1658"/>
                    <a:pt x="5501" y="979"/>
                    <a:pt x="5823" y="479"/>
                  </a:cubicBezTo>
                  <a:cubicBezTo>
                    <a:pt x="5847" y="430"/>
                    <a:pt x="5911" y="398"/>
                    <a:pt x="5975" y="398"/>
                  </a:cubicBezTo>
                  <a:close/>
                  <a:moveTo>
                    <a:pt x="10180" y="2860"/>
                  </a:moveTo>
                  <a:cubicBezTo>
                    <a:pt x="10323" y="2979"/>
                    <a:pt x="10847" y="3158"/>
                    <a:pt x="11002" y="3789"/>
                  </a:cubicBezTo>
                  <a:cubicBezTo>
                    <a:pt x="11195" y="4581"/>
                    <a:pt x="10555" y="5231"/>
                    <a:pt x="9842" y="5231"/>
                  </a:cubicBezTo>
                  <a:cubicBezTo>
                    <a:pt x="9633" y="5231"/>
                    <a:pt x="9418" y="5175"/>
                    <a:pt x="9216" y="5051"/>
                  </a:cubicBezTo>
                  <a:lnTo>
                    <a:pt x="8918" y="4872"/>
                  </a:lnTo>
                  <a:lnTo>
                    <a:pt x="10180" y="2860"/>
                  </a:lnTo>
                  <a:close/>
                  <a:moveTo>
                    <a:pt x="5644" y="3039"/>
                  </a:moveTo>
                  <a:lnTo>
                    <a:pt x="6204" y="3396"/>
                  </a:lnTo>
                  <a:lnTo>
                    <a:pt x="6216" y="3408"/>
                  </a:lnTo>
                  <a:lnTo>
                    <a:pt x="4287" y="5349"/>
                  </a:lnTo>
                  <a:cubicBezTo>
                    <a:pt x="4132" y="5170"/>
                    <a:pt x="3941" y="5039"/>
                    <a:pt x="3751" y="4944"/>
                  </a:cubicBezTo>
                  <a:lnTo>
                    <a:pt x="5644" y="3039"/>
                  </a:lnTo>
                  <a:close/>
                  <a:moveTo>
                    <a:pt x="3195" y="5176"/>
                  </a:moveTo>
                  <a:cubicBezTo>
                    <a:pt x="3355" y="5176"/>
                    <a:pt x="3520" y="5212"/>
                    <a:pt x="3680" y="5289"/>
                  </a:cubicBezTo>
                  <a:cubicBezTo>
                    <a:pt x="4705" y="5802"/>
                    <a:pt x="4316" y="7363"/>
                    <a:pt x="3195" y="7363"/>
                  </a:cubicBezTo>
                  <a:cubicBezTo>
                    <a:pt x="3170" y="7363"/>
                    <a:pt x="3145" y="7362"/>
                    <a:pt x="3120" y="7361"/>
                  </a:cubicBezTo>
                  <a:cubicBezTo>
                    <a:pt x="2548" y="7325"/>
                    <a:pt x="2096" y="6849"/>
                    <a:pt x="2096" y="6265"/>
                  </a:cubicBezTo>
                  <a:cubicBezTo>
                    <a:pt x="2096" y="5640"/>
                    <a:pt x="2615" y="5176"/>
                    <a:pt x="3195" y="5176"/>
                  </a:cubicBezTo>
                  <a:close/>
                  <a:moveTo>
                    <a:pt x="5144" y="8992"/>
                  </a:moveTo>
                  <a:cubicBezTo>
                    <a:pt x="5358" y="8992"/>
                    <a:pt x="5537" y="9159"/>
                    <a:pt x="5537" y="9385"/>
                  </a:cubicBezTo>
                  <a:lnTo>
                    <a:pt x="5537" y="9694"/>
                  </a:lnTo>
                  <a:lnTo>
                    <a:pt x="4537" y="9694"/>
                  </a:lnTo>
                  <a:lnTo>
                    <a:pt x="4537" y="9385"/>
                  </a:lnTo>
                  <a:lnTo>
                    <a:pt x="4525" y="9385"/>
                  </a:lnTo>
                  <a:cubicBezTo>
                    <a:pt x="4525" y="9170"/>
                    <a:pt x="4692" y="8992"/>
                    <a:pt x="4906" y="8992"/>
                  </a:cubicBezTo>
                  <a:close/>
                  <a:moveTo>
                    <a:pt x="6085" y="10016"/>
                  </a:moveTo>
                  <a:cubicBezTo>
                    <a:pt x="6454" y="10016"/>
                    <a:pt x="6751" y="10313"/>
                    <a:pt x="6751" y="10694"/>
                  </a:cubicBezTo>
                  <a:lnTo>
                    <a:pt x="6751" y="10992"/>
                  </a:lnTo>
                  <a:lnTo>
                    <a:pt x="322" y="10992"/>
                  </a:lnTo>
                  <a:lnTo>
                    <a:pt x="322" y="10694"/>
                  </a:lnTo>
                  <a:cubicBezTo>
                    <a:pt x="322" y="10313"/>
                    <a:pt x="620" y="10016"/>
                    <a:pt x="1001" y="10016"/>
                  </a:cubicBezTo>
                  <a:close/>
                  <a:moveTo>
                    <a:pt x="4558" y="1"/>
                  </a:moveTo>
                  <a:cubicBezTo>
                    <a:pt x="4419" y="1"/>
                    <a:pt x="4281" y="69"/>
                    <a:pt x="4203" y="193"/>
                  </a:cubicBezTo>
                  <a:lnTo>
                    <a:pt x="3906" y="669"/>
                  </a:lnTo>
                  <a:cubicBezTo>
                    <a:pt x="3787" y="872"/>
                    <a:pt x="3846" y="1122"/>
                    <a:pt x="4049" y="1241"/>
                  </a:cubicBezTo>
                  <a:lnTo>
                    <a:pt x="4680" y="1646"/>
                  </a:lnTo>
                  <a:cubicBezTo>
                    <a:pt x="4644" y="1741"/>
                    <a:pt x="4442" y="1908"/>
                    <a:pt x="4525" y="2193"/>
                  </a:cubicBezTo>
                  <a:cubicBezTo>
                    <a:pt x="4549" y="2324"/>
                    <a:pt x="4620" y="2431"/>
                    <a:pt x="4739" y="2503"/>
                  </a:cubicBezTo>
                  <a:lnTo>
                    <a:pt x="5335" y="2872"/>
                  </a:lnTo>
                  <a:lnTo>
                    <a:pt x="3358" y="4872"/>
                  </a:lnTo>
                  <a:cubicBezTo>
                    <a:pt x="3297" y="4865"/>
                    <a:pt x="3237" y="4861"/>
                    <a:pt x="3177" y="4861"/>
                  </a:cubicBezTo>
                  <a:cubicBezTo>
                    <a:pt x="2398" y="4861"/>
                    <a:pt x="1751" y="5493"/>
                    <a:pt x="1751" y="6289"/>
                  </a:cubicBezTo>
                  <a:cubicBezTo>
                    <a:pt x="1751" y="6765"/>
                    <a:pt x="1989" y="7194"/>
                    <a:pt x="2346" y="7444"/>
                  </a:cubicBezTo>
                  <a:lnTo>
                    <a:pt x="2346" y="8397"/>
                  </a:lnTo>
                  <a:cubicBezTo>
                    <a:pt x="2346" y="8492"/>
                    <a:pt x="2417" y="8563"/>
                    <a:pt x="2513" y="8563"/>
                  </a:cubicBezTo>
                  <a:cubicBezTo>
                    <a:pt x="2596" y="8563"/>
                    <a:pt x="2679" y="8492"/>
                    <a:pt x="2679" y="8397"/>
                  </a:cubicBezTo>
                  <a:lnTo>
                    <a:pt x="2679" y="7623"/>
                  </a:lnTo>
                  <a:cubicBezTo>
                    <a:pt x="2828" y="7675"/>
                    <a:pt x="2995" y="7708"/>
                    <a:pt x="3163" y="7708"/>
                  </a:cubicBezTo>
                  <a:cubicBezTo>
                    <a:pt x="3224" y="7708"/>
                    <a:pt x="3286" y="7704"/>
                    <a:pt x="3346" y="7694"/>
                  </a:cubicBezTo>
                  <a:lnTo>
                    <a:pt x="3346" y="9706"/>
                  </a:lnTo>
                  <a:lnTo>
                    <a:pt x="2679" y="9706"/>
                  </a:lnTo>
                  <a:lnTo>
                    <a:pt x="2679" y="9028"/>
                  </a:lnTo>
                  <a:cubicBezTo>
                    <a:pt x="2679" y="8932"/>
                    <a:pt x="2596" y="8861"/>
                    <a:pt x="2513" y="8861"/>
                  </a:cubicBezTo>
                  <a:cubicBezTo>
                    <a:pt x="2417" y="8861"/>
                    <a:pt x="2346" y="8932"/>
                    <a:pt x="2346" y="9028"/>
                  </a:cubicBezTo>
                  <a:lnTo>
                    <a:pt x="2346" y="9706"/>
                  </a:lnTo>
                  <a:lnTo>
                    <a:pt x="989" y="9706"/>
                  </a:lnTo>
                  <a:cubicBezTo>
                    <a:pt x="441" y="9706"/>
                    <a:pt x="1" y="10159"/>
                    <a:pt x="1" y="10706"/>
                  </a:cubicBezTo>
                  <a:lnTo>
                    <a:pt x="1" y="11183"/>
                  </a:lnTo>
                  <a:cubicBezTo>
                    <a:pt x="1" y="11266"/>
                    <a:pt x="72" y="11349"/>
                    <a:pt x="155" y="11349"/>
                  </a:cubicBezTo>
                  <a:lnTo>
                    <a:pt x="6918" y="11349"/>
                  </a:lnTo>
                  <a:cubicBezTo>
                    <a:pt x="7001" y="11349"/>
                    <a:pt x="7085" y="11266"/>
                    <a:pt x="7085" y="11183"/>
                  </a:cubicBezTo>
                  <a:lnTo>
                    <a:pt x="7085" y="10706"/>
                  </a:lnTo>
                  <a:cubicBezTo>
                    <a:pt x="7085" y="10159"/>
                    <a:pt x="6632" y="9706"/>
                    <a:pt x="6085" y="9706"/>
                  </a:cubicBezTo>
                  <a:lnTo>
                    <a:pt x="5846" y="9706"/>
                  </a:lnTo>
                  <a:lnTo>
                    <a:pt x="5846" y="9397"/>
                  </a:lnTo>
                  <a:cubicBezTo>
                    <a:pt x="5846" y="9004"/>
                    <a:pt x="5537" y="8682"/>
                    <a:pt x="5132" y="8682"/>
                  </a:cubicBezTo>
                  <a:lnTo>
                    <a:pt x="4894" y="8682"/>
                  </a:lnTo>
                  <a:cubicBezTo>
                    <a:pt x="4501" y="8682"/>
                    <a:pt x="4180" y="9004"/>
                    <a:pt x="4180" y="9397"/>
                  </a:cubicBezTo>
                  <a:lnTo>
                    <a:pt x="4180" y="9706"/>
                  </a:lnTo>
                  <a:lnTo>
                    <a:pt x="3668" y="9706"/>
                  </a:lnTo>
                  <a:lnTo>
                    <a:pt x="3668" y="7611"/>
                  </a:lnTo>
                  <a:cubicBezTo>
                    <a:pt x="4465" y="7313"/>
                    <a:pt x="4823" y="6384"/>
                    <a:pt x="4442" y="5646"/>
                  </a:cubicBezTo>
                  <a:lnTo>
                    <a:pt x="6370" y="3717"/>
                  </a:lnTo>
                  <a:lnTo>
                    <a:pt x="7585" y="5801"/>
                  </a:lnTo>
                  <a:cubicBezTo>
                    <a:pt x="7670" y="5947"/>
                    <a:pt x="7817" y="6018"/>
                    <a:pt x="7962" y="6018"/>
                  </a:cubicBezTo>
                  <a:cubicBezTo>
                    <a:pt x="8100" y="6018"/>
                    <a:pt x="8235" y="5953"/>
                    <a:pt x="8311" y="5825"/>
                  </a:cubicBezTo>
                  <a:lnTo>
                    <a:pt x="8716" y="5182"/>
                  </a:lnTo>
                  <a:lnTo>
                    <a:pt x="9014" y="5360"/>
                  </a:lnTo>
                  <a:cubicBezTo>
                    <a:pt x="9273" y="5514"/>
                    <a:pt x="9548" y="5584"/>
                    <a:pt x="9813" y="5584"/>
                  </a:cubicBezTo>
                  <a:cubicBezTo>
                    <a:pt x="10740" y="5584"/>
                    <a:pt x="11564" y="4739"/>
                    <a:pt x="11323" y="3694"/>
                  </a:cubicBezTo>
                  <a:cubicBezTo>
                    <a:pt x="11145" y="2908"/>
                    <a:pt x="10490" y="2670"/>
                    <a:pt x="10359" y="2562"/>
                  </a:cubicBezTo>
                  <a:lnTo>
                    <a:pt x="10764" y="1920"/>
                  </a:lnTo>
                  <a:cubicBezTo>
                    <a:pt x="10942" y="1658"/>
                    <a:pt x="10740" y="1300"/>
                    <a:pt x="10430" y="1265"/>
                  </a:cubicBezTo>
                  <a:lnTo>
                    <a:pt x="9359" y="1181"/>
                  </a:lnTo>
                  <a:cubicBezTo>
                    <a:pt x="9353" y="1180"/>
                    <a:pt x="9346" y="1180"/>
                    <a:pt x="9340" y="1180"/>
                  </a:cubicBezTo>
                  <a:cubicBezTo>
                    <a:pt x="9262" y="1180"/>
                    <a:pt x="9180" y="1247"/>
                    <a:pt x="9180" y="1324"/>
                  </a:cubicBezTo>
                  <a:cubicBezTo>
                    <a:pt x="9168" y="1419"/>
                    <a:pt x="9240" y="1503"/>
                    <a:pt x="9335" y="1503"/>
                  </a:cubicBezTo>
                  <a:lnTo>
                    <a:pt x="10407" y="1598"/>
                  </a:lnTo>
                  <a:cubicBezTo>
                    <a:pt x="10478" y="1598"/>
                    <a:pt x="10526" y="1681"/>
                    <a:pt x="10478" y="1741"/>
                  </a:cubicBezTo>
                  <a:cubicBezTo>
                    <a:pt x="10109" y="2324"/>
                    <a:pt x="8347" y="5134"/>
                    <a:pt x="8049" y="5610"/>
                  </a:cubicBezTo>
                  <a:cubicBezTo>
                    <a:pt x="8025" y="5640"/>
                    <a:pt x="7993" y="5655"/>
                    <a:pt x="7961" y="5655"/>
                  </a:cubicBezTo>
                  <a:cubicBezTo>
                    <a:pt x="7930" y="5655"/>
                    <a:pt x="7900" y="5640"/>
                    <a:pt x="7882" y="5610"/>
                  </a:cubicBezTo>
                  <a:lnTo>
                    <a:pt x="6525" y="3313"/>
                  </a:lnTo>
                  <a:lnTo>
                    <a:pt x="6513" y="3277"/>
                  </a:lnTo>
                  <a:lnTo>
                    <a:pt x="7704" y="1372"/>
                  </a:lnTo>
                  <a:lnTo>
                    <a:pt x="8704" y="1467"/>
                  </a:lnTo>
                  <a:cubicBezTo>
                    <a:pt x="8710" y="1468"/>
                    <a:pt x="8716" y="1468"/>
                    <a:pt x="8722" y="1468"/>
                  </a:cubicBezTo>
                  <a:cubicBezTo>
                    <a:pt x="8801" y="1468"/>
                    <a:pt x="8883" y="1401"/>
                    <a:pt x="8883" y="1312"/>
                  </a:cubicBezTo>
                  <a:cubicBezTo>
                    <a:pt x="8894" y="1229"/>
                    <a:pt x="8823" y="1134"/>
                    <a:pt x="8728" y="1134"/>
                  </a:cubicBezTo>
                  <a:lnTo>
                    <a:pt x="7656" y="1050"/>
                  </a:lnTo>
                  <a:lnTo>
                    <a:pt x="6216" y="134"/>
                  </a:lnTo>
                  <a:cubicBezTo>
                    <a:pt x="6133" y="84"/>
                    <a:pt x="6042" y="60"/>
                    <a:pt x="5952" y="60"/>
                  </a:cubicBezTo>
                  <a:cubicBezTo>
                    <a:pt x="5781" y="60"/>
                    <a:pt x="5614" y="145"/>
                    <a:pt x="5513" y="300"/>
                  </a:cubicBezTo>
                  <a:lnTo>
                    <a:pt x="5418" y="467"/>
                  </a:lnTo>
                  <a:lnTo>
                    <a:pt x="4775" y="62"/>
                  </a:lnTo>
                  <a:cubicBezTo>
                    <a:pt x="4708" y="21"/>
                    <a:pt x="4633" y="1"/>
                    <a:pt x="4558" y="1"/>
                  </a:cubicBezTo>
                  <a:close/>
                </a:path>
              </a:pathLst>
            </a:custGeom>
            <a:solidFill>
              <a:srgbClr val="657E9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492" name="Google Shape;492;p12"/>
          <p:cNvSpPr/>
          <p:nvPr/>
        </p:nvSpPr>
        <p:spPr>
          <a:xfrm>
            <a:off x="8409692" y="2619731"/>
            <a:ext cx="553300" cy="505303"/>
          </a:xfrm>
          <a:custGeom>
            <a:rect b="b" l="l" r="r" t="t"/>
            <a:pathLst>
              <a:path extrusionOk="0" h="11907" w="13038">
                <a:moveTo>
                  <a:pt x="6632" y="369"/>
                </a:moveTo>
                <a:cubicBezTo>
                  <a:pt x="6680" y="369"/>
                  <a:pt x="6704" y="405"/>
                  <a:pt x="6704" y="441"/>
                </a:cubicBezTo>
                <a:lnTo>
                  <a:pt x="6704" y="881"/>
                </a:lnTo>
                <a:cubicBezTo>
                  <a:pt x="6644" y="864"/>
                  <a:pt x="6582" y="855"/>
                  <a:pt x="6519" y="855"/>
                </a:cubicBezTo>
                <a:cubicBezTo>
                  <a:pt x="6457" y="855"/>
                  <a:pt x="6394" y="864"/>
                  <a:pt x="6335" y="881"/>
                </a:cubicBezTo>
                <a:lnTo>
                  <a:pt x="6335" y="441"/>
                </a:lnTo>
                <a:lnTo>
                  <a:pt x="6323" y="441"/>
                </a:lnTo>
                <a:cubicBezTo>
                  <a:pt x="6323" y="405"/>
                  <a:pt x="6347" y="369"/>
                  <a:pt x="6394" y="369"/>
                </a:cubicBezTo>
                <a:close/>
                <a:moveTo>
                  <a:pt x="6501" y="1251"/>
                </a:moveTo>
                <a:cubicBezTo>
                  <a:pt x="7061" y="1251"/>
                  <a:pt x="7275" y="2013"/>
                  <a:pt x="6763" y="2286"/>
                </a:cubicBezTo>
                <a:cubicBezTo>
                  <a:pt x="6692" y="2322"/>
                  <a:pt x="6585" y="2346"/>
                  <a:pt x="6501" y="2346"/>
                </a:cubicBezTo>
                <a:cubicBezTo>
                  <a:pt x="6204" y="2346"/>
                  <a:pt x="5954" y="2096"/>
                  <a:pt x="5954" y="1798"/>
                </a:cubicBezTo>
                <a:cubicBezTo>
                  <a:pt x="5954" y="1489"/>
                  <a:pt x="6204" y="1251"/>
                  <a:pt x="6501" y="1251"/>
                </a:cubicBezTo>
                <a:close/>
                <a:moveTo>
                  <a:pt x="2382" y="2429"/>
                </a:moveTo>
                <a:cubicBezTo>
                  <a:pt x="2560" y="2429"/>
                  <a:pt x="2703" y="2572"/>
                  <a:pt x="2703" y="2751"/>
                </a:cubicBezTo>
                <a:cubicBezTo>
                  <a:pt x="2703" y="2929"/>
                  <a:pt x="2560" y="3084"/>
                  <a:pt x="2382" y="3084"/>
                </a:cubicBezTo>
                <a:cubicBezTo>
                  <a:pt x="2215" y="3084"/>
                  <a:pt x="2048" y="2941"/>
                  <a:pt x="2048" y="2751"/>
                </a:cubicBezTo>
                <a:cubicBezTo>
                  <a:pt x="2048" y="2560"/>
                  <a:pt x="2203" y="2429"/>
                  <a:pt x="2382" y="2429"/>
                </a:cubicBezTo>
                <a:close/>
                <a:moveTo>
                  <a:pt x="10657" y="2429"/>
                </a:moveTo>
                <a:cubicBezTo>
                  <a:pt x="10835" y="2429"/>
                  <a:pt x="10978" y="2572"/>
                  <a:pt x="10978" y="2751"/>
                </a:cubicBezTo>
                <a:cubicBezTo>
                  <a:pt x="10978" y="2929"/>
                  <a:pt x="10835" y="3084"/>
                  <a:pt x="10657" y="3084"/>
                </a:cubicBezTo>
                <a:cubicBezTo>
                  <a:pt x="10478" y="3084"/>
                  <a:pt x="10323" y="2941"/>
                  <a:pt x="10323" y="2751"/>
                </a:cubicBezTo>
                <a:cubicBezTo>
                  <a:pt x="10323" y="2560"/>
                  <a:pt x="10478" y="2429"/>
                  <a:pt x="10657" y="2429"/>
                </a:cubicBezTo>
                <a:close/>
                <a:moveTo>
                  <a:pt x="2477" y="3441"/>
                </a:moveTo>
                <a:lnTo>
                  <a:pt x="3715" y="6025"/>
                </a:lnTo>
                <a:lnTo>
                  <a:pt x="1024" y="6025"/>
                </a:lnTo>
                <a:lnTo>
                  <a:pt x="2239" y="3441"/>
                </a:lnTo>
                <a:cubicBezTo>
                  <a:pt x="2275" y="3447"/>
                  <a:pt x="2316" y="3450"/>
                  <a:pt x="2358" y="3450"/>
                </a:cubicBezTo>
                <a:cubicBezTo>
                  <a:pt x="2400" y="3450"/>
                  <a:pt x="2441" y="3447"/>
                  <a:pt x="2477" y="3441"/>
                </a:cubicBezTo>
                <a:close/>
                <a:moveTo>
                  <a:pt x="10776" y="3441"/>
                </a:moveTo>
                <a:lnTo>
                  <a:pt x="11990" y="6025"/>
                </a:lnTo>
                <a:lnTo>
                  <a:pt x="9299" y="6025"/>
                </a:lnTo>
                <a:lnTo>
                  <a:pt x="10538" y="3441"/>
                </a:lnTo>
                <a:cubicBezTo>
                  <a:pt x="10573" y="3447"/>
                  <a:pt x="10612" y="3450"/>
                  <a:pt x="10652" y="3450"/>
                </a:cubicBezTo>
                <a:cubicBezTo>
                  <a:pt x="10692" y="3450"/>
                  <a:pt x="10734" y="3447"/>
                  <a:pt x="10776" y="3441"/>
                </a:cubicBezTo>
                <a:close/>
                <a:moveTo>
                  <a:pt x="4251" y="6418"/>
                </a:moveTo>
                <a:cubicBezTo>
                  <a:pt x="4322" y="6418"/>
                  <a:pt x="4382" y="6477"/>
                  <a:pt x="4382" y="6549"/>
                </a:cubicBezTo>
                <a:lnTo>
                  <a:pt x="4382" y="6668"/>
                </a:lnTo>
                <a:cubicBezTo>
                  <a:pt x="4382" y="6739"/>
                  <a:pt x="4322" y="6799"/>
                  <a:pt x="4251" y="6799"/>
                </a:cubicBezTo>
                <a:lnTo>
                  <a:pt x="501" y="6799"/>
                </a:lnTo>
                <a:cubicBezTo>
                  <a:pt x="429" y="6799"/>
                  <a:pt x="370" y="6739"/>
                  <a:pt x="370" y="6668"/>
                </a:cubicBezTo>
                <a:lnTo>
                  <a:pt x="370" y="6549"/>
                </a:lnTo>
                <a:cubicBezTo>
                  <a:pt x="370" y="6477"/>
                  <a:pt x="429" y="6418"/>
                  <a:pt x="501" y="6418"/>
                </a:cubicBezTo>
                <a:close/>
                <a:moveTo>
                  <a:pt x="12526" y="6418"/>
                </a:moveTo>
                <a:cubicBezTo>
                  <a:pt x="12597" y="6418"/>
                  <a:pt x="12657" y="6477"/>
                  <a:pt x="12657" y="6549"/>
                </a:cubicBezTo>
                <a:lnTo>
                  <a:pt x="12657" y="6668"/>
                </a:lnTo>
                <a:cubicBezTo>
                  <a:pt x="12657" y="6739"/>
                  <a:pt x="12597" y="6799"/>
                  <a:pt x="12526" y="6799"/>
                </a:cubicBezTo>
                <a:lnTo>
                  <a:pt x="8775" y="6799"/>
                </a:lnTo>
                <a:cubicBezTo>
                  <a:pt x="8704" y="6799"/>
                  <a:pt x="8644" y="6739"/>
                  <a:pt x="8644" y="6668"/>
                </a:cubicBezTo>
                <a:lnTo>
                  <a:pt x="8644" y="6549"/>
                </a:lnTo>
                <a:cubicBezTo>
                  <a:pt x="8644" y="6477"/>
                  <a:pt x="8704" y="6418"/>
                  <a:pt x="8775" y="6418"/>
                </a:cubicBezTo>
                <a:close/>
                <a:moveTo>
                  <a:pt x="3715" y="7168"/>
                </a:moveTo>
                <a:cubicBezTo>
                  <a:pt x="3525" y="7787"/>
                  <a:pt x="2953" y="8228"/>
                  <a:pt x="2298" y="8228"/>
                </a:cubicBezTo>
                <a:cubicBezTo>
                  <a:pt x="1644" y="8228"/>
                  <a:pt x="1084" y="7799"/>
                  <a:pt x="905" y="7168"/>
                </a:cubicBezTo>
                <a:close/>
                <a:moveTo>
                  <a:pt x="12145" y="7168"/>
                </a:moveTo>
                <a:cubicBezTo>
                  <a:pt x="11942" y="7787"/>
                  <a:pt x="11383" y="8228"/>
                  <a:pt x="10728" y="8228"/>
                </a:cubicBezTo>
                <a:cubicBezTo>
                  <a:pt x="10073" y="8228"/>
                  <a:pt x="9502" y="7799"/>
                  <a:pt x="9323" y="7168"/>
                </a:cubicBezTo>
                <a:close/>
                <a:moveTo>
                  <a:pt x="7942" y="10371"/>
                </a:moveTo>
                <a:cubicBezTo>
                  <a:pt x="8013" y="10371"/>
                  <a:pt x="8073" y="10430"/>
                  <a:pt x="8073" y="10502"/>
                </a:cubicBezTo>
                <a:lnTo>
                  <a:pt x="8073" y="10764"/>
                </a:lnTo>
                <a:lnTo>
                  <a:pt x="4918" y="10764"/>
                </a:lnTo>
                <a:lnTo>
                  <a:pt x="4918" y="10502"/>
                </a:lnTo>
                <a:cubicBezTo>
                  <a:pt x="4918" y="10430"/>
                  <a:pt x="4977" y="10371"/>
                  <a:pt x="5049" y="10371"/>
                </a:cubicBezTo>
                <a:close/>
                <a:moveTo>
                  <a:pt x="6382" y="0"/>
                </a:moveTo>
                <a:cubicBezTo>
                  <a:pt x="6132" y="0"/>
                  <a:pt x="5930" y="203"/>
                  <a:pt x="5930" y="441"/>
                </a:cubicBezTo>
                <a:lnTo>
                  <a:pt x="5930" y="1060"/>
                </a:lnTo>
                <a:cubicBezTo>
                  <a:pt x="5692" y="1251"/>
                  <a:pt x="5549" y="1536"/>
                  <a:pt x="5561" y="1858"/>
                </a:cubicBezTo>
                <a:lnTo>
                  <a:pt x="3703" y="2370"/>
                </a:lnTo>
                <a:cubicBezTo>
                  <a:pt x="3477" y="2429"/>
                  <a:pt x="3251" y="2465"/>
                  <a:pt x="3037" y="2501"/>
                </a:cubicBezTo>
                <a:cubicBezTo>
                  <a:pt x="2929" y="2227"/>
                  <a:pt x="2679" y="2036"/>
                  <a:pt x="2382" y="2036"/>
                </a:cubicBezTo>
                <a:cubicBezTo>
                  <a:pt x="1989" y="2036"/>
                  <a:pt x="1679" y="2346"/>
                  <a:pt x="1679" y="2739"/>
                </a:cubicBezTo>
                <a:cubicBezTo>
                  <a:pt x="1679" y="2941"/>
                  <a:pt x="1763" y="3132"/>
                  <a:pt x="1917" y="3275"/>
                </a:cubicBezTo>
                <a:lnTo>
                  <a:pt x="608" y="6025"/>
                </a:lnTo>
                <a:lnTo>
                  <a:pt x="501" y="6025"/>
                </a:lnTo>
                <a:cubicBezTo>
                  <a:pt x="215" y="6025"/>
                  <a:pt x="1" y="6251"/>
                  <a:pt x="1" y="6525"/>
                </a:cubicBezTo>
                <a:lnTo>
                  <a:pt x="1" y="6644"/>
                </a:lnTo>
                <a:cubicBezTo>
                  <a:pt x="1" y="6930"/>
                  <a:pt x="215" y="7156"/>
                  <a:pt x="501" y="7156"/>
                </a:cubicBezTo>
                <a:cubicBezTo>
                  <a:pt x="691" y="7989"/>
                  <a:pt x="1441" y="8585"/>
                  <a:pt x="2298" y="8585"/>
                </a:cubicBezTo>
                <a:cubicBezTo>
                  <a:pt x="3168" y="8585"/>
                  <a:pt x="3906" y="7978"/>
                  <a:pt x="4108" y="7156"/>
                </a:cubicBezTo>
                <a:lnTo>
                  <a:pt x="4251" y="7156"/>
                </a:lnTo>
                <a:cubicBezTo>
                  <a:pt x="4537" y="7156"/>
                  <a:pt x="4763" y="6930"/>
                  <a:pt x="4763" y="6644"/>
                </a:cubicBezTo>
                <a:lnTo>
                  <a:pt x="4763" y="6525"/>
                </a:lnTo>
                <a:cubicBezTo>
                  <a:pt x="4763" y="6251"/>
                  <a:pt x="4537" y="6025"/>
                  <a:pt x="4251" y="6025"/>
                </a:cubicBezTo>
                <a:lnTo>
                  <a:pt x="4144" y="6025"/>
                </a:lnTo>
                <a:lnTo>
                  <a:pt x="2834" y="3275"/>
                </a:lnTo>
                <a:cubicBezTo>
                  <a:pt x="2953" y="3167"/>
                  <a:pt x="3037" y="3036"/>
                  <a:pt x="3060" y="2870"/>
                </a:cubicBezTo>
                <a:cubicBezTo>
                  <a:pt x="3310" y="2846"/>
                  <a:pt x="3549" y="2798"/>
                  <a:pt x="3787" y="2727"/>
                </a:cubicBezTo>
                <a:lnTo>
                  <a:pt x="5656" y="2215"/>
                </a:lnTo>
                <a:cubicBezTo>
                  <a:pt x="5716" y="2346"/>
                  <a:pt x="5811" y="2453"/>
                  <a:pt x="5918" y="2548"/>
                </a:cubicBezTo>
                <a:lnTo>
                  <a:pt x="5918" y="10002"/>
                </a:lnTo>
                <a:lnTo>
                  <a:pt x="5037" y="10002"/>
                </a:lnTo>
                <a:cubicBezTo>
                  <a:pt x="4763" y="10002"/>
                  <a:pt x="4537" y="10228"/>
                  <a:pt x="4537" y="10502"/>
                </a:cubicBezTo>
                <a:lnTo>
                  <a:pt x="4537" y="10776"/>
                </a:lnTo>
                <a:cubicBezTo>
                  <a:pt x="4299" y="10823"/>
                  <a:pt x="4120" y="11026"/>
                  <a:pt x="4120" y="11276"/>
                </a:cubicBezTo>
                <a:lnTo>
                  <a:pt x="4120" y="11395"/>
                </a:lnTo>
                <a:cubicBezTo>
                  <a:pt x="4120" y="11680"/>
                  <a:pt x="4346" y="11907"/>
                  <a:pt x="4620" y="11907"/>
                </a:cubicBezTo>
                <a:lnTo>
                  <a:pt x="6049" y="11907"/>
                </a:lnTo>
                <a:cubicBezTo>
                  <a:pt x="6156" y="11907"/>
                  <a:pt x="6251" y="11811"/>
                  <a:pt x="6251" y="11704"/>
                </a:cubicBezTo>
                <a:cubicBezTo>
                  <a:pt x="6251" y="11609"/>
                  <a:pt x="6156" y="11514"/>
                  <a:pt x="6049" y="11514"/>
                </a:cubicBezTo>
                <a:lnTo>
                  <a:pt x="4620" y="11514"/>
                </a:lnTo>
                <a:cubicBezTo>
                  <a:pt x="4549" y="11514"/>
                  <a:pt x="4489" y="11454"/>
                  <a:pt x="4489" y="11383"/>
                </a:cubicBezTo>
                <a:lnTo>
                  <a:pt x="4489" y="11264"/>
                </a:lnTo>
                <a:cubicBezTo>
                  <a:pt x="4489" y="11192"/>
                  <a:pt x="4549" y="11133"/>
                  <a:pt x="4620" y="11133"/>
                </a:cubicBezTo>
                <a:lnTo>
                  <a:pt x="8371" y="11133"/>
                </a:lnTo>
                <a:cubicBezTo>
                  <a:pt x="8454" y="11133"/>
                  <a:pt x="8513" y="11192"/>
                  <a:pt x="8513" y="11264"/>
                </a:cubicBezTo>
                <a:lnTo>
                  <a:pt x="8513" y="11383"/>
                </a:lnTo>
                <a:cubicBezTo>
                  <a:pt x="8513" y="11454"/>
                  <a:pt x="8454" y="11514"/>
                  <a:pt x="8371" y="11514"/>
                </a:cubicBezTo>
                <a:lnTo>
                  <a:pt x="6930" y="11514"/>
                </a:lnTo>
                <a:cubicBezTo>
                  <a:pt x="6823" y="11514"/>
                  <a:pt x="6739" y="11609"/>
                  <a:pt x="6739" y="11704"/>
                </a:cubicBezTo>
                <a:cubicBezTo>
                  <a:pt x="6739" y="11811"/>
                  <a:pt x="6823" y="11907"/>
                  <a:pt x="6930" y="11907"/>
                </a:cubicBezTo>
                <a:lnTo>
                  <a:pt x="8371" y="11907"/>
                </a:lnTo>
                <a:cubicBezTo>
                  <a:pt x="8656" y="11907"/>
                  <a:pt x="8883" y="11680"/>
                  <a:pt x="8883" y="11395"/>
                </a:cubicBezTo>
                <a:lnTo>
                  <a:pt x="8883" y="11276"/>
                </a:lnTo>
                <a:cubicBezTo>
                  <a:pt x="8883" y="11026"/>
                  <a:pt x="8692" y="10799"/>
                  <a:pt x="8454" y="10776"/>
                </a:cubicBezTo>
                <a:lnTo>
                  <a:pt x="8454" y="10502"/>
                </a:lnTo>
                <a:cubicBezTo>
                  <a:pt x="8454" y="10228"/>
                  <a:pt x="8228" y="10002"/>
                  <a:pt x="7942" y="10002"/>
                </a:cubicBezTo>
                <a:lnTo>
                  <a:pt x="7061" y="10002"/>
                </a:lnTo>
                <a:lnTo>
                  <a:pt x="7061" y="7049"/>
                </a:lnTo>
                <a:cubicBezTo>
                  <a:pt x="7061" y="6954"/>
                  <a:pt x="6978" y="6858"/>
                  <a:pt x="6870" y="6858"/>
                </a:cubicBezTo>
                <a:cubicBezTo>
                  <a:pt x="6763" y="6858"/>
                  <a:pt x="6680" y="6954"/>
                  <a:pt x="6680" y="7049"/>
                </a:cubicBezTo>
                <a:lnTo>
                  <a:pt x="6680" y="10002"/>
                </a:lnTo>
                <a:lnTo>
                  <a:pt x="6311" y="10002"/>
                </a:lnTo>
                <a:lnTo>
                  <a:pt x="6311" y="2727"/>
                </a:lnTo>
                <a:cubicBezTo>
                  <a:pt x="6370" y="2739"/>
                  <a:pt x="6430" y="2745"/>
                  <a:pt x="6491" y="2745"/>
                </a:cubicBezTo>
                <a:cubicBezTo>
                  <a:pt x="6552" y="2745"/>
                  <a:pt x="6614" y="2739"/>
                  <a:pt x="6680" y="2727"/>
                </a:cubicBezTo>
                <a:lnTo>
                  <a:pt x="6680" y="6156"/>
                </a:lnTo>
                <a:cubicBezTo>
                  <a:pt x="6680" y="6263"/>
                  <a:pt x="6763" y="6358"/>
                  <a:pt x="6870" y="6358"/>
                </a:cubicBezTo>
                <a:cubicBezTo>
                  <a:pt x="6978" y="6358"/>
                  <a:pt x="7061" y="6263"/>
                  <a:pt x="7061" y="6156"/>
                </a:cubicBezTo>
                <a:lnTo>
                  <a:pt x="7061" y="2548"/>
                </a:lnTo>
                <a:cubicBezTo>
                  <a:pt x="7180" y="2453"/>
                  <a:pt x="7275" y="2346"/>
                  <a:pt x="7335" y="2215"/>
                </a:cubicBezTo>
                <a:lnTo>
                  <a:pt x="9228" y="2739"/>
                </a:lnTo>
                <a:cubicBezTo>
                  <a:pt x="9466" y="2798"/>
                  <a:pt x="9716" y="2858"/>
                  <a:pt x="9954" y="2882"/>
                </a:cubicBezTo>
                <a:cubicBezTo>
                  <a:pt x="9978" y="3048"/>
                  <a:pt x="10073" y="3179"/>
                  <a:pt x="10180" y="3287"/>
                </a:cubicBezTo>
                <a:lnTo>
                  <a:pt x="8871" y="6037"/>
                </a:lnTo>
                <a:lnTo>
                  <a:pt x="8764" y="6037"/>
                </a:lnTo>
                <a:cubicBezTo>
                  <a:pt x="8478" y="6037"/>
                  <a:pt x="8252" y="6263"/>
                  <a:pt x="8252" y="6549"/>
                </a:cubicBezTo>
                <a:lnTo>
                  <a:pt x="8252" y="6668"/>
                </a:lnTo>
                <a:cubicBezTo>
                  <a:pt x="8252" y="6954"/>
                  <a:pt x="8478" y="7168"/>
                  <a:pt x="8764" y="7168"/>
                </a:cubicBezTo>
                <a:lnTo>
                  <a:pt x="8906" y="7168"/>
                </a:lnTo>
                <a:cubicBezTo>
                  <a:pt x="9109" y="8001"/>
                  <a:pt x="9847" y="8597"/>
                  <a:pt x="10716" y="8597"/>
                </a:cubicBezTo>
                <a:cubicBezTo>
                  <a:pt x="11573" y="8597"/>
                  <a:pt x="12323" y="7989"/>
                  <a:pt x="12514" y="7168"/>
                </a:cubicBezTo>
                <a:cubicBezTo>
                  <a:pt x="12800" y="7168"/>
                  <a:pt x="13014" y="6954"/>
                  <a:pt x="13014" y="6668"/>
                </a:cubicBezTo>
                <a:lnTo>
                  <a:pt x="13014" y="6549"/>
                </a:lnTo>
                <a:cubicBezTo>
                  <a:pt x="13038" y="6263"/>
                  <a:pt x="12812" y="6025"/>
                  <a:pt x="12526" y="6025"/>
                </a:cubicBezTo>
                <a:lnTo>
                  <a:pt x="12419" y="6025"/>
                </a:lnTo>
                <a:lnTo>
                  <a:pt x="11109" y="3275"/>
                </a:lnTo>
                <a:cubicBezTo>
                  <a:pt x="11264" y="3144"/>
                  <a:pt x="11347" y="2965"/>
                  <a:pt x="11347" y="2739"/>
                </a:cubicBezTo>
                <a:cubicBezTo>
                  <a:pt x="11347" y="2346"/>
                  <a:pt x="11038" y="2036"/>
                  <a:pt x="10657" y="2036"/>
                </a:cubicBezTo>
                <a:cubicBezTo>
                  <a:pt x="10359" y="2036"/>
                  <a:pt x="10097" y="2227"/>
                  <a:pt x="10002" y="2501"/>
                </a:cubicBezTo>
                <a:cubicBezTo>
                  <a:pt x="9776" y="2465"/>
                  <a:pt x="9549" y="2429"/>
                  <a:pt x="9323" y="2370"/>
                </a:cubicBezTo>
                <a:lnTo>
                  <a:pt x="7442" y="1846"/>
                </a:lnTo>
                <a:cubicBezTo>
                  <a:pt x="7454" y="1536"/>
                  <a:pt x="7323" y="1239"/>
                  <a:pt x="7061" y="1060"/>
                </a:cubicBezTo>
                <a:lnTo>
                  <a:pt x="7061" y="441"/>
                </a:lnTo>
                <a:cubicBezTo>
                  <a:pt x="7061" y="191"/>
                  <a:pt x="6859" y="0"/>
                  <a:pt x="6620" y="0"/>
                </a:cubicBezTo>
                <a:close/>
              </a:path>
            </a:pathLst>
          </a:custGeom>
          <a:solidFill>
            <a:srgbClr val="657E93"/>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nvGrpSpPr>
          <p:cNvPr id="493" name="Google Shape;493;p12"/>
          <p:cNvGrpSpPr/>
          <p:nvPr/>
        </p:nvGrpSpPr>
        <p:grpSpPr>
          <a:xfrm>
            <a:off x="4894931" y="2637573"/>
            <a:ext cx="455286" cy="446754"/>
            <a:chOff x="1329585" y="1989925"/>
            <a:chExt cx="341473" cy="335074"/>
          </a:xfrm>
        </p:grpSpPr>
        <p:sp>
          <p:nvSpPr>
            <p:cNvPr id="494" name="Google Shape;494;p12"/>
            <p:cNvSpPr/>
            <p:nvPr/>
          </p:nvSpPr>
          <p:spPr>
            <a:xfrm>
              <a:off x="1562263" y="2097956"/>
              <a:ext cx="108795" cy="226661"/>
            </a:xfrm>
            <a:custGeom>
              <a:rect b="b" l="l" r="r" t="t"/>
              <a:pathLst>
                <a:path extrusionOk="0" h="7121" w="3418">
                  <a:moveTo>
                    <a:pt x="1155" y="345"/>
                  </a:moveTo>
                  <a:cubicBezTo>
                    <a:pt x="1215" y="345"/>
                    <a:pt x="1274" y="405"/>
                    <a:pt x="1274" y="465"/>
                  </a:cubicBezTo>
                  <a:lnTo>
                    <a:pt x="1274" y="536"/>
                  </a:lnTo>
                  <a:lnTo>
                    <a:pt x="1274" y="1107"/>
                  </a:lnTo>
                  <a:cubicBezTo>
                    <a:pt x="1274" y="1191"/>
                    <a:pt x="1346" y="1274"/>
                    <a:pt x="1429" y="1274"/>
                  </a:cubicBezTo>
                  <a:cubicBezTo>
                    <a:pt x="1524" y="1274"/>
                    <a:pt x="1596" y="1191"/>
                    <a:pt x="1596" y="1107"/>
                  </a:cubicBezTo>
                  <a:lnTo>
                    <a:pt x="1596" y="584"/>
                  </a:lnTo>
                  <a:cubicBezTo>
                    <a:pt x="1608" y="536"/>
                    <a:pt x="1655" y="524"/>
                    <a:pt x="1703" y="524"/>
                  </a:cubicBezTo>
                  <a:lnTo>
                    <a:pt x="1715" y="524"/>
                  </a:lnTo>
                  <a:cubicBezTo>
                    <a:pt x="1774" y="524"/>
                    <a:pt x="1834" y="584"/>
                    <a:pt x="1834" y="643"/>
                  </a:cubicBezTo>
                  <a:lnTo>
                    <a:pt x="1834" y="679"/>
                  </a:lnTo>
                  <a:lnTo>
                    <a:pt x="1834" y="1131"/>
                  </a:lnTo>
                  <a:cubicBezTo>
                    <a:pt x="1834" y="1227"/>
                    <a:pt x="1905" y="1298"/>
                    <a:pt x="2001" y="1298"/>
                  </a:cubicBezTo>
                  <a:cubicBezTo>
                    <a:pt x="2084" y="1298"/>
                    <a:pt x="2167" y="1227"/>
                    <a:pt x="2167" y="1131"/>
                  </a:cubicBezTo>
                  <a:lnTo>
                    <a:pt x="2167" y="715"/>
                  </a:lnTo>
                  <a:cubicBezTo>
                    <a:pt x="2179" y="679"/>
                    <a:pt x="2227" y="655"/>
                    <a:pt x="2263" y="655"/>
                  </a:cubicBezTo>
                  <a:lnTo>
                    <a:pt x="2286" y="655"/>
                  </a:lnTo>
                  <a:cubicBezTo>
                    <a:pt x="2346" y="655"/>
                    <a:pt x="2406" y="715"/>
                    <a:pt x="2406" y="774"/>
                  </a:cubicBezTo>
                  <a:lnTo>
                    <a:pt x="2406" y="893"/>
                  </a:lnTo>
                  <a:lnTo>
                    <a:pt x="2406" y="1238"/>
                  </a:lnTo>
                  <a:cubicBezTo>
                    <a:pt x="2406" y="1334"/>
                    <a:pt x="2477" y="1405"/>
                    <a:pt x="2560" y="1405"/>
                  </a:cubicBezTo>
                  <a:cubicBezTo>
                    <a:pt x="2656" y="1405"/>
                    <a:pt x="2727" y="1334"/>
                    <a:pt x="2727" y="1238"/>
                  </a:cubicBezTo>
                  <a:lnTo>
                    <a:pt x="2727" y="893"/>
                  </a:lnTo>
                  <a:cubicBezTo>
                    <a:pt x="2727" y="834"/>
                    <a:pt x="2787" y="774"/>
                    <a:pt x="2846" y="774"/>
                  </a:cubicBezTo>
                  <a:lnTo>
                    <a:pt x="2858" y="774"/>
                  </a:lnTo>
                  <a:cubicBezTo>
                    <a:pt x="2917" y="774"/>
                    <a:pt x="2977" y="834"/>
                    <a:pt x="2977" y="893"/>
                  </a:cubicBezTo>
                  <a:lnTo>
                    <a:pt x="2977" y="1691"/>
                  </a:lnTo>
                  <a:lnTo>
                    <a:pt x="2977" y="1703"/>
                  </a:lnTo>
                  <a:cubicBezTo>
                    <a:pt x="3001" y="1893"/>
                    <a:pt x="2977" y="2477"/>
                    <a:pt x="2679" y="2727"/>
                  </a:cubicBezTo>
                  <a:cubicBezTo>
                    <a:pt x="2644" y="2762"/>
                    <a:pt x="2620" y="2798"/>
                    <a:pt x="2620" y="2858"/>
                  </a:cubicBezTo>
                  <a:lnTo>
                    <a:pt x="2620" y="3393"/>
                  </a:lnTo>
                  <a:lnTo>
                    <a:pt x="1012" y="3393"/>
                  </a:lnTo>
                  <a:lnTo>
                    <a:pt x="1012" y="3024"/>
                  </a:lnTo>
                  <a:cubicBezTo>
                    <a:pt x="1012" y="2965"/>
                    <a:pt x="989" y="2917"/>
                    <a:pt x="941" y="2893"/>
                  </a:cubicBezTo>
                  <a:cubicBezTo>
                    <a:pt x="989" y="2846"/>
                    <a:pt x="417" y="2417"/>
                    <a:pt x="393" y="1953"/>
                  </a:cubicBezTo>
                  <a:cubicBezTo>
                    <a:pt x="381" y="1691"/>
                    <a:pt x="358" y="1358"/>
                    <a:pt x="465" y="1274"/>
                  </a:cubicBezTo>
                  <a:cubicBezTo>
                    <a:pt x="501" y="1247"/>
                    <a:pt x="550" y="1234"/>
                    <a:pt x="617" y="1234"/>
                  </a:cubicBezTo>
                  <a:cubicBezTo>
                    <a:pt x="640" y="1234"/>
                    <a:pt x="664" y="1235"/>
                    <a:pt x="691" y="1238"/>
                  </a:cubicBezTo>
                  <a:lnTo>
                    <a:pt x="691" y="1465"/>
                  </a:lnTo>
                  <a:cubicBezTo>
                    <a:pt x="691" y="1548"/>
                    <a:pt x="762" y="1631"/>
                    <a:pt x="858" y="1631"/>
                  </a:cubicBezTo>
                  <a:cubicBezTo>
                    <a:pt x="941" y="1631"/>
                    <a:pt x="1012" y="1548"/>
                    <a:pt x="1012" y="1465"/>
                  </a:cubicBezTo>
                  <a:lnTo>
                    <a:pt x="1012" y="465"/>
                  </a:lnTo>
                  <a:cubicBezTo>
                    <a:pt x="1012" y="405"/>
                    <a:pt x="1072" y="345"/>
                    <a:pt x="1132" y="345"/>
                  </a:cubicBezTo>
                  <a:close/>
                  <a:moveTo>
                    <a:pt x="2941" y="3691"/>
                  </a:moveTo>
                  <a:lnTo>
                    <a:pt x="2941" y="4215"/>
                  </a:lnTo>
                  <a:lnTo>
                    <a:pt x="810" y="4215"/>
                  </a:lnTo>
                  <a:lnTo>
                    <a:pt x="810" y="3691"/>
                  </a:lnTo>
                  <a:close/>
                  <a:moveTo>
                    <a:pt x="2941" y="4548"/>
                  </a:moveTo>
                  <a:lnTo>
                    <a:pt x="2941" y="6787"/>
                  </a:lnTo>
                  <a:lnTo>
                    <a:pt x="810" y="6787"/>
                  </a:lnTo>
                  <a:lnTo>
                    <a:pt x="810" y="4548"/>
                  </a:lnTo>
                  <a:close/>
                  <a:moveTo>
                    <a:pt x="1132" y="0"/>
                  </a:moveTo>
                  <a:cubicBezTo>
                    <a:pt x="882" y="0"/>
                    <a:pt x="667" y="215"/>
                    <a:pt x="667" y="465"/>
                  </a:cubicBezTo>
                  <a:lnTo>
                    <a:pt x="667" y="893"/>
                  </a:lnTo>
                  <a:cubicBezTo>
                    <a:pt x="645" y="892"/>
                    <a:pt x="623" y="891"/>
                    <a:pt x="602" y="891"/>
                  </a:cubicBezTo>
                  <a:cubicBezTo>
                    <a:pt x="453" y="891"/>
                    <a:pt x="332" y="927"/>
                    <a:pt x="239" y="1000"/>
                  </a:cubicBezTo>
                  <a:cubicBezTo>
                    <a:pt x="0" y="1191"/>
                    <a:pt x="36" y="1584"/>
                    <a:pt x="48" y="1965"/>
                  </a:cubicBezTo>
                  <a:cubicBezTo>
                    <a:pt x="72" y="2489"/>
                    <a:pt x="536" y="2905"/>
                    <a:pt x="715" y="3060"/>
                  </a:cubicBezTo>
                  <a:lnTo>
                    <a:pt x="715" y="3334"/>
                  </a:lnTo>
                  <a:lnTo>
                    <a:pt x="631" y="3334"/>
                  </a:lnTo>
                  <a:cubicBezTo>
                    <a:pt x="536" y="3334"/>
                    <a:pt x="465" y="3405"/>
                    <a:pt x="465" y="3501"/>
                  </a:cubicBezTo>
                  <a:lnTo>
                    <a:pt x="465" y="4370"/>
                  </a:lnTo>
                  <a:lnTo>
                    <a:pt x="465" y="6953"/>
                  </a:lnTo>
                  <a:cubicBezTo>
                    <a:pt x="465" y="7049"/>
                    <a:pt x="536" y="7120"/>
                    <a:pt x="631" y="7120"/>
                  </a:cubicBezTo>
                  <a:lnTo>
                    <a:pt x="3096" y="7120"/>
                  </a:lnTo>
                  <a:cubicBezTo>
                    <a:pt x="3191" y="7120"/>
                    <a:pt x="3263" y="7049"/>
                    <a:pt x="3263" y="6953"/>
                  </a:cubicBezTo>
                  <a:lnTo>
                    <a:pt x="3263" y="4370"/>
                  </a:lnTo>
                  <a:lnTo>
                    <a:pt x="3263" y="3501"/>
                  </a:lnTo>
                  <a:cubicBezTo>
                    <a:pt x="3263" y="3429"/>
                    <a:pt x="3191" y="3358"/>
                    <a:pt x="3096" y="3358"/>
                  </a:cubicBezTo>
                  <a:lnTo>
                    <a:pt x="3001" y="3358"/>
                  </a:lnTo>
                  <a:lnTo>
                    <a:pt x="3001" y="2893"/>
                  </a:lnTo>
                  <a:cubicBezTo>
                    <a:pt x="3418" y="2477"/>
                    <a:pt x="3370" y="1727"/>
                    <a:pt x="3358" y="1643"/>
                  </a:cubicBezTo>
                  <a:lnTo>
                    <a:pt x="3358" y="869"/>
                  </a:lnTo>
                  <a:cubicBezTo>
                    <a:pt x="3358" y="619"/>
                    <a:pt x="3144" y="405"/>
                    <a:pt x="2894" y="405"/>
                  </a:cubicBezTo>
                  <a:lnTo>
                    <a:pt x="2870" y="405"/>
                  </a:lnTo>
                  <a:cubicBezTo>
                    <a:pt x="2798" y="405"/>
                    <a:pt x="2727" y="417"/>
                    <a:pt x="2656" y="465"/>
                  </a:cubicBezTo>
                  <a:cubicBezTo>
                    <a:pt x="2560" y="357"/>
                    <a:pt x="2441" y="286"/>
                    <a:pt x="2298" y="286"/>
                  </a:cubicBezTo>
                  <a:lnTo>
                    <a:pt x="2275" y="286"/>
                  </a:lnTo>
                  <a:cubicBezTo>
                    <a:pt x="2203" y="286"/>
                    <a:pt x="2132" y="298"/>
                    <a:pt x="2072" y="345"/>
                  </a:cubicBezTo>
                  <a:cubicBezTo>
                    <a:pt x="1977" y="238"/>
                    <a:pt x="1870" y="179"/>
                    <a:pt x="1727" y="179"/>
                  </a:cubicBezTo>
                  <a:lnTo>
                    <a:pt x="1715" y="179"/>
                  </a:lnTo>
                  <a:cubicBezTo>
                    <a:pt x="1655" y="179"/>
                    <a:pt x="1596" y="203"/>
                    <a:pt x="1536" y="215"/>
                  </a:cubicBezTo>
                  <a:cubicBezTo>
                    <a:pt x="1465" y="95"/>
                    <a:pt x="1310" y="0"/>
                    <a:pt x="1155" y="0"/>
                  </a:cubicBezTo>
                  <a:close/>
                </a:path>
              </a:pathLst>
            </a:custGeom>
            <a:solidFill>
              <a:srgbClr val="657E93"/>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FEFFFF"/>
                </a:solidFill>
                <a:latin typeface="Arial"/>
                <a:ea typeface="Arial"/>
                <a:cs typeface="Arial"/>
                <a:sym typeface="Arial"/>
              </a:endParaRPr>
            </a:p>
          </p:txBody>
        </p:sp>
        <p:sp>
          <p:nvSpPr>
            <p:cNvPr id="495" name="Google Shape;495;p12"/>
            <p:cNvSpPr/>
            <p:nvPr/>
          </p:nvSpPr>
          <p:spPr>
            <a:xfrm>
              <a:off x="1406137" y="1989925"/>
              <a:ext cx="198587" cy="335074"/>
            </a:xfrm>
            <a:custGeom>
              <a:rect b="b" l="l" r="r" t="t"/>
              <a:pathLst>
                <a:path extrusionOk="0" h="10527" w="6239">
                  <a:moveTo>
                    <a:pt x="643" y="346"/>
                  </a:moveTo>
                  <a:lnTo>
                    <a:pt x="1060" y="382"/>
                  </a:lnTo>
                  <a:lnTo>
                    <a:pt x="941" y="644"/>
                  </a:lnTo>
                  <a:lnTo>
                    <a:pt x="643" y="346"/>
                  </a:lnTo>
                  <a:close/>
                  <a:moveTo>
                    <a:pt x="1393" y="453"/>
                  </a:moveTo>
                  <a:lnTo>
                    <a:pt x="2465" y="894"/>
                  </a:lnTo>
                  <a:lnTo>
                    <a:pt x="2346" y="1334"/>
                  </a:lnTo>
                  <a:lnTo>
                    <a:pt x="1203" y="858"/>
                  </a:lnTo>
                  <a:lnTo>
                    <a:pt x="1393" y="453"/>
                  </a:lnTo>
                  <a:close/>
                  <a:moveTo>
                    <a:pt x="4965" y="1942"/>
                  </a:moveTo>
                  <a:lnTo>
                    <a:pt x="5346" y="2108"/>
                  </a:lnTo>
                  <a:lnTo>
                    <a:pt x="5144" y="2525"/>
                  </a:lnTo>
                  <a:lnTo>
                    <a:pt x="4834" y="2382"/>
                  </a:lnTo>
                  <a:cubicBezTo>
                    <a:pt x="4846" y="2370"/>
                    <a:pt x="4846" y="2370"/>
                    <a:pt x="4846" y="2358"/>
                  </a:cubicBezTo>
                  <a:lnTo>
                    <a:pt x="4965" y="1942"/>
                  </a:lnTo>
                  <a:close/>
                  <a:moveTo>
                    <a:pt x="5656" y="2239"/>
                  </a:moveTo>
                  <a:lnTo>
                    <a:pt x="5834" y="2311"/>
                  </a:lnTo>
                  <a:cubicBezTo>
                    <a:pt x="5858" y="2323"/>
                    <a:pt x="5882" y="2346"/>
                    <a:pt x="5894" y="2370"/>
                  </a:cubicBezTo>
                  <a:cubicBezTo>
                    <a:pt x="5906" y="2406"/>
                    <a:pt x="5906" y="2430"/>
                    <a:pt x="5894" y="2442"/>
                  </a:cubicBezTo>
                  <a:lnTo>
                    <a:pt x="5798" y="2668"/>
                  </a:lnTo>
                  <a:cubicBezTo>
                    <a:pt x="5787" y="2704"/>
                    <a:pt x="5775" y="2716"/>
                    <a:pt x="5739" y="2727"/>
                  </a:cubicBezTo>
                  <a:cubicBezTo>
                    <a:pt x="5727" y="2733"/>
                    <a:pt x="5712" y="2736"/>
                    <a:pt x="5699" y="2736"/>
                  </a:cubicBezTo>
                  <a:cubicBezTo>
                    <a:pt x="5685" y="2736"/>
                    <a:pt x="5673" y="2733"/>
                    <a:pt x="5667" y="2727"/>
                  </a:cubicBezTo>
                  <a:lnTo>
                    <a:pt x="5477" y="2632"/>
                  </a:lnTo>
                  <a:lnTo>
                    <a:pt x="5656" y="2239"/>
                  </a:lnTo>
                  <a:close/>
                  <a:moveTo>
                    <a:pt x="3060" y="453"/>
                  </a:moveTo>
                  <a:cubicBezTo>
                    <a:pt x="3096" y="453"/>
                    <a:pt x="3120" y="477"/>
                    <a:pt x="3143" y="513"/>
                  </a:cubicBezTo>
                  <a:cubicBezTo>
                    <a:pt x="3155" y="537"/>
                    <a:pt x="3155" y="572"/>
                    <a:pt x="3155" y="596"/>
                  </a:cubicBezTo>
                  <a:lnTo>
                    <a:pt x="3143" y="668"/>
                  </a:lnTo>
                  <a:lnTo>
                    <a:pt x="2941" y="1358"/>
                  </a:lnTo>
                  <a:cubicBezTo>
                    <a:pt x="2917" y="1453"/>
                    <a:pt x="2977" y="1537"/>
                    <a:pt x="3060" y="1561"/>
                  </a:cubicBezTo>
                  <a:lnTo>
                    <a:pt x="3108" y="1561"/>
                  </a:lnTo>
                  <a:cubicBezTo>
                    <a:pt x="3179" y="1561"/>
                    <a:pt x="3239" y="1525"/>
                    <a:pt x="3274" y="1442"/>
                  </a:cubicBezTo>
                  <a:lnTo>
                    <a:pt x="3465" y="799"/>
                  </a:lnTo>
                  <a:cubicBezTo>
                    <a:pt x="3501" y="763"/>
                    <a:pt x="3536" y="751"/>
                    <a:pt x="3584" y="751"/>
                  </a:cubicBezTo>
                  <a:lnTo>
                    <a:pt x="3596" y="751"/>
                  </a:lnTo>
                  <a:cubicBezTo>
                    <a:pt x="3631" y="751"/>
                    <a:pt x="3655" y="775"/>
                    <a:pt x="3679" y="811"/>
                  </a:cubicBezTo>
                  <a:cubicBezTo>
                    <a:pt x="3691" y="834"/>
                    <a:pt x="3691" y="870"/>
                    <a:pt x="3691" y="894"/>
                  </a:cubicBezTo>
                  <a:lnTo>
                    <a:pt x="3512" y="1489"/>
                  </a:lnTo>
                  <a:cubicBezTo>
                    <a:pt x="3477" y="1584"/>
                    <a:pt x="3536" y="1668"/>
                    <a:pt x="3631" y="1704"/>
                  </a:cubicBezTo>
                  <a:lnTo>
                    <a:pt x="3679" y="1704"/>
                  </a:lnTo>
                  <a:cubicBezTo>
                    <a:pt x="3751" y="1704"/>
                    <a:pt x="3810" y="1656"/>
                    <a:pt x="3834" y="1584"/>
                  </a:cubicBezTo>
                  <a:lnTo>
                    <a:pt x="4001" y="1025"/>
                  </a:lnTo>
                  <a:cubicBezTo>
                    <a:pt x="4026" y="999"/>
                    <a:pt x="4052" y="980"/>
                    <a:pt x="4082" y="980"/>
                  </a:cubicBezTo>
                  <a:cubicBezTo>
                    <a:pt x="4094" y="980"/>
                    <a:pt x="4106" y="982"/>
                    <a:pt x="4120" y="989"/>
                  </a:cubicBezTo>
                  <a:lnTo>
                    <a:pt x="4132" y="989"/>
                  </a:lnTo>
                  <a:cubicBezTo>
                    <a:pt x="4191" y="1001"/>
                    <a:pt x="4239" y="1061"/>
                    <a:pt x="4227" y="1132"/>
                  </a:cubicBezTo>
                  <a:lnTo>
                    <a:pt x="4191" y="1239"/>
                  </a:lnTo>
                  <a:lnTo>
                    <a:pt x="4048" y="1704"/>
                  </a:lnTo>
                  <a:cubicBezTo>
                    <a:pt x="4012" y="1787"/>
                    <a:pt x="4060" y="1882"/>
                    <a:pt x="4155" y="1906"/>
                  </a:cubicBezTo>
                  <a:cubicBezTo>
                    <a:pt x="4167" y="1906"/>
                    <a:pt x="4179" y="1918"/>
                    <a:pt x="4191" y="1918"/>
                  </a:cubicBezTo>
                  <a:cubicBezTo>
                    <a:pt x="4274" y="1918"/>
                    <a:pt x="4334" y="1882"/>
                    <a:pt x="4358" y="1799"/>
                  </a:cubicBezTo>
                  <a:lnTo>
                    <a:pt x="4513" y="1346"/>
                  </a:lnTo>
                  <a:cubicBezTo>
                    <a:pt x="4523" y="1293"/>
                    <a:pt x="4572" y="1249"/>
                    <a:pt x="4633" y="1249"/>
                  </a:cubicBezTo>
                  <a:cubicBezTo>
                    <a:pt x="4641" y="1249"/>
                    <a:pt x="4648" y="1250"/>
                    <a:pt x="4655" y="1251"/>
                  </a:cubicBezTo>
                  <a:lnTo>
                    <a:pt x="4667" y="1251"/>
                  </a:lnTo>
                  <a:cubicBezTo>
                    <a:pt x="4727" y="1263"/>
                    <a:pt x="4774" y="1323"/>
                    <a:pt x="4763" y="1406"/>
                  </a:cubicBezTo>
                  <a:lnTo>
                    <a:pt x="4513" y="2299"/>
                  </a:lnTo>
                  <a:lnTo>
                    <a:pt x="4513" y="2311"/>
                  </a:lnTo>
                  <a:cubicBezTo>
                    <a:pt x="4524" y="2311"/>
                    <a:pt x="4417" y="3025"/>
                    <a:pt x="3989" y="3239"/>
                  </a:cubicBezTo>
                  <a:cubicBezTo>
                    <a:pt x="3929" y="3263"/>
                    <a:pt x="3893" y="3323"/>
                    <a:pt x="3893" y="3382"/>
                  </a:cubicBezTo>
                  <a:lnTo>
                    <a:pt x="3893" y="3894"/>
                  </a:lnTo>
                  <a:lnTo>
                    <a:pt x="2310" y="3894"/>
                  </a:lnTo>
                  <a:lnTo>
                    <a:pt x="2310" y="3085"/>
                  </a:lnTo>
                  <a:cubicBezTo>
                    <a:pt x="2310" y="3037"/>
                    <a:pt x="2286" y="3013"/>
                    <a:pt x="2262" y="2977"/>
                  </a:cubicBezTo>
                  <a:cubicBezTo>
                    <a:pt x="2262" y="2977"/>
                    <a:pt x="1798" y="2430"/>
                    <a:pt x="1893" y="1965"/>
                  </a:cubicBezTo>
                  <a:cubicBezTo>
                    <a:pt x="1917" y="1823"/>
                    <a:pt x="1941" y="1656"/>
                    <a:pt x="1977" y="1537"/>
                  </a:cubicBezTo>
                  <a:lnTo>
                    <a:pt x="2274" y="1668"/>
                  </a:lnTo>
                  <a:cubicBezTo>
                    <a:pt x="2286" y="1715"/>
                    <a:pt x="2334" y="1763"/>
                    <a:pt x="2393" y="1775"/>
                  </a:cubicBezTo>
                  <a:cubicBezTo>
                    <a:pt x="2412" y="1782"/>
                    <a:pt x="2431" y="1785"/>
                    <a:pt x="2449" y="1785"/>
                  </a:cubicBezTo>
                  <a:cubicBezTo>
                    <a:pt x="2520" y="1785"/>
                    <a:pt x="2579" y="1732"/>
                    <a:pt x="2608" y="1656"/>
                  </a:cubicBezTo>
                  <a:lnTo>
                    <a:pt x="2905" y="537"/>
                  </a:lnTo>
                  <a:cubicBezTo>
                    <a:pt x="2905" y="513"/>
                    <a:pt x="2929" y="477"/>
                    <a:pt x="2953" y="465"/>
                  </a:cubicBezTo>
                  <a:cubicBezTo>
                    <a:pt x="2989" y="453"/>
                    <a:pt x="3012" y="453"/>
                    <a:pt x="3048" y="453"/>
                  </a:cubicBezTo>
                  <a:close/>
                  <a:moveTo>
                    <a:pt x="4132" y="4263"/>
                  </a:moveTo>
                  <a:lnTo>
                    <a:pt x="4132" y="4787"/>
                  </a:lnTo>
                  <a:lnTo>
                    <a:pt x="2012" y="4787"/>
                  </a:lnTo>
                  <a:lnTo>
                    <a:pt x="2012" y="4263"/>
                  </a:lnTo>
                  <a:close/>
                  <a:moveTo>
                    <a:pt x="191" y="1"/>
                  </a:moveTo>
                  <a:cubicBezTo>
                    <a:pt x="119" y="1"/>
                    <a:pt x="60" y="37"/>
                    <a:pt x="24" y="108"/>
                  </a:cubicBezTo>
                  <a:cubicBezTo>
                    <a:pt x="0" y="168"/>
                    <a:pt x="12" y="239"/>
                    <a:pt x="60" y="299"/>
                  </a:cubicBezTo>
                  <a:lnTo>
                    <a:pt x="845" y="1072"/>
                  </a:lnTo>
                  <a:lnTo>
                    <a:pt x="857" y="1084"/>
                  </a:lnTo>
                  <a:lnTo>
                    <a:pt x="869" y="1084"/>
                  </a:lnTo>
                  <a:cubicBezTo>
                    <a:pt x="893" y="1108"/>
                    <a:pt x="917" y="1120"/>
                    <a:pt x="953" y="1120"/>
                  </a:cubicBezTo>
                  <a:lnTo>
                    <a:pt x="1667" y="1418"/>
                  </a:lnTo>
                  <a:cubicBezTo>
                    <a:pt x="1607" y="1561"/>
                    <a:pt x="1572" y="1763"/>
                    <a:pt x="1548" y="1918"/>
                  </a:cubicBezTo>
                  <a:cubicBezTo>
                    <a:pt x="1453" y="2442"/>
                    <a:pt x="1822" y="2989"/>
                    <a:pt x="1941" y="3156"/>
                  </a:cubicBezTo>
                  <a:lnTo>
                    <a:pt x="1941" y="3918"/>
                  </a:lnTo>
                  <a:lnTo>
                    <a:pt x="1810" y="3918"/>
                  </a:lnTo>
                  <a:cubicBezTo>
                    <a:pt x="1726" y="3918"/>
                    <a:pt x="1643" y="3990"/>
                    <a:pt x="1643" y="4085"/>
                  </a:cubicBezTo>
                  <a:lnTo>
                    <a:pt x="1643" y="4942"/>
                  </a:lnTo>
                  <a:lnTo>
                    <a:pt x="1643" y="10359"/>
                  </a:lnTo>
                  <a:cubicBezTo>
                    <a:pt x="1643" y="10455"/>
                    <a:pt x="1726" y="10526"/>
                    <a:pt x="1810" y="10526"/>
                  </a:cubicBezTo>
                  <a:lnTo>
                    <a:pt x="4286" y="10526"/>
                  </a:lnTo>
                  <a:cubicBezTo>
                    <a:pt x="4370" y="10526"/>
                    <a:pt x="4453" y="10455"/>
                    <a:pt x="4453" y="10359"/>
                  </a:cubicBezTo>
                  <a:lnTo>
                    <a:pt x="4453" y="6168"/>
                  </a:lnTo>
                  <a:cubicBezTo>
                    <a:pt x="4453" y="6073"/>
                    <a:pt x="4370" y="6002"/>
                    <a:pt x="4286" y="6002"/>
                  </a:cubicBezTo>
                  <a:cubicBezTo>
                    <a:pt x="4191" y="6002"/>
                    <a:pt x="4120" y="6073"/>
                    <a:pt x="4120" y="6168"/>
                  </a:cubicBezTo>
                  <a:lnTo>
                    <a:pt x="4120" y="10181"/>
                  </a:lnTo>
                  <a:lnTo>
                    <a:pt x="2012" y="10181"/>
                  </a:lnTo>
                  <a:lnTo>
                    <a:pt x="2012" y="5109"/>
                  </a:lnTo>
                  <a:lnTo>
                    <a:pt x="4132" y="5109"/>
                  </a:lnTo>
                  <a:lnTo>
                    <a:pt x="4132" y="5394"/>
                  </a:lnTo>
                  <a:lnTo>
                    <a:pt x="4132" y="5585"/>
                  </a:lnTo>
                  <a:cubicBezTo>
                    <a:pt x="4132" y="5668"/>
                    <a:pt x="4215" y="5752"/>
                    <a:pt x="4298" y="5752"/>
                  </a:cubicBezTo>
                  <a:cubicBezTo>
                    <a:pt x="4393" y="5752"/>
                    <a:pt x="4465" y="5668"/>
                    <a:pt x="4465" y="5585"/>
                  </a:cubicBezTo>
                  <a:lnTo>
                    <a:pt x="4465" y="5394"/>
                  </a:lnTo>
                  <a:lnTo>
                    <a:pt x="4465" y="4942"/>
                  </a:lnTo>
                  <a:lnTo>
                    <a:pt x="4465" y="4085"/>
                  </a:lnTo>
                  <a:cubicBezTo>
                    <a:pt x="4465" y="3990"/>
                    <a:pt x="4393" y="3918"/>
                    <a:pt x="4298" y="3918"/>
                  </a:cubicBezTo>
                  <a:lnTo>
                    <a:pt x="4239" y="3918"/>
                  </a:lnTo>
                  <a:lnTo>
                    <a:pt x="4239" y="3489"/>
                  </a:lnTo>
                  <a:cubicBezTo>
                    <a:pt x="4524" y="3299"/>
                    <a:pt x="4667" y="2966"/>
                    <a:pt x="4763" y="2716"/>
                  </a:cubicBezTo>
                  <a:lnTo>
                    <a:pt x="5525" y="3037"/>
                  </a:lnTo>
                  <a:cubicBezTo>
                    <a:pt x="5584" y="3073"/>
                    <a:pt x="5644" y="3073"/>
                    <a:pt x="5703" y="3073"/>
                  </a:cubicBezTo>
                  <a:cubicBezTo>
                    <a:pt x="5763" y="3073"/>
                    <a:pt x="5822" y="3049"/>
                    <a:pt x="5858" y="3037"/>
                  </a:cubicBezTo>
                  <a:cubicBezTo>
                    <a:pt x="5965" y="3001"/>
                    <a:pt x="6060" y="2906"/>
                    <a:pt x="6096" y="2799"/>
                  </a:cubicBezTo>
                  <a:lnTo>
                    <a:pt x="6191" y="2585"/>
                  </a:lnTo>
                  <a:cubicBezTo>
                    <a:pt x="6239" y="2477"/>
                    <a:pt x="6239" y="2358"/>
                    <a:pt x="6191" y="2239"/>
                  </a:cubicBezTo>
                  <a:cubicBezTo>
                    <a:pt x="6144" y="2132"/>
                    <a:pt x="6060" y="2037"/>
                    <a:pt x="5953" y="2001"/>
                  </a:cubicBezTo>
                  <a:lnTo>
                    <a:pt x="5048" y="1608"/>
                  </a:lnTo>
                  <a:lnTo>
                    <a:pt x="5084" y="1465"/>
                  </a:lnTo>
                  <a:cubicBezTo>
                    <a:pt x="5120" y="1346"/>
                    <a:pt x="5108" y="1227"/>
                    <a:pt x="5025" y="1120"/>
                  </a:cubicBezTo>
                  <a:cubicBezTo>
                    <a:pt x="4965" y="1013"/>
                    <a:pt x="4870" y="942"/>
                    <a:pt x="4751" y="906"/>
                  </a:cubicBezTo>
                  <a:lnTo>
                    <a:pt x="4727" y="906"/>
                  </a:lnTo>
                  <a:cubicBezTo>
                    <a:pt x="4691" y="900"/>
                    <a:pt x="4655" y="897"/>
                    <a:pt x="4620" y="897"/>
                  </a:cubicBezTo>
                  <a:cubicBezTo>
                    <a:pt x="4584" y="897"/>
                    <a:pt x="4548" y="900"/>
                    <a:pt x="4513" y="906"/>
                  </a:cubicBezTo>
                  <a:cubicBezTo>
                    <a:pt x="4453" y="787"/>
                    <a:pt x="4346" y="691"/>
                    <a:pt x="4191" y="656"/>
                  </a:cubicBezTo>
                  <a:lnTo>
                    <a:pt x="4179" y="656"/>
                  </a:lnTo>
                  <a:cubicBezTo>
                    <a:pt x="4143" y="650"/>
                    <a:pt x="4108" y="647"/>
                    <a:pt x="4071" y="647"/>
                  </a:cubicBezTo>
                  <a:cubicBezTo>
                    <a:pt x="4033" y="647"/>
                    <a:pt x="3995" y="650"/>
                    <a:pt x="3953" y="656"/>
                  </a:cubicBezTo>
                  <a:cubicBezTo>
                    <a:pt x="3953" y="644"/>
                    <a:pt x="3941" y="632"/>
                    <a:pt x="3941" y="632"/>
                  </a:cubicBezTo>
                  <a:cubicBezTo>
                    <a:pt x="3882" y="525"/>
                    <a:pt x="3774" y="453"/>
                    <a:pt x="3655" y="418"/>
                  </a:cubicBezTo>
                  <a:lnTo>
                    <a:pt x="3643" y="418"/>
                  </a:lnTo>
                  <a:cubicBezTo>
                    <a:pt x="3614" y="412"/>
                    <a:pt x="3584" y="409"/>
                    <a:pt x="3554" y="409"/>
                  </a:cubicBezTo>
                  <a:cubicBezTo>
                    <a:pt x="3524" y="409"/>
                    <a:pt x="3495" y="412"/>
                    <a:pt x="3465" y="418"/>
                  </a:cubicBezTo>
                  <a:lnTo>
                    <a:pt x="3417" y="334"/>
                  </a:lnTo>
                  <a:cubicBezTo>
                    <a:pt x="3358" y="227"/>
                    <a:pt x="3250" y="156"/>
                    <a:pt x="3143" y="120"/>
                  </a:cubicBezTo>
                  <a:lnTo>
                    <a:pt x="3120" y="120"/>
                  </a:lnTo>
                  <a:cubicBezTo>
                    <a:pt x="3083" y="113"/>
                    <a:pt x="3047" y="109"/>
                    <a:pt x="3012" y="109"/>
                  </a:cubicBezTo>
                  <a:cubicBezTo>
                    <a:pt x="2931" y="109"/>
                    <a:pt x="2853" y="130"/>
                    <a:pt x="2786" y="180"/>
                  </a:cubicBezTo>
                  <a:cubicBezTo>
                    <a:pt x="2679" y="239"/>
                    <a:pt x="2608" y="346"/>
                    <a:pt x="2572" y="465"/>
                  </a:cubicBezTo>
                  <a:lnTo>
                    <a:pt x="2548" y="572"/>
                  </a:lnTo>
                  <a:lnTo>
                    <a:pt x="1369" y="72"/>
                  </a:lnTo>
                  <a:lnTo>
                    <a:pt x="1310" y="72"/>
                  </a:lnTo>
                  <a:lnTo>
                    <a:pt x="191" y="1"/>
                  </a:lnTo>
                  <a:close/>
                </a:path>
              </a:pathLst>
            </a:custGeom>
            <a:solidFill>
              <a:srgbClr val="657E93"/>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FEFFFF"/>
                </a:solidFill>
                <a:latin typeface="Arial"/>
                <a:ea typeface="Arial"/>
                <a:cs typeface="Arial"/>
                <a:sym typeface="Arial"/>
              </a:endParaRPr>
            </a:p>
          </p:txBody>
        </p:sp>
        <p:sp>
          <p:nvSpPr>
            <p:cNvPr id="496" name="Google Shape;496;p12"/>
            <p:cNvSpPr/>
            <p:nvPr/>
          </p:nvSpPr>
          <p:spPr>
            <a:xfrm>
              <a:off x="1329585" y="2127494"/>
              <a:ext cx="108795" cy="197123"/>
            </a:xfrm>
            <a:custGeom>
              <a:rect b="b" l="l" r="r" t="t"/>
              <a:pathLst>
                <a:path extrusionOk="0" h="6193" w="3418">
                  <a:moveTo>
                    <a:pt x="1155" y="358"/>
                  </a:moveTo>
                  <a:cubicBezTo>
                    <a:pt x="1214" y="358"/>
                    <a:pt x="1274" y="418"/>
                    <a:pt x="1274" y="477"/>
                  </a:cubicBezTo>
                  <a:lnTo>
                    <a:pt x="1274" y="549"/>
                  </a:lnTo>
                  <a:lnTo>
                    <a:pt x="1274" y="1120"/>
                  </a:lnTo>
                  <a:cubicBezTo>
                    <a:pt x="1274" y="1203"/>
                    <a:pt x="1345" y="1275"/>
                    <a:pt x="1441" y="1275"/>
                  </a:cubicBezTo>
                  <a:cubicBezTo>
                    <a:pt x="1524" y="1275"/>
                    <a:pt x="1595" y="1203"/>
                    <a:pt x="1595" y="1120"/>
                  </a:cubicBezTo>
                  <a:lnTo>
                    <a:pt x="1595" y="584"/>
                  </a:lnTo>
                  <a:cubicBezTo>
                    <a:pt x="1619" y="537"/>
                    <a:pt x="1655" y="525"/>
                    <a:pt x="1703" y="525"/>
                  </a:cubicBezTo>
                  <a:lnTo>
                    <a:pt x="1715" y="525"/>
                  </a:lnTo>
                  <a:cubicBezTo>
                    <a:pt x="1774" y="525"/>
                    <a:pt x="1834" y="584"/>
                    <a:pt x="1834" y="644"/>
                  </a:cubicBezTo>
                  <a:lnTo>
                    <a:pt x="1834" y="668"/>
                  </a:lnTo>
                  <a:lnTo>
                    <a:pt x="1834" y="1132"/>
                  </a:lnTo>
                  <a:cubicBezTo>
                    <a:pt x="1834" y="1215"/>
                    <a:pt x="1917" y="1299"/>
                    <a:pt x="2000" y="1299"/>
                  </a:cubicBezTo>
                  <a:cubicBezTo>
                    <a:pt x="2096" y="1299"/>
                    <a:pt x="2167" y="1215"/>
                    <a:pt x="2167" y="1132"/>
                  </a:cubicBezTo>
                  <a:lnTo>
                    <a:pt x="2167" y="715"/>
                  </a:lnTo>
                  <a:cubicBezTo>
                    <a:pt x="2179" y="668"/>
                    <a:pt x="2226" y="656"/>
                    <a:pt x="2274" y="656"/>
                  </a:cubicBezTo>
                  <a:lnTo>
                    <a:pt x="2286" y="656"/>
                  </a:lnTo>
                  <a:cubicBezTo>
                    <a:pt x="2346" y="656"/>
                    <a:pt x="2405" y="715"/>
                    <a:pt x="2405" y="775"/>
                  </a:cubicBezTo>
                  <a:lnTo>
                    <a:pt x="2405" y="894"/>
                  </a:lnTo>
                  <a:lnTo>
                    <a:pt x="2405" y="1239"/>
                  </a:lnTo>
                  <a:cubicBezTo>
                    <a:pt x="2405" y="1322"/>
                    <a:pt x="2477" y="1394"/>
                    <a:pt x="2572" y="1394"/>
                  </a:cubicBezTo>
                  <a:cubicBezTo>
                    <a:pt x="2655" y="1394"/>
                    <a:pt x="2727" y="1322"/>
                    <a:pt x="2727" y="1239"/>
                  </a:cubicBezTo>
                  <a:lnTo>
                    <a:pt x="2727" y="894"/>
                  </a:lnTo>
                  <a:cubicBezTo>
                    <a:pt x="2727" y="834"/>
                    <a:pt x="2786" y="775"/>
                    <a:pt x="2846" y="775"/>
                  </a:cubicBezTo>
                  <a:lnTo>
                    <a:pt x="2869" y="775"/>
                  </a:lnTo>
                  <a:cubicBezTo>
                    <a:pt x="2929" y="775"/>
                    <a:pt x="2988" y="834"/>
                    <a:pt x="2988" y="894"/>
                  </a:cubicBezTo>
                  <a:lnTo>
                    <a:pt x="2988" y="1680"/>
                  </a:lnTo>
                  <a:lnTo>
                    <a:pt x="2988" y="1692"/>
                  </a:lnTo>
                  <a:cubicBezTo>
                    <a:pt x="3060" y="1858"/>
                    <a:pt x="3048" y="2442"/>
                    <a:pt x="2727" y="2692"/>
                  </a:cubicBezTo>
                  <a:cubicBezTo>
                    <a:pt x="2679" y="2727"/>
                    <a:pt x="2667" y="2763"/>
                    <a:pt x="2667" y="2823"/>
                  </a:cubicBezTo>
                  <a:lnTo>
                    <a:pt x="2667" y="3358"/>
                  </a:lnTo>
                  <a:lnTo>
                    <a:pt x="1060" y="3358"/>
                  </a:lnTo>
                  <a:lnTo>
                    <a:pt x="1060" y="2989"/>
                  </a:lnTo>
                  <a:cubicBezTo>
                    <a:pt x="1060" y="2930"/>
                    <a:pt x="1036" y="2882"/>
                    <a:pt x="988" y="2858"/>
                  </a:cubicBezTo>
                  <a:cubicBezTo>
                    <a:pt x="822" y="2739"/>
                    <a:pt x="405" y="2346"/>
                    <a:pt x="393" y="1965"/>
                  </a:cubicBezTo>
                  <a:cubicBezTo>
                    <a:pt x="381" y="1692"/>
                    <a:pt x="369" y="1370"/>
                    <a:pt x="464" y="1275"/>
                  </a:cubicBezTo>
                  <a:cubicBezTo>
                    <a:pt x="499" y="1257"/>
                    <a:pt x="547" y="1246"/>
                    <a:pt x="612" y="1246"/>
                  </a:cubicBezTo>
                  <a:cubicBezTo>
                    <a:pt x="636" y="1246"/>
                    <a:pt x="662" y="1248"/>
                    <a:pt x="691" y="1251"/>
                  </a:cubicBezTo>
                  <a:lnTo>
                    <a:pt x="691" y="1477"/>
                  </a:lnTo>
                  <a:cubicBezTo>
                    <a:pt x="691" y="1561"/>
                    <a:pt x="762" y="1632"/>
                    <a:pt x="857" y="1632"/>
                  </a:cubicBezTo>
                  <a:cubicBezTo>
                    <a:pt x="941" y="1632"/>
                    <a:pt x="1024" y="1561"/>
                    <a:pt x="1024" y="1477"/>
                  </a:cubicBezTo>
                  <a:lnTo>
                    <a:pt x="1024" y="477"/>
                  </a:lnTo>
                  <a:cubicBezTo>
                    <a:pt x="1024" y="418"/>
                    <a:pt x="1083" y="358"/>
                    <a:pt x="1143" y="358"/>
                  </a:cubicBezTo>
                  <a:close/>
                  <a:moveTo>
                    <a:pt x="2941" y="3692"/>
                  </a:moveTo>
                  <a:lnTo>
                    <a:pt x="2941" y="4216"/>
                  </a:lnTo>
                  <a:lnTo>
                    <a:pt x="810" y="4216"/>
                  </a:lnTo>
                  <a:lnTo>
                    <a:pt x="810" y="3692"/>
                  </a:lnTo>
                  <a:close/>
                  <a:moveTo>
                    <a:pt x="2941" y="4537"/>
                  </a:moveTo>
                  <a:lnTo>
                    <a:pt x="2941" y="5859"/>
                  </a:lnTo>
                  <a:lnTo>
                    <a:pt x="810" y="5859"/>
                  </a:lnTo>
                  <a:lnTo>
                    <a:pt x="810" y="4537"/>
                  </a:lnTo>
                  <a:close/>
                  <a:moveTo>
                    <a:pt x="1143" y="1"/>
                  </a:moveTo>
                  <a:cubicBezTo>
                    <a:pt x="881" y="1"/>
                    <a:pt x="679" y="203"/>
                    <a:pt x="679" y="465"/>
                  </a:cubicBezTo>
                  <a:lnTo>
                    <a:pt x="679" y="894"/>
                  </a:lnTo>
                  <a:cubicBezTo>
                    <a:pt x="642" y="889"/>
                    <a:pt x="607" y="887"/>
                    <a:pt x="573" y="887"/>
                  </a:cubicBezTo>
                  <a:cubicBezTo>
                    <a:pt x="439" y="887"/>
                    <a:pt x="326" y="923"/>
                    <a:pt x="250" y="989"/>
                  </a:cubicBezTo>
                  <a:cubicBezTo>
                    <a:pt x="0" y="1192"/>
                    <a:pt x="36" y="1573"/>
                    <a:pt x="48" y="1965"/>
                  </a:cubicBezTo>
                  <a:cubicBezTo>
                    <a:pt x="83" y="2477"/>
                    <a:pt x="548" y="2894"/>
                    <a:pt x="726" y="3049"/>
                  </a:cubicBezTo>
                  <a:lnTo>
                    <a:pt x="726" y="3335"/>
                  </a:lnTo>
                  <a:lnTo>
                    <a:pt x="631" y="3335"/>
                  </a:lnTo>
                  <a:cubicBezTo>
                    <a:pt x="536" y="3335"/>
                    <a:pt x="464" y="3406"/>
                    <a:pt x="464" y="3489"/>
                  </a:cubicBezTo>
                  <a:lnTo>
                    <a:pt x="464" y="4359"/>
                  </a:lnTo>
                  <a:lnTo>
                    <a:pt x="464" y="6025"/>
                  </a:lnTo>
                  <a:cubicBezTo>
                    <a:pt x="464" y="6121"/>
                    <a:pt x="536" y="6192"/>
                    <a:pt x="631" y="6192"/>
                  </a:cubicBezTo>
                  <a:lnTo>
                    <a:pt x="3108" y="6192"/>
                  </a:lnTo>
                  <a:cubicBezTo>
                    <a:pt x="3191" y="6192"/>
                    <a:pt x="3262" y="6121"/>
                    <a:pt x="3262" y="6025"/>
                  </a:cubicBezTo>
                  <a:lnTo>
                    <a:pt x="3262" y="4359"/>
                  </a:lnTo>
                  <a:lnTo>
                    <a:pt x="3262" y="3489"/>
                  </a:lnTo>
                  <a:cubicBezTo>
                    <a:pt x="3262" y="3406"/>
                    <a:pt x="3191" y="3335"/>
                    <a:pt x="3108" y="3335"/>
                  </a:cubicBezTo>
                  <a:lnTo>
                    <a:pt x="3000" y="3335"/>
                  </a:lnTo>
                  <a:lnTo>
                    <a:pt x="3000" y="2870"/>
                  </a:lnTo>
                  <a:cubicBezTo>
                    <a:pt x="3417" y="2465"/>
                    <a:pt x="3369" y="1727"/>
                    <a:pt x="3369" y="1632"/>
                  </a:cubicBezTo>
                  <a:lnTo>
                    <a:pt x="3369" y="858"/>
                  </a:lnTo>
                  <a:cubicBezTo>
                    <a:pt x="3369" y="608"/>
                    <a:pt x="3167" y="406"/>
                    <a:pt x="2905" y="406"/>
                  </a:cubicBezTo>
                  <a:lnTo>
                    <a:pt x="2893" y="406"/>
                  </a:lnTo>
                  <a:cubicBezTo>
                    <a:pt x="2822" y="406"/>
                    <a:pt x="2738" y="418"/>
                    <a:pt x="2667" y="465"/>
                  </a:cubicBezTo>
                  <a:cubicBezTo>
                    <a:pt x="2584" y="358"/>
                    <a:pt x="2465" y="287"/>
                    <a:pt x="2310" y="287"/>
                  </a:cubicBezTo>
                  <a:lnTo>
                    <a:pt x="2298" y="287"/>
                  </a:lnTo>
                  <a:cubicBezTo>
                    <a:pt x="2226" y="287"/>
                    <a:pt x="2143" y="299"/>
                    <a:pt x="2084" y="346"/>
                  </a:cubicBezTo>
                  <a:cubicBezTo>
                    <a:pt x="2000" y="239"/>
                    <a:pt x="1881" y="179"/>
                    <a:pt x="1750" y="179"/>
                  </a:cubicBezTo>
                  <a:lnTo>
                    <a:pt x="1726" y="179"/>
                  </a:lnTo>
                  <a:cubicBezTo>
                    <a:pt x="1667" y="179"/>
                    <a:pt x="1607" y="191"/>
                    <a:pt x="1548" y="203"/>
                  </a:cubicBezTo>
                  <a:cubicBezTo>
                    <a:pt x="1476" y="84"/>
                    <a:pt x="1334" y="1"/>
                    <a:pt x="1167" y="1"/>
                  </a:cubicBezTo>
                  <a:close/>
                </a:path>
              </a:pathLst>
            </a:custGeom>
            <a:solidFill>
              <a:srgbClr val="657E93"/>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FEFFFF"/>
                </a:solidFill>
                <a:latin typeface="Arial"/>
                <a:ea typeface="Arial"/>
                <a:cs typeface="Arial"/>
                <a:sym typeface="Arial"/>
              </a:endParaRPr>
            </a:p>
          </p:txBody>
        </p:sp>
      </p:grpSp>
      <p:grpSp>
        <p:nvGrpSpPr>
          <p:cNvPr id="497" name="Google Shape;497;p12"/>
          <p:cNvGrpSpPr/>
          <p:nvPr/>
        </p:nvGrpSpPr>
        <p:grpSpPr>
          <a:xfrm>
            <a:off x="1248724" y="2635909"/>
            <a:ext cx="470442" cy="472946"/>
            <a:chOff x="3095745" y="3805393"/>
            <a:chExt cx="352840" cy="354718"/>
          </a:xfrm>
        </p:grpSpPr>
        <p:sp>
          <p:nvSpPr>
            <p:cNvPr id="498" name="Google Shape;498;p12"/>
            <p:cNvSpPr/>
            <p:nvPr/>
          </p:nvSpPr>
          <p:spPr>
            <a:xfrm>
              <a:off x="3095745" y="3805393"/>
              <a:ext cx="272093" cy="271711"/>
            </a:xfrm>
            <a:custGeom>
              <a:rect b="b" l="l" r="r" t="t"/>
              <a:pathLst>
                <a:path extrusionOk="0" h="8537" w="8549">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solidFill>
              <a:srgbClr val="657E93"/>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99" name="Google Shape;499;p12"/>
            <p:cNvSpPr/>
            <p:nvPr/>
          </p:nvSpPr>
          <p:spPr>
            <a:xfrm>
              <a:off x="3184798" y="3878883"/>
              <a:ext cx="109550" cy="94018"/>
            </a:xfrm>
            <a:custGeom>
              <a:rect b="b" l="l" r="r" t="t"/>
              <a:pathLst>
                <a:path extrusionOk="0" h="2954" w="3442">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solidFill>
              <a:srgbClr val="657E93"/>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500" name="Google Shape;500;p12"/>
            <p:cNvSpPr/>
            <p:nvPr/>
          </p:nvSpPr>
          <p:spPr>
            <a:xfrm>
              <a:off x="3168120" y="3917331"/>
              <a:ext cx="102707" cy="87016"/>
            </a:xfrm>
            <a:custGeom>
              <a:rect b="b" l="l" r="r" t="t"/>
              <a:pathLst>
                <a:path extrusionOk="0" h="2734" w="3227">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solidFill>
              <a:srgbClr val="657E93"/>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501" name="Google Shape;501;p12"/>
            <p:cNvSpPr/>
            <p:nvPr/>
          </p:nvSpPr>
          <p:spPr>
            <a:xfrm>
              <a:off x="3264749" y="3976275"/>
              <a:ext cx="183836" cy="183836"/>
            </a:xfrm>
            <a:custGeom>
              <a:rect b="b" l="l" r="r" t="t"/>
              <a:pathLst>
                <a:path extrusionOk="0" h="5776" w="5776">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solidFill>
              <a:srgbClr val="657E93"/>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502" name="Google Shape;502;p12"/>
            <p:cNvSpPr/>
            <p:nvPr/>
          </p:nvSpPr>
          <p:spPr>
            <a:xfrm>
              <a:off x="3326526" y="4036907"/>
              <a:ext cx="62541" cy="62573"/>
            </a:xfrm>
            <a:custGeom>
              <a:rect b="b" l="l" r="r" t="t"/>
              <a:pathLst>
                <a:path extrusionOk="0" h="1966" w="1965">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solidFill>
              <a:srgbClr val="657E93"/>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503" name="Google Shape;503;p12"/>
            <p:cNvSpPr/>
            <p:nvPr/>
          </p:nvSpPr>
          <p:spPr>
            <a:xfrm>
              <a:off x="3196542" y="3907687"/>
              <a:ext cx="68238" cy="68238"/>
            </a:xfrm>
            <a:custGeom>
              <a:rect b="b" l="l" r="r" t="t"/>
              <a:pathLst>
                <a:path extrusionOk="0" h="2144" w="2144">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solidFill>
              <a:srgbClr val="657E93"/>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504" name="Google Shape;504;p1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AC3EE">
            <a:alpha val="46274"/>
          </a:srgbClr>
        </a:solidFill>
      </p:bgPr>
    </p:bg>
    <p:spTree>
      <p:nvGrpSpPr>
        <p:cNvPr id="508" name="Shape 508"/>
        <p:cNvGrpSpPr/>
        <p:nvPr/>
      </p:nvGrpSpPr>
      <p:grpSpPr>
        <a:xfrm>
          <a:off x="0" y="0"/>
          <a:ext cx="0" cy="0"/>
          <a:chOff x="0" y="0"/>
          <a:chExt cx="0" cy="0"/>
        </a:xfrm>
      </p:grpSpPr>
      <p:pic>
        <p:nvPicPr>
          <p:cNvPr descr="A city with buildings and a dome&#10;&#10;AI-generated content may be incorrect." id="509" name="Google Shape;509;p13"/>
          <p:cNvPicPr preferRelativeResize="0"/>
          <p:nvPr/>
        </p:nvPicPr>
        <p:blipFill rotWithShape="1">
          <a:blip r:embed="rId3">
            <a:alphaModFix amt="17000"/>
          </a:blip>
          <a:srcRect b="31037" l="7350" r="23776" t="283"/>
          <a:stretch/>
        </p:blipFill>
        <p:spPr>
          <a:xfrm>
            <a:off x="0" y="119"/>
            <a:ext cx="12210850" cy="6857881"/>
          </a:xfrm>
          <a:prstGeom prst="rect">
            <a:avLst/>
          </a:prstGeom>
          <a:noFill/>
          <a:ln>
            <a:noFill/>
          </a:ln>
        </p:spPr>
      </p:pic>
      <p:pic>
        <p:nvPicPr>
          <p:cNvPr descr="A person leaning against a wall&#10;&#10;AI-generated content may be incorrect." id="510" name="Google Shape;510;p13"/>
          <p:cNvPicPr preferRelativeResize="0"/>
          <p:nvPr/>
        </p:nvPicPr>
        <p:blipFill rotWithShape="1">
          <a:blip r:embed="rId4">
            <a:alphaModFix amt="26000"/>
          </a:blip>
          <a:srcRect b="59173" l="74314" r="152" t="18485"/>
          <a:stretch/>
        </p:blipFill>
        <p:spPr>
          <a:xfrm>
            <a:off x="0" y="-1"/>
            <a:ext cx="12192000" cy="6858000"/>
          </a:xfrm>
          <a:prstGeom prst="rect">
            <a:avLst/>
          </a:prstGeom>
          <a:noFill/>
          <a:ln>
            <a:noFill/>
          </a:ln>
          <a:effectLst>
            <a:outerShdw blurRad="50800" rotWithShape="0" algn="ctr" dir="5400000" dist="50800">
              <a:srgbClr val="000000">
                <a:alpha val="0"/>
              </a:srgbClr>
            </a:outerShdw>
          </a:effectLst>
        </p:spPr>
      </p:pic>
      <p:sp>
        <p:nvSpPr>
          <p:cNvPr id="511" name="Google Shape;511;p13"/>
          <p:cNvSpPr txBox="1"/>
          <p:nvPr>
            <p:ph type="ctrTitle"/>
          </p:nvPr>
        </p:nvSpPr>
        <p:spPr>
          <a:xfrm>
            <a:off x="197574" y="276750"/>
            <a:ext cx="11996100" cy="12615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rgbClr val="002D5A"/>
              </a:buClr>
              <a:buSzPts val="1800"/>
              <a:buFont typeface="DM Serif Display"/>
              <a:buNone/>
            </a:pPr>
            <a:r>
              <a:rPr b="0" i="0" lang="en-US" sz="3300" u="none" strike="noStrike">
                <a:solidFill>
                  <a:srgbClr val="002D5A"/>
                </a:solidFill>
                <a:latin typeface="DM Serif Display"/>
                <a:ea typeface="DM Serif Display"/>
                <a:cs typeface="DM Serif Display"/>
                <a:sym typeface="DM Serif Display"/>
              </a:rPr>
              <a:t>EMPLOY is funded as a central hub to coordinate and strengthen </a:t>
            </a:r>
            <a:r>
              <a:rPr lang="en-US" sz="3300">
                <a:solidFill>
                  <a:srgbClr val="002D5A"/>
                </a:solidFill>
                <a:latin typeface="DM Serif Display"/>
                <a:ea typeface="DM Serif Display"/>
                <a:cs typeface="DM Serif Display"/>
                <a:sym typeface="DM Serif Display"/>
              </a:rPr>
              <a:t>orgs</a:t>
            </a:r>
            <a:r>
              <a:rPr b="0" i="0" lang="en-US" sz="3300" u="none" strike="noStrike">
                <a:solidFill>
                  <a:srgbClr val="002D5A"/>
                </a:solidFill>
                <a:latin typeface="DM Serif Display"/>
                <a:ea typeface="DM Serif Display"/>
                <a:cs typeface="DM Serif Display"/>
                <a:sym typeface="DM Serif Display"/>
              </a:rPr>
              <a:t> that support young people in New Orleans</a:t>
            </a:r>
            <a:r>
              <a:rPr b="0" i="0" lang="en-US" sz="3300">
                <a:solidFill>
                  <a:srgbClr val="000000"/>
                </a:solidFill>
                <a:latin typeface="DM Serif Display"/>
                <a:ea typeface="DM Serif Display"/>
                <a:cs typeface="DM Serif Display"/>
                <a:sym typeface="DM Serif Display"/>
              </a:rPr>
              <a:t>​</a:t>
            </a:r>
            <a:endParaRPr sz="3300">
              <a:latin typeface="DM Serif Display"/>
              <a:ea typeface="DM Serif Display"/>
              <a:cs typeface="DM Serif Display"/>
              <a:sym typeface="DM Serif Display"/>
            </a:endParaRPr>
          </a:p>
        </p:txBody>
      </p:sp>
      <p:sp>
        <p:nvSpPr>
          <p:cNvPr id="512" name="Google Shape;512;p13"/>
          <p:cNvSpPr/>
          <p:nvPr/>
        </p:nvSpPr>
        <p:spPr>
          <a:xfrm>
            <a:off x="5151325" y="2333600"/>
            <a:ext cx="3157800" cy="5052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Open Sans"/>
                <a:ea typeface="Open Sans"/>
                <a:cs typeface="Open Sans"/>
                <a:sym typeface="Open Sans"/>
              </a:rPr>
              <a:t>Cowen and EMPLOY’s Priorities</a:t>
            </a:r>
            <a:endParaRPr b="1" i="0" sz="1400" u="none" cap="none" strike="noStrike">
              <a:solidFill>
                <a:srgbClr val="000000"/>
              </a:solidFill>
              <a:latin typeface="Arial"/>
              <a:ea typeface="Arial"/>
              <a:cs typeface="Arial"/>
              <a:sym typeface="Arial"/>
            </a:endParaRPr>
          </a:p>
        </p:txBody>
      </p:sp>
      <p:sp>
        <p:nvSpPr>
          <p:cNvPr id="513" name="Google Shape;513;p13"/>
          <p:cNvSpPr txBox="1"/>
          <p:nvPr/>
        </p:nvSpPr>
        <p:spPr>
          <a:xfrm>
            <a:off x="197567" y="6292732"/>
            <a:ext cx="4804739" cy="565267"/>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Open Sans"/>
                <a:ea typeface="Open Sans"/>
                <a:cs typeface="Open Sans"/>
                <a:sym typeface="Open Sans"/>
              </a:rPr>
              <a:t>Source:</a:t>
            </a:r>
            <a:r>
              <a:rPr b="0" i="0" lang="en-US" sz="800" u="none" cap="none" strike="noStrike">
                <a:solidFill>
                  <a:schemeClr val="dk1"/>
                </a:solidFill>
                <a:latin typeface="Open Sans Light"/>
                <a:ea typeface="Open Sans Light"/>
                <a:cs typeface="Open Sans Light"/>
                <a:sym typeface="Open Sans Light"/>
              </a:rPr>
              <a:t> </a:t>
            </a:r>
            <a:endParaRPr b="0" i="0" sz="800" u="none" cap="none" strike="noStrike">
              <a:solidFill>
                <a:schemeClr val="dk1"/>
              </a:solidFill>
              <a:latin typeface="Open Sans Light"/>
              <a:ea typeface="Open Sans Light"/>
              <a:cs typeface="Open Sans Light"/>
              <a:sym typeface="Open Sans Light"/>
            </a:endParaRPr>
          </a:p>
          <a:p>
            <a:pPr indent="0" lvl="0" marL="0" marR="0" rtl="0" algn="l">
              <a:lnSpc>
                <a:spcPct val="100000"/>
              </a:lnSpc>
              <a:spcBef>
                <a:spcPts val="0"/>
              </a:spcBef>
              <a:spcAft>
                <a:spcPts val="0"/>
              </a:spcAft>
              <a:buClr>
                <a:srgbClr val="000000"/>
              </a:buClr>
              <a:buSzPts val="800"/>
              <a:buFont typeface="Arial"/>
              <a:buNone/>
            </a:pPr>
            <a:r>
              <a:rPr b="0" baseline="30000" i="0" lang="en-US" sz="800" u="none" cap="none" strike="noStrike">
                <a:solidFill>
                  <a:schemeClr val="dk1"/>
                </a:solidFill>
                <a:latin typeface="Open Sans Light"/>
                <a:ea typeface="Open Sans Light"/>
                <a:cs typeface="Open Sans Light"/>
                <a:sym typeface="Open Sans Light"/>
              </a:rPr>
              <a:t>1</a:t>
            </a:r>
            <a:r>
              <a:rPr b="0" i="0" lang="en-US" sz="800" u="none" cap="none" strike="noStrike">
                <a:solidFill>
                  <a:schemeClr val="dk1"/>
                </a:solidFill>
                <a:latin typeface="Open Sans Light"/>
                <a:ea typeface="Open Sans Light"/>
                <a:cs typeface="Open Sans Light"/>
                <a:sym typeface="Open Sans Light"/>
              </a:rPr>
              <a:t>Aspen institute Re-Invests in Innovative Community Collaboratives to Engage “Opportunity Youth”</a:t>
            </a:r>
            <a:endParaRPr b="0" i="0" sz="800" u="none" cap="none" strike="noStrike">
              <a:solidFill>
                <a:schemeClr val="dk1"/>
              </a:solidFill>
              <a:latin typeface="Open Sans Light"/>
              <a:ea typeface="Open Sans Light"/>
              <a:cs typeface="Open Sans Light"/>
              <a:sym typeface="Open Sans Light"/>
            </a:endParaRPr>
          </a:p>
          <a:p>
            <a:pPr indent="0" lvl="0" marL="0" marR="0" rtl="0" algn="l">
              <a:lnSpc>
                <a:spcPct val="100000"/>
              </a:lnSpc>
              <a:spcBef>
                <a:spcPts val="0"/>
              </a:spcBef>
              <a:spcAft>
                <a:spcPts val="0"/>
              </a:spcAft>
              <a:buClr>
                <a:srgbClr val="000000"/>
              </a:buClr>
              <a:buSzPts val="800"/>
              <a:buFont typeface="Arial"/>
              <a:buNone/>
            </a:pPr>
            <a:r>
              <a:rPr b="0" baseline="30000" i="0" lang="en-US" sz="800" u="none" cap="none" strike="noStrike">
                <a:solidFill>
                  <a:schemeClr val="dk1"/>
                </a:solidFill>
                <a:latin typeface="Open Sans Light"/>
                <a:ea typeface="Open Sans Light"/>
                <a:cs typeface="Open Sans Light"/>
                <a:sym typeface="Open Sans Light"/>
              </a:rPr>
              <a:t>2</a:t>
            </a:r>
            <a:r>
              <a:rPr b="0" i="0" lang="en-US" sz="800" u="none" cap="none" strike="noStrike">
                <a:solidFill>
                  <a:schemeClr val="dk1"/>
                </a:solidFill>
                <a:latin typeface="Open Sans Light"/>
                <a:ea typeface="Open Sans Light"/>
                <a:cs typeface="Open Sans Light"/>
                <a:sym typeface="Open Sans Light"/>
              </a:rPr>
              <a:t>Designing for Success: Lessons Learned in Opportunity Youth Incentive Fund Sites</a:t>
            </a:r>
            <a:endParaRPr b="0" i="0" sz="800" u="none" cap="none" strike="noStrike">
              <a:solidFill>
                <a:schemeClr val="dk1"/>
              </a:solidFill>
              <a:latin typeface="Open Sans Light"/>
              <a:ea typeface="Open Sans Light"/>
              <a:cs typeface="Open Sans Light"/>
              <a:sym typeface="Open Sans Light"/>
            </a:endParaRPr>
          </a:p>
        </p:txBody>
      </p:sp>
      <p:sp>
        <p:nvSpPr>
          <p:cNvPr id="514" name="Google Shape;514;p13"/>
          <p:cNvSpPr txBox="1"/>
          <p:nvPr/>
        </p:nvSpPr>
        <p:spPr>
          <a:xfrm>
            <a:off x="702025" y="1560181"/>
            <a:ext cx="10987200" cy="5481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In 2014, Aspens OYIF funds PYD and Cowen Institute for Public Education Initiatives (Cowen) to establish EMPLOY - Employment and Mobility Pathways Linked for Opportunity Youth (EMPLOY)</a:t>
            </a:r>
            <a:r>
              <a:rPr b="0" baseline="30000" i="0" lang="en-US" sz="1400" u="none" cap="none" strike="noStrike">
                <a:solidFill>
                  <a:schemeClr val="dk1"/>
                </a:solidFill>
                <a:latin typeface="Arial"/>
                <a:ea typeface="Arial"/>
                <a:cs typeface="Arial"/>
                <a:sym typeface="Arial"/>
              </a:rPr>
              <a:t>1</a:t>
            </a:r>
            <a:r>
              <a:rPr b="0" i="0" lang="en-US" sz="1400" u="none" cap="none" strike="noStrike">
                <a:solidFill>
                  <a:schemeClr val="dk1"/>
                </a:solidFill>
                <a:latin typeface="Arial"/>
                <a:ea typeface="Arial"/>
                <a:cs typeface="Arial"/>
                <a:sym typeface="Arial"/>
              </a:rPr>
              <a:t>.</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Open Sans Light"/>
                <a:ea typeface="Open Sans Light"/>
                <a:cs typeface="Open Sans Light"/>
                <a:sym typeface="Open Sans Light"/>
              </a:rPr>
              <a:t> </a:t>
            </a:r>
            <a:endParaRPr b="0" i="0" sz="1200" u="none" cap="none" strike="noStrike">
              <a:solidFill>
                <a:schemeClr val="dk1"/>
              </a:solidFill>
              <a:latin typeface="Open Sans Light"/>
              <a:ea typeface="Open Sans Light"/>
              <a:cs typeface="Open Sans Light"/>
              <a:sym typeface="Open Sans Light"/>
            </a:endParaRPr>
          </a:p>
        </p:txBody>
      </p:sp>
      <p:grpSp>
        <p:nvGrpSpPr>
          <p:cNvPr id="515" name="Google Shape;515;p13"/>
          <p:cNvGrpSpPr/>
          <p:nvPr/>
        </p:nvGrpSpPr>
        <p:grpSpPr>
          <a:xfrm>
            <a:off x="715140" y="2331814"/>
            <a:ext cx="3769575" cy="3769575"/>
            <a:chOff x="562124" y="1172"/>
            <a:chExt cx="3769575" cy="3769575"/>
          </a:xfrm>
        </p:grpSpPr>
        <p:sp>
          <p:nvSpPr>
            <p:cNvPr id="516" name="Google Shape;516;p13"/>
            <p:cNvSpPr/>
            <p:nvPr/>
          </p:nvSpPr>
          <p:spPr>
            <a:xfrm>
              <a:off x="995980" y="435029"/>
              <a:ext cx="2901862" cy="2901862"/>
            </a:xfrm>
            <a:prstGeom prst="blockArc">
              <a:avLst>
                <a:gd fmla="val 10800000" name="adj1"/>
                <a:gd fmla="val 16200000" name="adj2"/>
                <a:gd fmla="val 4640" name="adj3"/>
              </a:avLst>
            </a:prstGeom>
            <a:solidFill>
              <a:srgbClr val="FCDC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13"/>
            <p:cNvSpPr/>
            <p:nvPr/>
          </p:nvSpPr>
          <p:spPr>
            <a:xfrm>
              <a:off x="995980" y="435029"/>
              <a:ext cx="2901862" cy="2901862"/>
            </a:xfrm>
            <a:prstGeom prst="blockArc">
              <a:avLst>
                <a:gd fmla="val 5400000" name="adj1"/>
                <a:gd fmla="val 10800000" name="adj2"/>
                <a:gd fmla="val 4640" name="adj3"/>
              </a:avLst>
            </a:prstGeom>
            <a:solidFill>
              <a:srgbClr val="FCDC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13"/>
            <p:cNvSpPr/>
            <p:nvPr/>
          </p:nvSpPr>
          <p:spPr>
            <a:xfrm>
              <a:off x="995980" y="435029"/>
              <a:ext cx="2901862" cy="2901862"/>
            </a:xfrm>
            <a:prstGeom prst="blockArc">
              <a:avLst>
                <a:gd fmla="val 0" name="adj1"/>
                <a:gd fmla="val 5400000" name="adj2"/>
                <a:gd fmla="val 4640" name="adj3"/>
              </a:avLst>
            </a:prstGeom>
            <a:solidFill>
              <a:srgbClr val="FCDC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13"/>
            <p:cNvSpPr/>
            <p:nvPr/>
          </p:nvSpPr>
          <p:spPr>
            <a:xfrm>
              <a:off x="995980" y="435029"/>
              <a:ext cx="2901862" cy="2901862"/>
            </a:xfrm>
            <a:prstGeom prst="blockArc">
              <a:avLst>
                <a:gd fmla="val 16200000" name="adj1"/>
                <a:gd fmla="val 0" name="adj2"/>
                <a:gd fmla="val 4640" name="adj3"/>
              </a:avLst>
            </a:prstGeom>
            <a:solidFill>
              <a:srgbClr val="FCDC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13"/>
            <p:cNvSpPr/>
            <p:nvPr/>
          </p:nvSpPr>
          <p:spPr>
            <a:xfrm>
              <a:off x="1767691" y="1248010"/>
              <a:ext cx="1335765" cy="1335765"/>
            </a:xfrm>
            <a:prstGeom prst="ellipse">
              <a:avLst/>
            </a:prstGeom>
            <a:solidFill>
              <a:srgbClr val="F9BF01"/>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13"/>
            <p:cNvSpPr txBox="1"/>
            <p:nvPr/>
          </p:nvSpPr>
          <p:spPr>
            <a:xfrm>
              <a:off x="1963309" y="1443628"/>
              <a:ext cx="944529" cy="944529"/>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lt1"/>
                </a:buClr>
                <a:buSzPts val="1200"/>
                <a:buFont typeface="Arial"/>
                <a:buNone/>
              </a:pPr>
              <a:r>
                <a:rPr b="0" i="0" lang="en-US" sz="1200" u="none" cap="none" strike="noStrike">
                  <a:solidFill>
                    <a:schemeClr val="lt1"/>
                  </a:solidFill>
                  <a:latin typeface="Arial"/>
                  <a:ea typeface="Arial"/>
                  <a:cs typeface="Arial"/>
                  <a:sym typeface="Arial"/>
                </a:rPr>
                <a:t>Coordination</a:t>
              </a:r>
              <a:endParaRPr b="0" i="0" sz="1400" u="none" cap="none" strike="noStrike">
                <a:solidFill>
                  <a:srgbClr val="000000"/>
                </a:solidFill>
                <a:latin typeface="Arial"/>
                <a:ea typeface="Arial"/>
                <a:cs typeface="Arial"/>
                <a:sym typeface="Arial"/>
              </a:endParaRPr>
            </a:p>
          </p:txBody>
        </p:sp>
        <p:sp>
          <p:nvSpPr>
            <p:cNvPr id="522" name="Google Shape;522;p13"/>
            <p:cNvSpPr/>
            <p:nvPr/>
          </p:nvSpPr>
          <p:spPr>
            <a:xfrm>
              <a:off x="1979394" y="1172"/>
              <a:ext cx="935035" cy="935035"/>
            </a:xfrm>
            <a:prstGeom prst="ellipse">
              <a:avLst/>
            </a:prstGeom>
            <a:solidFill>
              <a:schemeClr val="dk2"/>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13"/>
            <p:cNvSpPr txBox="1"/>
            <p:nvPr/>
          </p:nvSpPr>
          <p:spPr>
            <a:xfrm>
              <a:off x="2116327" y="138105"/>
              <a:ext cx="661169" cy="661169"/>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chemeClr val="lt1"/>
                </a:buClr>
                <a:buSzPts val="1100"/>
                <a:buFont typeface="Arial"/>
                <a:buNone/>
              </a:pPr>
              <a:r>
                <a:rPr b="0" i="0" lang="en-US" sz="1100" u="none" cap="none" strike="noStrike">
                  <a:solidFill>
                    <a:schemeClr val="lt1"/>
                  </a:solidFill>
                  <a:latin typeface="Arial"/>
                  <a:ea typeface="Arial"/>
                  <a:cs typeface="Arial"/>
                  <a:sym typeface="Arial"/>
                </a:rPr>
                <a:t>Data and Research</a:t>
              </a:r>
              <a:endParaRPr b="0" i="0" sz="1400" u="none" cap="none" strike="noStrike">
                <a:solidFill>
                  <a:srgbClr val="000000"/>
                </a:solidFill>
                <a:latin typeface="Arial"/>
                <a:ea typeface="Arial"/>
                <a:cs typeface="Arial"/>
                <a:sym typeface="Arial"/>
              </a:endParaRPr>
            </a:p>
          </p:txBody>
        </p:sp>
        <p:sp>
          <p:nvSpPr>
            <p:cNvPr id="524" name="Google Shape;524;p13"/>
            <p:cNvSpPr/>
            <p:nvPr/>
          </p:nvSpPr>
          <p:spPr>
            <a:xfrm>
              <a:off x="3396664" y="1418442"/>
              <a:ext cx="935035" cy="935035"/>
            </a:xfrm>
            <a:prstGeom prst="ellipse">
              <a:avLst/>
            </a:prstGeom>
            <a:solidFill>
              <a:schemeClr val="accent6"/>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13"/>
            <p:cNvSpPr txBox="1"/>
            <p:nvPr/>
          </p:nvSpPr>
          <p:spPr>
            <a:xfrm>
              <a:off x="3533597" y="1555375"/>
              <a:ext cx="661169" cy="661169"/>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chemeClr val="lt1"/>
                </a:buClr>
                <a:buSzPts val="1100"/>
                <a:buFont typeface="Arial"/>
                <a:buNone/>
              </a:pPr>
              <a:r>
                <a:rPr b="0" i="0" lang="en-US" sz="1100" u="none" cap="none" strike="noStrike">
                  <a:solidFill>
                    <a:schemeClr val="lt1"/>
                  </a:solidFill>
                  <a:latin typeface="Arial"/>
                  <a:ea typeface="Arial"/>
                  <a:cs typeface="Arial"/>
                  <a:sym typeface="Arial"/>
                </a:rPr>
                <a:t>Backbone Supports</a:t>
              </a:r>
              <a:endParaRPr b="0" i="0" sz="1400" u="none" cap="none" strike="noStrike">
                <a:solidFill>
                  <a:srgbClr val="000000"/>
                </a:solidFill>
                <a:latin typeface="Arial"/>
                <a:ea typeface="Arial"/>
                <a:cs typeface="Arial"/>
                <a:sym typeface="Arial"/>
              </a:endParaRPr>
            </a:p>
          </p:txBody>
        </p:sp>
        <p:sp>
          <p:nvSpPr>
            <p:cNvPr id="526" name="Google Shape;526;p13"/>
            <p:cNvSpPr/>
            <p:nvPr/>
          </p:nvSpPr>
          <p:spPr>
            <a:xfrm>
              <a:off x="1979394" y="2835712"/>
              <a:ext cx="935035" cy="935035"/>
            </a:xfrm>
            <a:prstGeom prst="ellipse">
              <a:avLst/>
            </a:prstGeom>
            <a:solidFill>
              <a:schemeClr val="accent4"/>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13"/>
            <p:cNvSpPr txBox="1"/>
            <p:nvPr/>
          </p:nvSpPr>
          <p:spPr>
            <a:xfrm>
              <a:off x="2116327" y="2972645"/>
              <a:ext cx="661169" cy="661169"/>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chemeClr val="lt1"/>
                </a:buClr>
                <a:buSzPts val="1100"/>
                <a:buFont typeface="Arial"/>
                <a:buNone/>
              </a:pPr>
              <a:r>
                <a:rPr b="0" i="0" lang="en-US" sz="1100" u="none" cap="none" strike="noStrike">
                  <a:solidFill>
                    <a:schemeClr val="lt1"/>
                  </a:solidFill>
                  <a:latin typeface="Arial"/>
                  <a:ea typeface="Arial"/>
                  <a:cs typeface="Arial"/>
                  <a:sym typeface="Arial"/>
                </a:rPr>
                <a:t>Program Quality</a:t>
              </a:r>
              <a:endParaRPr b="0" i="0" sz="1400" u="none" cap="none" strike="noStrike">
                <a:solidFill>
                  <a:srgbClr val="000000"/>
                </a:solidFill>
                <a:latin typeface="Arial"/>
                <a:ea typeface="Arial"/>
                <a:cs typeface="Arial"/>
                <a:sym typeface="Arial"/>
              </a:endParaRPr>
            </a:p>
          </p:txBody>
        </p:sp>
        <p:sp>
          <p:nvSpPr>
            <p:cNvPr id="528" name="Google Shape;528;p13"/>
            <p:cNvSpPr/>
            <p:nvPr/>
          </p:nvSpPr>
          <p:spPr>
            <a:xfrm>
              <a:off x="562124" y="1418442"/>
              <a:ext cx="935035" cy="935035"/>
            </a:xfrm>
            <a:prstGeom prst="ellipse">
              <a:avLst/>
            </a:prstGeom>
            <a:solidFill>
              <a:schemeClr val="accent3"/>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13"/>
            <p:cNvSpPr txBox="1"/>
            <p:nvPr/>
          </p:nvSpPr>
          <p:spPr>
            <a:xfrm>
              <a:off x="699057" y="1555375"/>
              <a:ext cx="661169" cy="661169"/>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chemeClr val="lt1"/>
                </a:buClr>
                <a:buSzPts val="1100"/>
                <a:buFont typeface="Arial"/>
                <a:buNone/>
              </a:pPr>
              <a:r>
                <a:rPr b="0" i="0" lang="en-US" sz="1100" u="none" cap="none" strike="noStrike">
                  <a:solidFill>
                    <a:schemeClr val="lt1"/>
                  </a:solidFill>
                  <a:latin typeface="Arial"/>
                  <a:ea typeface="Arial"/>
                  <a:cs typeface="Arial"/>
                  <a:sym typeface="Arial"/>
                </a:rPr>
                <a:t>Youth Voice</a:t>
              </a:r>
              <a:endParaRPr b="0" i="0" sz="1400" u="none" cap="none" strike="noStrike">
                <a:solidFill>
                  <a:srgbClr val="000000"/>
                </a:solidFill>
                <a:latin typeface="Arial"/>
                <a:ea typeface="Arial"/>
                <a:cs typeface="Arial"/>
                <a:sym typeface="Arial"/>
              </a:endParaRPr>
            </a:p>
          </p:txBody>
        </p:sp>
      </p:grpSp>
      <p:sp>
        <p:nvSpPr>
          <p:cNvPr id="530" name="Google Shape;530;p13"/>
          <p:cNvSpPr/>
          <p:nvPr/>
        </p:nvSpPr>
        <p:spPr>
          <a:xfrm>
            <a:off x="8495975" y="2977825"/>
            <a:ext cx="3134400" cy="524100"/>
          </a:xfrm>
          <a:prstGeom prst="rect">
            <a:avLst/>
          </a:prstGeom>
          <a:solidFill>
            <a:schemeClr val="lt1"/>
          </a:solidFill>
          <a:ln cap="flat" cmpd="sng" w="19050">
            <a:solidFill>
              <a:schemeClr val="dk1"/>
            </a:solidFill>
            <a:prstDash val="solid"/>
            <a:miter lim="8000"/>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Baseline OY Data</a:t>
            </a:r>
            <a:endParaRPr b="0" i="0" sz="1800" u="none" cap="none" strike="noStrike">
              <a:solidFill>
                <a:schemeClr val="dk1"/>
              </a:solidFill>
              <a:latin typeface="Arial"/>
              <a:ea typeface="Arial"/>
              <a:cs typeface="Arial"/>
              <a:sym typeface="Arial"/>
            </a:endParaRPr>
          </a:p>
        </p:txBody>
      </p:sp>
      <p:sp>
        <p:nvSpPr>
          <p:cNvPr id="531" name="Google Shape;531;p13"/>
          <p:cNvSpPr/>
          <p:nvPr/>
        </p:nvSpPr>
        <p:spPr>
          <a:xfrm>
            <a:off x="8519339" y="3629331"/>
            <a:ext cx="3134400" cy="563700"/>
          </a:xfrm>
          <a:prstGeom prst="rect">
            <a:avLst/>
          </a:prstGeom>
          <a:solidFill>
            <a:schemeClr val="lt1"/>
          </a:solidFill>
          <a:ln cap="flat" cmpd="sng" w="19050">
            <a:solidFill>
              <a:schemeClr val="accent5"/>
            </a:solidFill>
            <a:prstDash val="solid"/>
            <a:miter lim="8000"/>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OY Pathways and Programs</a:t>
            </a:r>
            <a:endParaRPr b="0" i="0" sz="1800" u="none" cap="none" strike="noStrike">
              <a:solidFill>
                <a:schemeClr val="dk1"/>
              </a:solidFill>
              <a:latin typeface="Arial"/>
              <a:ea typeface="Arial"/>
              <a:cs typeface="Arial"/>
              <a:sym typeface="Arial"/>
            </a:endParaRPr>
          </a:p>
        </p:txBody>
      </p:sp>
      <p:sp>
        <p:nvSpPr>
          <p:cNvPr id="532" name="Google Shape;532;p13"/>
          <p:cNvSpPr/>
          <p:nvPr/>
        </p:nvSpPr>
        <p:spPr>
          <a:xfrm>
            <a:off x="8495975" y="5063859"/>
            <a:ext cx="3157800" cy="505200"/>
          </a:xfrm>
          <a:prstGeom prst="rect">
            <a:avLst/>
          </a:prstGeom>
          <a:solidFill>
            <a:schemeClr val="lt1"/>
          </a:solidFill>
          <a:ln cap="flat" cmpd="sng" w="19050">
            <a:solidFill>
              <a:schemeClr val="accent3"/>
            </a:solidFill>
            <a:prstDash val="solid"/>
            <a:miter lim="8000"/>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EMPLOY Youth Council</a:t>
            </a:r>
            <a:endParaRPr b="0" i="0" sz="1400" u="none" cap="none" strike="noStrike">
              <a:solidFill>
                <a:schemeClr val="dk1"/>
              </a:solidFill>
              <a:latin typeface="Arial"/>
              <a:ea typeface="Arial"/>
              <a:cs typeface="Arial"/>
              <a:sym typeface="Arial"/>
            </a:endParaRPr>
          </a:p>
        </p:txBody>
      </p:sp>
      <p:sp>
        <p:nvSpPr>
          <p:cNvPr id="533" name="Google Shape;533;p13"/>
          <p:cNvSpPr/>
          <p:nvPr/>
        </p:nvSpPr>
        <p:spPr>
          <a:xfrm>
            <a:off x="5297867" y="2977833"/>
            <a:ext cx="3004457" cy="50513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Data and Research</a:t>
            </a:r>
            <a:endParaRPr b="0" i="0" sz="1400" u="none" cap="none" strike="noStrike">
              <a:solidFill>
                <a:srgbClr val="000000"/>
              </a:solidFill>
              <a:latin typeface="Arial"/>
              <a:ea typeface="Arial"/>
              <a:cs typeface="Arial"/>
              <a:sym typeface="Arial"/>
            </a:endParaRPr>
          </a:p>
        </p:txBody>
      </p:sp>
      <p:sp>
        <p:nvSpPr>
          <p:cNvPr id="534" name="Google Shape;534;p13"/>
          <p:cNvSpPr/>
          <p:nvPr/>
        </p:nvSpPr>
        <p:spPr>
          <a:xfrm>
            <a:off x="5297865" y="3634045"/>
            <a:ext cx="3004457" cy="563832"/>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Backbone Supports</a:t>
            </a:r>
            <a:endParaRPr b="0" i="0" sz="1400" u="none" cap="none" strike="noStrike">
              <a:solidFill>
                <a:srgbClr val="000000"/>
              </a:solidFill>
              <a:latin typeface="Arial"/>
              <a:ea typeface="Arial"/>
              <a:cs typeface="Arial"/>
              <a:sym typeface="Arial"/>
            </a:endParaRPr>
          </a:p>
        </p:txBody>
      </p:sp>
      <p:sp>
        <p:nvSpPr>
          <p:cNvPr id="535" name="Google Shape;535;p13"/>
          <p:cNvSpPr/>
          <p:nvPr/>
        </p:nvSpPr>
        <p:spPr>
          <a:xfrm>
            <a:off x="5297866" y="5063854"/>
            <a:ext cx="3004457" cy="505138"/>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Youth Voice</a:t>
            </a:r>
            <a:endParaRPr b="0" i="0" sz="1400" u="none" cap="none" strike="noStrike">
              <a:solidFill>
                <a:srgbClr val="000000"/>
              </a:solidFill>
              <a:latin typeface="Arial"/>
              <a:ea typeface="Arial"/>
              <a:cs typeface="Arial"/>
              <a:sym typeface="Arial"/>
            </a:endParaRPr>
          </a:p>
        </p:txBody>
      </p:sp>
      <p:sp>
        <p:nvSpPr>
          <p:cNvPr id="536" name="Google Shape;536;p13"/>
          <p:cNvSpPr/>
          <p:nvPr/>
        </p:nvSpPr>
        <p:spPr>
          <a:xfrm>
            <a:off x="5297865" y="4319602"/>
            <a:ext cx="3004457" cy="5638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Program Quality</a:t>
            </a:r>
            <a:endParaRPr b="0" i="0" sz="1400" u="none" cap="none" strike="noStrike">
              <a:solidFill>
                <a:srgbClr val="000000"/>
              </a:solidFill>
              <a:latin typeface="Arial"/>
              <a:ea typeface="Arial"/>
              <a:cs typeface="Arial"/>
              <a:sym typeface="Arial"/>
            </a:endParaRPr>
          </a:p>
        </p:txBody>
      </p:sp>
      <p:sp>
        <p:nvSpPr>
          <p:cNvPr id="537" name="Google Shape;537;p13"/>
          <p:cNvSpPr/>
          <p:nvPr/>
        </p:nvSpPr>
        <p:spPr>
          <a:xfrm>
            <a:off x="8519339" y="4319602"/>
            <a:ext cx="3134400" cy="563700"/>
          </a:xfrm>
          <a:prstGeom prst="rect">
            <a:avLst/>
          </a:prstGeom>
          <a:solidFill>
            <a:schemeClr val="lt1"/>
          </a:solidFill>
          <a:ln cap="flat" cmpd="sng" w="19050">
            <a:solidFill>
              <a:schemeClr val="accent4"/>
            </a:solidFill>
            <a:prstDash val="solid"/>
            <a:miter lim="8000"/>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NOLA-YPQI Pilot</a:t>
            </a:r>
            <a:endParaRPr b="0" i="0" sz="1800" u="none" cap="none" strike="noStrike">
              <a:solidFill>
                <a:schemeClr val="dk1"/>
              </a:solidFill>
              <a:latin typeface="Arial"/>
              <a:ea typeface="Arial"/>
              <a:cs typeface="Arial"/>
              <a:sym typeface="Arial"/>
            </a:endParaRPr>
          </a:p>
        </p:txBody>
      </p:sp>
      <p:sp>
        <p:nvSpPr>
          <p:cNvPr id="538" name="Google Shape;538;p13"/>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AC3EE">
            <a:alpha val="46274"/>
          </a:srgbClr>
        </a:solidFill>
      </p:bgPr>
    </p:bg>
    <p:spTree>
      <p:nvGrpSpPr>
        <p:cNvPr id="542" name="Shape 542"/>
        <p:cNvGrpSpPr/>
        <p:nvPr/>
      </p:nvGrpSpPr>
      <p:grpSpPr>
        <a:xfrm>
          <a:off x="0" y="0"/>
          <a:ext cx="0" cy="0"/>
          <a:chOff x="0" y="0"/>
          <a:chExt cx="0" cy="0"/>
        </a:xfrm>
      </p:grpSpPr>
      <p:pic>
        <p:nvPicPr>
          <p:cNvPr descr="A city with buildings and a dome&#10;&#10;AI-generated content may be incorrect." id="543" name="Google Shape;543;p14"/>
          <p:cNvPicPr preferRelativeResize="0"/>
          <p:nvPr/>
        </p:nvPicPr>
        <p:blipFill rotWithShape="1">
          <a:blip r:embed="rId3">
            <a:alphaModFix amt="17000"/>
          </a:blip>
          <a:srcRect b="31037" l="7350" r="23776" t="283"/>
          <a:stretch/>
        </p:blipFill>
        <p:spPr>
          <a:xfrm>
            <a:off x="0" y="119"/>
            <a:ext cx="12210850" cy="6857881"/>
          </a:xfrm>
          <a:prstGeom prst="rect">
            <a:avLst/>
          </a:prstGeom>
          <a:noFill/>
          <a:ln>
            <a:noFill/>
          </a:ln>
        </p:spPr>
      </p:pic>
      <p:pic>
        <p:nvPicPr>
          <p:cNvPr descr="A person leaning against a wall&#10;&#10;AI-generated content may be incorrect." id="544" name="Google Shape;544;p14"/>
          <p:cNvPicPr preferRelativeResize="0"/>
          <p:nvPr/>
        </p:nvPicPr>
        <p:blipFill rotWithShape="1">
          <a:blip r:embed="rId4">
            <a:alphaModFix amt="26000"/>
          </a:blip>
          <a:srcRect b="59173" l="74314" r="152" t="18485"/>
          <a:stretch/>
        </p:blipFill>
        <p:spPr>
          <a:xfrm>
            <a:off x="1" y="0"/>
            <a:ext cx="12192000" cy="6858000"/>
          </a:xfrm>
          <a:prstGeom prst="rect">
            <a:avLst/>
          </a:prstGeom>
          <a:noFill/>
          <a:ln>
            <a:noFill/>
          </a:ln>
          <a:effectLst>
            <a:outerShdw blurRad="50800" rotWithShape="0" algn="ctr" dir="5400000" dist="50800">
              <a:srgbClr val="000000">
                <a:alpha val="0"/>
              </a:srgbClr>
            </a:outerShdw>
          </a:effectLst>
        </p:spPr>
      </p:pic>
      <p:sp>
        <p:nvSpPr>
          <p:cNvPr id="545" name="Google Shape;545;p14"/>
          <p:cNvSpPr txBox="1"/>
          <p:nvPr>
            <p:ph type="ctrTitle"/>
          </p:nvPr>
        </p:nvSpPr>
        <p:spPr>
          <a:xfrm>
            <a:off x="154000" y="267500"/>
            <a:ext cx="10772304" cy="12616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1"/>
              </a:buClr>
              <a:buSzPts val="1800"/>
              <a:buFont typeface="DM Serif Display"/>
              <a:buNone/>
            </a:pPr>
            <a:r>
              <a:rPr lang="en-US" sz="3300">
                <a:latin typeface="DM Serif Display"/>
                <a:ea typeface="DM Serif Display"/>
                <a:cs typeface="DM Serif Display"/>
                <a:sym typeface="DM Serif Display"/>
              </a:rPr>
              <a:t>EMPLOY reports 6,820 youth are estimated to be out-of-work and school in New Orleans in 2016</a:t>
            </a:r>
            <a:endParaRPr sz="3300">
              <a:latin typeface="DM Serif Display"/>
              <a:ea typeface="DM Serif Display"/>
              <a:cs typeface="DM Serif Display"/>
              <a:sym typeface="DM Serif Display"/>
            </a:endParaRPr>
          </a:p>
        </p:txBody>
      </p:sp>
      <p:sp>
        <p:nvSpPr>
          <p:cNvPr id="546" name="Google Shape;546;p14"/>
          <p:cNvSpPr txBox="1"/>
          <p:nvPr/>
        </p:nvSpPr>
        <p:spPr>
          <a:xfrm>
            <a:off x="197567" y="6292733"/>
            <a:ext cx="12067600" cy="3312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Open Sans"/>
                <a:ea typeface="Open Sans"/>
                <a:cs typeface="Open Sans"/>
                <a:sym typeface="Open Sans"/>
              </a:rPr>
              <a:t>Source:</a:t>
            </a:r>
            <a:r>
              <a:rPr b="0" i="0" lang="en-US" sz="800" u="none" cap="none" strike="noStrike">
                <a:solidFill>
                  <a:schemeClr val="dk1"/>
                </a:solidFill>
                <a:latin typeface="Open Sans Light"/>
                <a:ea typeface="Open Sans Light"/>
                <a:cs typeface="Open Sans Light"/>
                <a:sym typeface="Open Sans Light"/>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baseline="30000" i="0" lang="en-US" sz="800" u="none" cap="none" strike="noStrike">
                <a:solidFill>
                  <a:schemeClr val="dk1"/>
                </a:solidFill>
                <a:latin typeface="Open Sans Light"/>
                <a:ea typeface="Open Sans Light"/>
                <a:cs typeface="Open Sans Light"/>
                <a:sym typeface="Open Sans Light"/>
              </a:rPr>
              <a:t>1</a:t>
            </a:r>
            <a:r>
              <a:rPr b="0" i="0" lang="en-US" sz="800" u="none" cap="none" strike="noStrike">
                <a:solidFill>
                  <a:schemeClr val="dk1"/>
                </a:solidFill>
                <a:latin typeface="Open Sans Light"/>
                <a:ea typeface="Open Sans Light"/>
                <a:cs typeface="Open Sans Light"/>
                <a:sym typeface="Open Sans Light"/>
              </a:rPr>
              <a:t>The Cowen Institute at Tulane University, October 2016, No Longer Invisible: Opportunity Youth in New Orleans</a:t>
            </a:r>
            <a:endParaRPr b="0" i="0" sz="1400" u="none" cap="none" strike="noStrike">
              <a:solidFill>
                <a:srgbClr val="000000"/>
              </a:solidFill>
              <a:latin typeface="Arial"/>
              <a:ea typeface="Arial"/>
              <a:cs typeface="Arial"/>
              <a:sym typeface="Arial"/>
            </a:endParaRPr>
          </a:p>
        </p:txBody>
      </p:sp>
      <p:sp>
        <p:nvSpPr>
          <p:cNvPr id="547" name="Google Shape;547;p14"/>
          <p:cNvSpPr/>
          <p:nvPr/>
        </p:nvSpPr>
        <p:spPr>
          <a:xfrm>
            <a:off x="7264800" y="1972773"/>
            <a:ext cx="4159200" cy="28455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Open Sans Light"/>
              <a:ea typeface="Open Sans Light"/>
              <a:cs typeface="Open Sans Light"/>
              <a:sym typeface="Open Sans Light"/>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extLst>
                  <a:ext uri="http://customooxmlschemas.google.com/">
                    <go:slidesCustomData xmlns:go="http://customooxmlschemas.google.com/" textRoundtripDataId="7"/>
                  </a:ext>
                </a:extLst>
              </a:rPr>
              <a:t>A SHARED DATA COLLABORATIVE</a:t>
            </a:r>
            <a:endParaRPr b="1" i="0" sz="1400" u="none" cap="none" strike="noStrike">
              <a:solidFill>
                <a:schemeClr val="dk1"/>
              </a:solidFill>
              <a:latin typeface="Arial"/>
              <a:ea typeface="Arial"/>
              <a:cs typeface="Arial"/>
              <a:sym typeface="Arial"/>
              <a:extLst>
                <a:ext uri="http://customooxmlschemas.google.com/">
                  <go:slidesCustomData xmlns:go="http://customooxmlschemas.google.com/" textRoundtripDataId="8"/>
                </a:ext>
              </a:extLst>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extLst>
                  <a:ext uri="http://customooxmlschemas.google.com/">
                    <go:slidesCustomData xmlns:go="http://customooxmlschemas.google.com/" textRoundtripDataId="9"/>
                  </a:ext>
                </a:extLst>
              </a:rPr>
              <a:t>Moreover, BCM, Aspen and others support EMPLOY and partners through the Opportunity Youth Data Sharing Collaborative to begin work on shared data using Efforts to Outcomes.</a:t>
            </a:r>
            <a:endParaRPr b="1" i="0" sz="1400" u="none" cap="none" strike="noStrike">
              <a:solidFill>
                <a:schemeClr val="dk1"/>
              </a:solidFill>
              <a:latin typeface="Arial"/>
              <a:ea typeface="Arial"/>
              <a:cs typeface="Arial"/>
              <a:sym typeface="Arial"/>
              <a:extLst>
                <a:ext uri="http://customooxmlschemas.google.com/">
                  <go:slidesCustomData xmlns:go="http://customooxmlschemas.google.com/" textRoundtripDataId="10"/>
                </a:ext>
              </a:extLs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Open Sans"/>
              <a:ea typeface="Open Sans"/>
              <a:cs typeface="Open Sans"/>
              <a:sym typeface="Open Sans"/>
              <a:extLst>
                <a:ext uri="http://customooxmlschemas.google.com/">
                  <go:slidesCustomData xmlns:go="http://customooxmlschemas.google.com/" textRoundtripDataId="11"/>
                </a:ext>
              </a:extLst>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extLst>
                  <a:ext uri="http://customooxmlschemas.google.com/">
                    <go:slidesCustomData xmlns:go="http://customooxmlschemas.google.com/" textRoundtripDataId="12"/>
                  </a:ext>
                </a:extLst>
              </a:rPr>
              <a:t>Efforts to Outcomes (ETO),</a:t>
            </a:r>
            <a:r>
              <a:rPr b="0" i="0" lang="en-US" sz="1400" u="none" cap="none" strike="noStrike">
                <a:solidFill>
                  <a:schemeClr val="dk1"/>
                </a:solidFill>
                <a:latin typeface="Arial"/>
                <a:ea typeface="Arial"/>
                <a:cs typeface="Arial"/>
                <a:sym typeface="Arial"/>
                <a:extLst>
                  <a:ext uri="http://customooxmlschemas.google.com/">
                    <go:slidesCustomData xmlns:go="http://customooxmlschemas.google.com/" textRoundtripDataId="13"/>
                  </a:ext>
                </a:extLst>
              </a:rPr>
              <a:t> a national platform for social service organizations to manage and track client data, was used as a common tool for OY-serving organizations in New Orleans to understand its collective impact. </a:t>
            </a:r>
            <a:endParaRPr b="0" i="0" sz="1400" u="none" cap="none" strike="noStrike">
              <a:solidFill>
                <a:schemeClr val="dk1"/>
              </a:solidFill>
              <a:latin typeface="Arial"/>
              <a:ea typeface="Arial"/>
              <a:cs typeface="Arial"/>
              <a:sym typeface="Arial"/>
            </a:endParaRPr>
          </a:p>
        </p:txBody>
      </p:sp>
      <p:sp>
        <p:nvSpPr>
          <p:cNvPr id="548" name="Google Shape;548;p14"/>
          <p:cNvSpPr/>
          <p:nvPr/>
        </p:nvSpPr>
        <p:spPr>
          <a:xfrm>
            <a:off x="1026001" y="2133536"/>
            <a:ext cx="5926800" cy="475145"/>
          </a:xfrm>
          <a:prstGeom prst="rect">
            <a:avLst/>
          </a:prstGeom>
          <a:solidFill>
            <a:schemeClr val="dk2"/>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Open Sans"/>
                <a:ea typeface="Open Sans"/>
                <a:cs typeface="Open Sans"/>
                <a:sym typeface="Open Sans"/>
              </a:rPr>
              <a:t>In 2016, New Orleans had an estimated 6,820 opportunity youth</a:t>
            </a:r>
            <a:r>
              <a:rPr b="1" baseline="30000" i="0" lang="en-US" sz="1400" u="none" cap="none" strike="noStrike">
                <a:solidFill>
                  <a:schemeClr val="lt1"/>
                </a:solidFill>
                <a:latin typeface="Open Sans"/>
                <a:ea typeface="Open Sans"/>
                <a:cs typeface="Open Sans"/>
                <a:sym typeface="Open Sans"/>
              </a:rPr>
              <a:t>1</a:t>
            </a:r>
            <a:endParaRPr b="1" i="0" sz="1400" u="none" cap="none" strike="noStrike">
              <a:solidFill>
                <a:schemeClr val="lt1"/>
              </a:solidFill>
              <a:latin typeface="Open Sans"/>
              <a:ea typeface="Open Sans"/>
              <a:cs typeface="Open Sans"/>
              <a:sym typeface="Open Sans"/>
            </a:endParaRPr>
          </a:p>
        </p:txBody>
      </p:sp>
      <p:sp>
        <p:nvSpPr>
          <p:cNvPr id="549" name="Google Shape;549;p14"/>
          <p:cNvSpPr/>
          <p:nvPr/>
        </p:nvSpPr>
        <p:spPr>
          <a:xfrm>
            <a:off x="1026000" y="2705199"/>
            <a:ext cx="5926801" cy="255188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550" name="Google Shape;550;p14"/>
          <p:cNvPicPr preferRelativeResize="0"/>
          <p:nvPr/>
        </p:nvPicPr>
        <p:blipFill rotWithShape="1">
          <a:blip r:embed="rId5">
            <a:alphaModFix/>
          </a:blip>
          <a:srcRect b="0" l="0" r="0" t="0"/>
          <a:stretch/>
        </p:blipFill>
        <p:spPr>
          <a:xfrm>
            <a:off x="1025998" y="2719441"/>
            <a:ext cx="5926801" cy="1747255"/>
          </a:xfrm>
          <a:prstGeom prst="rect">
            <a:avLst/>
          </a:prstGeom>
          <a:noFill/>
          <a:ln>
            <a:noFill/>
          </a:ln>
        </p:spPr>
      </p:pic>
      <p:pic>
        <p:nvPicPr>
          <p:cNvPr id="551" name="Google Shape;551;p14"/>
          <p:cNvPicPr preferRelativeResize="0"/>
          <p:nvPr/>
        </p:nvPicPr>
        <p:blipFill rotWithShape="1">
          <a:blip r:embed="rId6">
            <a:alphaModFix/>
          </a:blip>
          <a:srcRect b="0" l="0" r="0" t="0"/>
          <a:stretch/>
        </p:blipFill>
        <p:spPr>
          <a:xfrm>
            <a:off x="2305098" y="4380816"/>
            <a:ext cx="3368603" cy="830400"/>
          </a:xfrm>
          <a:prstGeom prst="rect">
            <a:avLst/>
          </a:prstGeom>
          <a:noFill/>
          <a:ln>
            <a:noFill/>
          </a:ln>
        </p:spPr>
      </p:pic>
      <p:sp>
        <p:nvSpPr>
          <p:cNvPr id="552" name="Google Shape;552;p14"/>
          <p:cNvSpPr txBox="1"/>
          <p:nvPr/>
        </p:nvSpPr>
        <p:spPr>
          <a:xfrm>
            <a:off x="1037424" y="1314780"/>
            <a:ext cx="10387800" cy="7080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2D5A"/>
                </a:solidFill>
                <a:latin typeface="Arial"/>
                <a:ea typeface="Arial"/>
                <a:cs typeface="Arial"/>
                <a:sym typeface="Arial"/>
              </a:rPr>
              <a:t>In 2015, the Cowen Institute and EMPLOY release a report, </a:t>
            </a:r>
            <a:r>
              <a:rPr b="0" i="1" lang="en-US" sz="1400" u="none" cap="none" strike="noStrike">
                <a:solidFill>
                  <a:srgbClr val="002D5A"/>
                </a:solidFill>
                <a:latin typeface="Arial"/>
                <a:ea typeface="Arial"/>
                <a:cs typeface="Arial"/>
                <a:sym typeface="Arial"/>
              </a:rPr>
              <a:t>No Longer Invisible: Opportunity Youth in New Orleans, </a:t>
            </a:r>
            <a:r>
              <a:rPr b="0" i="0" lang="en-US" sz="1400" u="none" cap="none" strike="noStrike">
                <a:solidFill>
                  <a:srgbClr val="002D5A"/>
                </a:solidFill>
                <a:latin typeface="Arial"/>
                <a:ea typeface="Arial"/>
                <a:cs typeface="Arial"/>
                <a:sym typeface="Arial"/>
              </a:rPr>
              <a:t>that provides foundational data of OY in the city.</a:t>
            </a:r>
            <a:r>
              <a:rPr b="0" i="0" lang="en-US" sz="1400" u="none" cap="none" strike="noStrike">
                <a:solidFill>
                  <a:srgbClr val="000000"/>
                </a:solidFill>
                <a:latin typeface="Arial"/>
                <a:ea typeface="Arial"/>
                <a:cs typeface="Arial"/>
                <a:sym typeface="Arial"/>
              </a:rPr>
              <a:t>​</a:t>
            </a:r>
            <a:endParaRPr b="0" i="0" sz="1400" u="none" cap="none" strike="noStrike">
              <a:solidFill>
                <a:schemeClr val="dk1"/>
              </a:solidFill>
              <a:latin typeface="Open Sans Light"/>
              <a:ea typeface="Open Sans Light"/>
              <a:cs typeface="Open Sans Light"/>
              <a:sym typeface="Open Sans Light"/>
            </a:endParaRPr>
          </a:p>
        </p:txBody>
      </p:sp>
      <p:grpSp>
        <p:nvGrpSpPr>
          <p:cNvPr id="553" name="Google Shape;553;p14"/>
          <p:cNvGrpSpPr/>
          <p:nvPr/>
        </p:nvGrpSpPr>
        <p:grpSpPr>
          <a:xfrm>
            <a:off x="11392860" y="99276"/>
            <a:ext cx="710886" cy="710886"/>
            <a:chOff x="336" y="87270"/>
            <a:chExt cx="710886" cy="710886"/>
          </a:xfrm>
        </p:grpSpPr>
        <p:sp>
          <p:nvSpPr>
            <p:cNvPr id="554" name="Google Shape;554;p14"/>
            <p:cNvSpPr/>
            <p:nvPr/>
          </p:nvSpPr>
          <p:spPr>
            <a:xfrm>
              <a:off x="82152" y="169086"/>
              <a:ext cx="547254" cy="547254"/>
            </a:xfrm>
            <a:prstGeom prst="blockArc">
              <a:avLst>
                <a:gd fmla="val 10800000" name="adj1"/>
                <a:gd fmla="val 16200000" name="adj2"/>
                <a:gd fmla="val 4640" name="adj3"/>
              </a:avLst>
            </a:prstGeom>
            <a:solidFill>
              <a:srgbClr val="FCDC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14"/>
            <p:cNvSpPr/>
            <p:nvPr/>
          </p:nvSpPr>
          <p:spPr>
            <a:xfrm>
              <a:off x="82152" y="169086"/>
              <a:ext cx="547254" cy="547254"/>
            </a:xfrm>
            <a:prstGeom prst="blockArc">
              <a:avLst>
                <a:gd fmla="val 5400000" name="adj1"/>
                <a:gd fmla="val 10800000" name="adj2"/>
                <a:gd fmla="val 4640" name="adj3"/>
              </a:avLst>
            </a:prstGeom>
            <a:solidFill>
              <a:srgbClr val="FCDC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14"/>
            <p:cNvSpPr/>
            <p:nvPr/>
          </p:nvSpPr>
          <p:spPr>
            <a:xfrm>
              <a:off x="82152" y="169086"/>
              <a:ext cx="547254" cy="547254"/>
            </a:xfrm>
            <a:prstGeom prst="blockArc">
              <a:avLst>
                <a:gd fmla="val 0" name="adj1"/>
                <a:gd fmla="val 5400000" name="adj2"/>
                <a:gd fmla="val 4640" name="adj3"/>
              </a:avLst>
            </a:prstGeom>
            <a:solidFill>
              <a:srgbClr val="FCDC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 name="Google Shape;557;p14"/>
            <p:cNvSpPr/>
            <p:nvPr/>
          </p:nvSpPr>
          <p:spPr>
            <a:xfrm>
              <a:off x="82152" y="169086"/>
              <a:ext cx="547254" cy="547254"/>
            </a:xfrm>
            <a:prstGeom prst="blockArc">
              <a:avLst>
                <a:gd fmla="val 16200000" name="adj1"/>
                <a:gd fmla="val 0" name="adj2"/>
                <a:gd fmla="val 4640" name="adj3"/>
              </a:avLst>
            </a:prstGeom>
            <a:solidFill>
              <a:srgbClr val="FCDC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p14"/>
            <p:cNvSpPr/>
            <p:nvPr/>
          </p:nvSpPr>
          <p:spPr>
            <a:xfrm>
              <a:off x="227693" y="322411"/>
              <a:ext cx="251894" cy="251894"/>
            </a:xfrm>
            <a:prstGeom prst="ellipse">
              <a:avLst/>
            </a:prstGeom>
            <a:solidFill>
              <a:srgbClr val="F9BF01"/>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p14"/>
            <p:cNvSpPr txBox="1"/>
            <p:nvPr/>
          </p:nvSpPr>
          <p:spPr>
            <a:xfrm>
              <a:off x="264582" y="359300"/>
              <a:ext cx="178116" cy="178116"/>
            </a:xfrm>
            <a:prstGeom prst="rect">
              <a:avLst/>
            </a:prstGeom>
            <a:no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chemeClr val="dk1"/>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560" name="Google Shape;560;p14"/>
            <p:cNvSpPr/>
            <p:nvPr/>
          </p:nvSpPr>
          <p:spPr>
            <a:xfrm>
              <a:off x="267616" y="87270"/>
              <a:ext cx="176326" cy="176326"/>
            </a:xfrm>
            <a:prstGeom prst="ellipse">
              <a:avLst/>
            </a:prstGeom>
            <a:solidFill>
              <a:schemeClr val="dk2"/>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 name="Google Shape;561;p14"/>
            <p:cNvSpPr txBox="1"/>
            <p:nvPr/>
          </p:nvSpPr>
          <p:spPr>
            <a:xfrm>
              <a:off x="293438" y="113092"/>
              <a:ext cx="124682" cy="124682"/>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562" name="Google Shape;562;p14"/>
            <p:cNvSpPr/>
            <p:nvPr/>
          </p:nvSpPr>
          <p:spPr>
            <a:xfrm>
              <a:off x="534896" y="354550"/>
              <a:ext cx="176326" cy="176326"/>
            </a:xfrm>
            <a:prstGeom prst="ellipse">
              <a:avLst/>
            </a:prstGeom>
            <a:solidFill>
              <a:srgbClr val="DEDEDE"/>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p14"/>
            <p:cNvSpPr txBox="1"/>
            <p:nvPr/>
          </p:nvSpPr>
          <p:spPr>
            <a:xfrm>
              <a:off x="560718" y="380372"/>
              <a:ext cx="124682" cy="124682"/>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564" name="Google Shape;564;p14"/>
            <p:cNvSpPr/>
            <p:nvPr/>
          </p:nvSpPr>
          <p:spPr>
            <a:xfrm>
              <a:off x="267616" y="621830"/>
              <a:ext cx="176326" cy="176326"/>
            </a:xfrm>
            <a:prstGeom prst="ellipse">
              <a:avLst/>
            </a:prstGeom>
            <a:solidFill>
              <a:srgbClr val="DEDEDE"/>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p14"/>
            <p:cNvSpPr txBox="1"/>
            <p:nvPr/>
          </p:nvSpPr>
          <p:spPr>
            <a:xfrm>
              <a:off x="293438" y="647652"/>
              <a:ext cx="124682" cy="124682"/>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566" name="Google Shape;566;p14"/>
            <p:cNvSpPr/>
            <p:nvPr/>
          </p:nvSpPr>
          <p:spPr>
            <a:xfrm>
              <a:off x="336" y="354550"/>
              <a:ext cx="176326" cy="176326"/>
            </a:xfrm>
            <a:prstGeom prst="ellipse">
              <a:avLst/>
            </a:prstGeom>
            <a:solidFill>
              <a:srgbClr val="DEDEDE"/>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p14"/>
            <p:cNvSpPr txBox="1"/>
            <p:nvPr/>
          </p:nvSpPr>
          <p:spPr>
            <a:xfrm>
              <a:off x="26158" y="380372"/>
              <a:ext cx="124682" cy="124682"/>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grpSp>
      <p:sp>
        <p:nvSpPr>
          <p:cNvPr id="568" name="Google Shape;568;p14"/>
          <p:cNvSpPr txBox="1"/>
          <p:nvPr/>
        </p:nvSpPr>
        <p:spPr>
          <a:xfrm>
            <a:off x="1036202" y="5485684"/>
            <a:ext cx="10387800" cy="738900"/>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Reflection from Interviews: OY-serving organizations were initially hesitant to centralize data. Not all OY-serving organizations were being funded. Organizational leaders believed centralizing data would be more punitive and comparative in nature, and impact current and future business development. </a:t>
            </a:r>
            <a:endParaRPr b="0" i="0" sz="1400" u="none" cap="none" strike="noStrike">
              <a:solidFill>
                <a:srgbClr val="000000"/>
              </a:solidFill>
              <a:latin typeface="Arial"/>
              <a:ea typeface="Arial"/>
              <a:cs typeface="Arial"/>
              <a:sym typeface="Arial"/>
            </a:endParaRPr>
          </a:p>
        </p:txBody>
      </p:sp>
      <p:sp>
        <p:nvSpPr>
          <p:cNvPr id="569" name="Google Shape;569;p14"/>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AC3EE">
            <a:alpha val="46274"/>
          </a:srgbClr>
        </a:solidFill>
      </p:bgPr>
    </p:bg>
    <p:spTree>
      <p:nvGrpSpPr>
        <p:cNvPr id="573" name="Shape 573"/>
        <p:cNvGrpSpPr/>
        <p:nvPr/>
      </p:nvGrpSpPr>
      <p:grpSpPr>
        <a:xfrm>
          <a:off x="0" y="0"/>
          <a:ext cx="0" cy="0"/>
          <a:chOff x="0" y="0"/>
          <a:chExt cx="0" cy="0"/>
        </a:xfrm>
      </p:grpSpPr>
      <p:pic>
        <p:nvPicPr>
          <p:cNvPr descr="A city with buildings and a dome&#10;&#10;AI-generated content may be incorrect." id="574" name="Google Shape;574;p15"/>
          <p:cNvPicPr preferRelativeResize="0"/>
          <p:nvPr/>
        </p:nvPicPr>
        <p:blipFill rotWithShape="1">
          <a:blip r:embed="rId3">
            <a:alphaModFix amt="17000"/>
          </a:blip>
          <a:srcRect b="31037" l="7350" r="23776" t="283"/>
          <a:stretch/>
        </p:blipFill>
        <p:spPr>
          <a:xfrm>
            <a:off x="0" y="119"/>
            <a:ext cx="12210850" cy="6857881"/>
          </a:xfrm>
          <a:prstGeom prst="rect">
            <a:avLst/>
          </a:prstGeom>
          <a:noFill/>
          <a:ln>
            <a:noFill/>
          </a:ln>
        </p:spPr>
      </p:pic>
      <p:pic>
        <p:nvPicPr>
          <p:cNvPr descr="A person leaning against a wall&#10;&#10;AI-generated content may be incorrect." id="575" name="Google Shape;575;p15"/>
          <p:cNvPicPr preferRelativeResize="0"/>
          <p:nvPr/>
        </p:nvPicPr>
        <p:blipFill rotWithShape="1">
          <a:blip r:embed="rId4">
            <a:alphaModFix amt="26000"/>
          </a:blip>
          <a:srcRect b="47140" l="74650" r="-183" t="30517"/>
          <a:stretch/>
        </p:blipFill>
        <p:spPr>
          <a:xfrm>
            <a:off x="-1" y="15696"/>
            <a:ext cx="12310533" cy="6858000"/>
          </a:xfrm>
          <a:prstGeom prst="rect">
            <a:avLst/>
          </a:prstGeom>
          <a:noFill/>
          <a:ln>
            <a:noFill/>
          </a:ln>
          <a:effectLst>
            <a:outerShdw blurRad="50800" rotWithShape="0" algn="ctr" dir="5400000" dist="50800">
              <a:srgbClr val="000000">
                <a:alpha val="0"/>
              </a:srgbClr>
            </a:outerShdw>
          </a:effectLst>
        </p:spPr>
      </p:pic>
      <p:sp>
        <p:nvSpPr>
          <p:cNvPr id="576" name="Google Shape;576;p15"/>
          <p:cNvSpPr txBox="1"/>
          <p:nvPr/>
        </p:nvSpPr>
        <p:spPr>
          <a:xfrm>
            <a:off x="197567" y="6292732"/>
            <a:ext cx="4804739" cy="565267"/>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Open Sans"/>
                <a:ea typeface="Open Sans"/>
                <a:cs typeface="Open Sans"/>
                <a:sym typeface="Open Sans"/>
              </a:rPr>
              <a:t>Source: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baseline="30000" i="0" lang="en-US" sz="800" u="none" cap="none" strike="noStrike">
                <a:solidFill>
                  <a:schemeClr val="dk1"/>
                </a:solidFill>
                <a:latin typeface="Open Sans"/>
                <a:ea typeface="Open Sans"/>
                <a:cs typeface="Open Sans"/>
                <a:sym typeface="Open Sans"/>
              </a:rPr>
              <a:t>1</a:t>
            </a:r>
            <a:r>
              <a:rPr b="0" i="0" lang="en-US" sz="800" u="none" cap="none" strike="noStrike">
                <a:solidFill>
                  <a:schemeClr val="dk1"/>
                </a:solidFill>
                <a:latin typeface="Open Sans"/>
                <a:ea typeface="Open Sans"/>
                <a:cs typeface="Open Sans"/>
                <a:sym typeface="Open Sans"/>
              </a:rPr>
              <a:t>New Insights into the Back on Track Model’s Effects on Opportunity Youth Outcomes, July 2019</a:t>
            </a:r>
            <a:r>
              <a:rPr b="0" i="0" lang="en-US" sz="800" u="none" cap="none" strike="noStrike">
                <a:solidFill>
                  <a:schemeClr val="dk1"/>
                </a:solidFill>
                <a:latin typeface="Open Sans Light"/>
                <a:ea typeface="Open Sans Light"/>
                <a:cs typeface="Open Sans Light"/>
                <a:sym typeface="Open Sans Light"/>
              </a:rPr>
              <a:t> </a:t>
            </a:r>
            <a:endParaRPr b="0" i="0" sz="800" u="none" cap="none" strike="noStrike">
              <a:solidFill>
                <a:schemeClr val="dk1"/>
              </a:solidFill>
              <a:latin typeface="Open Sans Light"/>
              <a:ea typeface="Open Sans Light"/>
              <a:cs typeface="Open Sans Light"/>
              <a:sym typeface="Open Sans Light"/>
            </a:endParaRPr>
          </a:p>
        </p:txBody>
      </p:sp>
      <p:sp>
        <p:nvSpPr>
          <p:cNvPr id="577" name="Google Shape;577;p15"/>
          <p:cNvSpPr txBox="1"/>
          <p:nvPr/>
        </p:nvSpPr>
        <p:spPr>
          <a:xfrm>
            <a:off x="741486" y="2214723"/>
            <a:ext cx="3259200" cy="454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chemeClr val="dk1"/>
                </a:solidFill>
                <a:latin typeface="Arial"/>
                <a:ea typeface="Arial"/>
                <a:cs typeface="Arial"/>
                <a:sym typeface="Arial"/>
              </a:rPr>
              <a:t>Program Description</a:t>
            </a:r>
            <a:endParaRPr b="0" i="0" sz="15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Opportunity Works was a 3-year effort led by</a:t>
            </a:r>
            <a:r>
              <a:rPr b="1" i="0" lang="en-US" sz="1500" u="none" cap="none" strike="noStrike">
                <a:solidFill>
                  <a:schemeClr val="dk1"/>
                </a:solidFill>
                <a:latin typeface="Arial"/>
                <a:ea typeface="Arial"/>
                <a:cs typeface="Arial"/>
                <a:sym typeface="Arial"/>
              </a:rPr>
              <a:t> Jobs for the Future</a:t>
            </a:r>
            <a:r>
              <a:rPr b="0" i="0" lang="en-US" sz="1500" u="none" cap="none" strike="noStrike">
                <a:solidFill>
                  <a:schemeClr val="dk1"/>
                </a:solidFill>
                <a:latin typeface="Arial"/>
                <a:ea typeface="Arial"/>
                <a:cs typeface="Arial"/>
                <a:sym typeface="Arial"/>
              </a:rPr>
              <a:t> to support Opportunity Youth in accessing postsecondary and career pathways</a:t>
            </a:r>
            <a:endParaRPr b="0" i="0" sz="15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New Orleans Back on Track approach focused on postsecondary and career bridging</a:t>
            </a:r>
            <a:endParaRPr b="0" i="0" sz="15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Opportunity Works allowed for increased capacity to provide a “no-wrong-door” approach across the four major organizations supporting the Back on Track model.</a:t>
            </a:r>
            <a:endParaRPr b="0" i="0" sz="15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chemeClr val="dk1"/>
              </a:buClr>
              <a:buSzPts val="1400"/>
              <a:buFont typeface="Arial"/>
              <a:buNone/>
            </a:pPr>
            <a:r>
              <a:t/>
            </a:r>
            <a:endParaRPr b="0" i="0" sz="1500" u="none" cap="none" strike="noStrike">
              <a:solidFill>
                <a:schemeClr val="dk1"/>
              </a:solidFill>
              <a:latin typeface="Arial"/>
              <a:ea typeface="Arial"/>
              <a:cs typeface="Arial"/>
              <a:sym typeface="Arial"/>
            </a:endParaRPr>
          </a:p>
          <a:p>
            <a:pPr indent="-196850" lvl="0" marL="285750" marR="0" rtl="0" algn="l">
              <a:lnSpc>
                <a:spcPct val="100000"/>
              </a:lnSpc>
              <a:spcBef>
                <a:spcPts val="0"/>
              </a:spcBef>
              <a:spcAft>
                <a:spcPts val="0"/>
              </a:spcAft>
              <a:buClr>
                <a:schemeClr val="dk1"/>
              </a:buClr>
              <a:buSzPts val="1400"/>
              <a:buFont typeface="Arial"/>
              <a:buNone/>
            </a:pPr>
            <a:r>
              <a:t/>
            </a:r>
            <a:endParaRPr b="0" i="0" sz="1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78" name="Google Shape;578;p15"/>
          <p:cNvSpPr txBox="1"/>
          <p:nvPr/>
        </p:nvSpPr>
        <p:spPr>
          <a:xfrm>
            <a:off x="4377842" y="5410556"/>
            <a:ext cx="7119300" cy="323100"/>
          </a:xfrm>
          <a:prstGeom prst="rect">
            <a:avLst/>
          </a:prstGeom>
          <a:solidFill>
            <a:schemeClr val="accent6"/>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500" u="none" cap="none" strike="noStrike">
                <a:solidFill>
                  <a:schemeClr val="lt1"/>
                </a:solidFill>
                <a:latin typeface="Arial"/>
                <a:ea typeface="Arial"/>
                <a:cs typeface="Arial"/>
                <a:sym typeface="Arial"/>
              </a:rPr>
              <a:t>Cowen Institute at Tulane University - Backbone Organization</a:t>
            </a:r>
            <a:endParaRPr b="0" i="0" sz="1100" u="none" cap="none" strike="noStrike">
              <a:solidFill>
                <a:srgbClr val="000000"/>
              </a:solidFill>
              <a:latin typeface="Arial"/>
              <a:ea typeface="Arial"/>
              <a:cs typeface="Arial"/>
              <a:sym typeface="Arial"/>
            </a:endParaRPr>
          </a:p>
        </p:txBody>
      </p:sp>
      <p:sp>
        <p:nvSpPr>
          <p:cNvPr id="579" name="Google Shape;579;p15"/>
          <p:cNvSpPr/>
          <p:nvPr/>
        </p:nvSpPr>
        <p:spPr>
          <a:xfrm>
            <a:off x="4410284" y="3479836"/>
            <a:ext cx="1654526" cy="1793578"/>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Provided transition coordinators and High School Equivalency completion, work readiness, basic soft skills, and financial counseling</a:t>
            </a:r>
            <a:endParaRPr b="0" i="0" sz="1400" u="none" cap="none" strike="noStrike">
              <a:solidFill>
                <a:srgbClr val="000000"/>
              </a:solidFill>
              <a:latin typeface="Arial"/>
              <a:ea typeface="Arial"/>
              <a:cs typeface="Arial"/>
              <a:sym typeface="Arial"/>
            </a:endParaRPr>
          </a:p>
        </p:txBody>
      </p:sp>
      <p:sp>
        <p:nvSpPr>
          <p:cNvPr id="580" name="Google Shape;580;p15"/>
          <p:cNvSpPr/>
          <p:nvPr/>
        </p:nvSpPr>
        <p:spPr>
          <a:xfrm>
            <a:off x="6213251" y="3472133"/>
            <a:ext cx="1654526" cy="1793578"/>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Provided post-secondary bridging and industry-based credentialing, including credit and non-credit coursework</a:t>
            </a:r>
            <a:endParaRPr b="0" i="0" sz="1400" u="none" cap="none" strike="noStrike">
              <a:solidFill>
                <a:srgbClr val="000000"/>
              </a:solidFill>
              <a:latin typeface="Arial"/>
              <a:ea typeface="Arial"/>
              <a:cs typeface="Arial"/>
              <a:sym typeface="Arial"/>
            </a:endParaRPr>
          </a:p>
        </p:txBody>
      </p:sp>
      <p:sp>
        <p:nvSpPr>
          <p:cNvPr id="581" name="Google Shape;581;p15"/>
          <p:cNvSpPr/>
          <p:nvPr/>
        </p:nvSpPr>
        <p:spPr>
          <a:xfrm>
            <a:off x="8016218" y="3479836"/>
            <a:ext cx="1654526" cy="1793578"/>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Cowen’s Earn and Learn program provided an opportunity for paid work experience and on-the-job training linked to postsecondary education</a:t>
            </a:r>
            <a:endParaRPr b="0" i="0" sz="1400" u="none" cap="none" strike="noStrike">
              <a:solidFill>
                <a:srgbClr val="000000"/>
              </a:solidFill>
              <a:latin typeface="Arial"/>
              <a:ea typeface="Arial"/>
              <a:cs typeface="Arial"/>
              <a:sym typeface="Arial"/>
            </a:endParaRPr>
          </a:p>
        </p:txBody>
      </p:sp>
      <p:sp>
        <p:nvSpPr>
          <p:cNvPr id="582" name="Google Shape;582;p15"/>
          <p:cNvSpPr/>
          <p:nvPr/>
        </p:nvSpPr>
        <p:spPr>
          <a:xfrm>
            <a:off x="9819185" y="3479836"/>
            <a:ext cx="1654526" cy="1793578"/>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Taught an early college liberal arts writing and reading seminar at Earn and Learn and YEP</a:t>
            </a:r>
            <a:endParaRPr b="0" i="0" sz="1400" u="none" cap="none" strike="noStrike">
              <a:solidFill>
                <a:srgbClr val="000000"/>
              </a:solidFill>
              <a:latin typeface="Arial"/>
              <a:ea typeface="Arial"/>
              <a:cs typeface="Arial"/>
              <a:sym typeface="Arial"/>
            </a:endParaRPr>
          </a:p>
        </p:txBody>
      </p:sp>
      <p:sp>
        <p:nvSpPr>
          <p:cNvPr id="583" name="Google Shape;583;p15"/>
          <p:cNvSpPr txBox="1"/>
          <p:nvPr/>
        </p:nvSpPr>
        <p:spPr>
          <a:xfrm>
            <a:off x="5024651" y="2306975"/>
            <a:ext cx="6472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New Orleans Back on Track </a:t>
            </a:r>
            <a:r>
              <a:rPr b="0" i="0" lang="en-US" sz="1800" u="none" cap="none" strike="noStrike">
                <a:solidFill>
                  <a:schemeClr val="dk1"/>
                </a:solidFill>
                <a:latin typeface="Arial"/>
                <a:ea typeface="Arial"/>
                <a:cs typeface="Arial"/>
                <a:sym typeface="Arial"/>
              </a:rPr>
              <a:t>Program Core Components</a:t>
            </a:r>
            <a:r>
              <a:rPr b="0" baseline="30000" i="0" lang="en-US" sz="1800" u="none" cap="none" strike="noStrike">
                <a:solidFill>
                  <a:schemeClr val="dk1"/>
                </a:solidFill>
                <a:latin typeface="Arial"/>
                <a:ea typeface="Arial"/>
                <a:cs typeface="Arial"/>
                <a:sym typeface="Arial"/>
              </a:rPr>
              <a:t>1</a:t>
            </a:r>
            <a:endParaRPr b="0" i="0" sz="1800" u="none" cap="none" strike="noStrike">
              <a:solidFill>
                <a:schemeClr val="dk1"/>
              </a:solidFill>
              <a:latin typeface="Arial"/>
              <a:ea typeface="Arial"/>
              <a:cs typeface="Arial"/>
              <a:sym typeface="Arial"/>
            </a:endParaRPr>
          </a:p>
        </p:txBody>
      </p:sp>
      <p:pic>
        <p:nvPicPr>
          <p:cNvPr descr="Cowen Institute" id="584" name="Google Shape;584;p15"/>
          <p:cNvPicPr preferRelativeResize="0"/>
          <p:nvPr/>
        </p:nvPicPr>
        <p:blipFill rotWithShape="1">
          <a:blip r:embed="rId5">
            <a:alphaModFix/>
          </a:blip>
          <a:srcRect b="0" l="0" r="0" t="0"/>
          <a:stretch/>
        </p:blipFill>
        <p:spPr>
          <a:xfrm>
            <a:off x="8116614" y="2898280"/>
            <a:ext cx="1453734" cy="351887"/>
          </a:xfrm>
          <a:prstGeom prst="rect">
            <a:avLst/>
          </a:prstGeom>
          <a:noFill/>
          <a:ln>
            <a:noFill/>
          </a:ln>
        </p:spPr>
      </p:pic>
      <p:sp>
        <p:nvSpPr>
          <p:cNvPr id="585" name="Google Shape;585;p15"/>
          <p:cNvSpPr/>
          <p:nvPr/>
        </p:nvSpPr>
        <p:spPr>
          <a:xfrm>
            <a:off x="328808" y="1483431"/>
            <a:ext cx="11553300" cy="5835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2D5A"/>
                </a:solidFill>
                <a:latin typeface="Arial"/>
                <a:ea typeface="Arial"/>
                <a:cs typeface="Arial"/>
                <a:sym typeface="Arial"/>
              </a:rPr>
              <a:t>In 2016, Jobs for the Future received a grant from the Corporation for National and Community Service’s SIF program to implement Back On Track in seven cities across the U.S., including New Orleans, LA.</a:t>
            </a:r>
            <a:r>
              <a:rPr b="0" i="0" lang="en-US" sz="1400" u="none" cap="none" strike="noStrike">
                <a:solidFill>
                  <a:srgbClr val="000000"/>
                </a:solidFill>
                <a:latin typeface="Arial"/>
                <a:ea typeface="Arial"/>
                <a:cs typeface="Arial"/>
                <a:sym typeface="Arial"/>
              </a:rPr>
              <a:t>​</a:t>
            </a:r>
            <a:endParaRPr b="0" i="0" sz="1400" u="none" cap="none" strike="noStrike">
              <a:solidFill>
                <a:schemeClr val="dk1"/>
              </a:solidFill>
              <a:latin typeface="Open Sans Light"/>
              <a:ea typeface="Open Sans Light"/>
              <a:cs typeface="Open Sans Light"/>
              <a:sym typeface="Open Sans Light"/>
            </a:endParaRPr>
          </a:p>
        </p:txBody>
      </p:sp>
      <p:pic>
        <p:nvPicPr>
          <p:cNvPr descr="Jobs at JFF" id="586" name="Google Shape;586;p15"/>
          <p:cNvPicPr preferRelativeResize="0"/>
          <p:nvPr/>
        </p:nvPicPr>
        <p:blipFill rotWithShape="1">
          <a:blip r:embed="rId6">
            <a:alphaModFix/>
          </a:blip>
          <a:srcRect b="0" l="0" r="0" t="0"/>
          <a:stretch/>
        </p:blipFill>
        <p:spPr>
          <a:xfrm>
            <a:off x="189999" y="2855139"/>
            <a:ext cx="829425" cy="867775"/>
          </a:xfrm>
          <a:prstGeom prst="rect">
            <a:avLst/>
          </a:prstGeom>
          <a:noFill/>
          <a:ln>
            <a:noFill/>
          </a:ln>
        </p:spPr>
      </p:pic>
      <p:sp>
        <p:nvSpPr>
          <p:cNvPr id="587" name="Google Shape;587;p15"/>
          <p:cNvSpPr txBox="1"/>
          <p:nvPr/>
        </p:nvSpPr>
        <p:spPr>
          <a:xfrm>
            <a:off x="190000" y="267500"/>
            <a:ext cx="10772304" cy="1261600"/>
          </a:xfrm>
          <a:prstGeom prst="rect">
            <a:avLst/>
          </a:prstGeom>
          <a:noFill/>
          <a:ln>
            <a:noFill/>
          </a:ln>
        </p:spPr>
        <p:txBody>
          <a:bodyPr anchorCtr="0" anchor="t" bIns="121900" lIns="121900" spcFirstLastPara="1" rIns="121900" wrap="square" tIns="121900">
            <a:noAutofit/>
          </a:bodyPr>
          <a:lstStyle/>
          <a:p>
            <a:pPr indent="0" lvl="0" marL="0" marR="0" rtl="0" algn="l">
              <a:lnSpc>
                <a:spcPct val="90000"/>
              </a:lnSpc>
              <a:spcBef>
                <a:spcPts val="0"/>
              </a:spcBef>
              <a:spcAft>
                <a:spcPts val="0"/>
              </a:spcAft>
              <a:buClr>
                <a:schemeClr val="dk1"/>
              </a:buClr>
              <a:buSzPts val="1800"/>
              <a:buFont typeface="DM Serif Display"/>
              <a:buNone/>
            </a:pPr>
            <a:r>
              <a:rPr b="0" i="0" lang="en-US" sz="3300" u="none" cap="none" strike="noStrike">
                <a:solidFill>
                  <a:schemeClr val="dk1"/>
                </a:solidFill>
                <a:latin typeface="DM Serif Display"/>
                <a:ea typeface="DM Serif Display"/>
                <a:cs typeface="DM Serif Display"/>
                <a:sym typeface="DM Serif Display"/>
              </a:rPr>
              <a:t>After three year pilot, ~500 young people ages 16-24 participated in EMPLOY’s Opportunity Works program</a:t>
            </a:r>
            <a:endParaRPr b="0" i="0" sz="3300" u="none" cap="none" strike="noStrike">
              <a:solidFill>
                <a:schemeClr val="dk1"/>
              </a:solidFill>
              <a:latin typeface="DM Serif Display"/>
              <a:ea typeface="DM Serif Display"/>
              <a:cs typeface="DM Serif Display"/>
              <a:sym typeface="DM Serif Display"/>
            </a:endParaRPr>
          </a:p>
        </p:txBody>
      </p:sp>
      <p:grpSp>
        <p:nvGrpSpPr>
          <p:cNvPr id="588" name="Google Shape;588;p15"/>
          <p:cNvGrpSpPr/>
          <p:nvPr/>
        </p:nvGrpSpPr>
        <p:grpSpPr>
          <a:xfrm>
            <a:off x="11392860" y="102539"/>
            <a:ext cx="710886" cy="710886"/>
            <a:chOff x="336" y="87270"/>
            <a:chExt cx="710886" cy="710886"/>
          </a:xfrm>
        </p:grpSpPr>
        <p:sp>
          <p:nvSpPr>
            <p:cNvPr id="589" name="Google Shape;589;p15"/>
            <p:cNvSpPr/>
            <p:nvPr/>
          </p:nvSpPr>
          <p:spPr>
            <a:xfrm>
              <a:off x="82152" y="169086"/>
              <a:ext cx="547254" cy="547254"/>
            </a:xfrm>
            <a:prstGeom prst="blockArc">
              <a:avLst>
                <a:gd fmla="val 10800000" name="adj1"/>
                <a:gd fmla="val 16200000" name="adj2"/>
                <a:gd fmla="val 4640" name="adj3"/>
              </a:avLst>
            </a:prstGeom>
            <a:solidFill>
              <a:srgbClr val="FCDC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p15"/>
            <p:cNvSpPr/>
            <p:nvPr/>
          </p:nvSpPr>
          <p:spPr>
            <a:xfrm>
              <a:off x="82152" y="169086"/>
              <a:ext cx="547254" cy="547254"/>
            </a:xfrm>
            <a:prstGeom prst="blockArc">
              <a:avLst>
                <a:gd fmla="val 5400000" name="adj1"/>
                <a:gd fmla="val 10800000" name="adj2"/>
                <a:gd fmla="val 4640" name="adj3"/>
              </a:avLst>
            </a:prstGeom>
            <a:solidFill>
              <a:srgbClr val="FCDC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p15"/>
            <p:cNvSpPr/>
            <p:nvPr/>
          </p:nvSpPr>
          <p:spPr>
            <a:xfrm>
              <a:off x="82152" y="169086"/>
              <a:ext cx="547254" cy="547254"/>
            </a:xfrm>
            <a:prstGeom prst="blockArc">
              <a:avLst>
                <a:gd fmla="val 0" name="adj1"/>
                <a:gd fmla="val 5400000" name="adj2"/>
                <a:gd fmla="val 4640" name="adj3"/>
              </a:avLst>
            </a:prstGeom>
            <a:solidFill>
              <a:srgbClr val="FCDC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 name="Google Shape;592;p15"/>
            <p:cNvSpPr/>
            <p:nvPr/>
          </p:nvSpPr>
          <p:spPr>
            <a:xfrm>
              <a:off x="82152" y="169086"/>
              <a:ext cx="547254" cy="547254"/>
            </a:xfrm>
            <a:prstGeom prst="blockArc">
              <a:avLst>
                <a:gd fmla="val 16200000" name="adj1"/>
                <a:gd fmla="val 0" name="adj2"/>
                <a:gd fmla="val 4640" name="adj3"/>
              </a:avLst>
            </a:prstGeom>
            <a:solidFill>
              <a:srgbClr val="FCDC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p15"/>
            <p:cNvSpPr/>
            <p:nvPr/>
          </p:nvSpPr>
          <p:spPr>
            <a:xfrm>
              <a:off x="227693" y="322411"/>
              <a:ext cx="251894" cy="251894"/>
            </a:xfrm>
            <a:prstGeom prst="ellipse">
              <a:avLst/>
            </a:prstGeom>
            <a:solidFill>
              <a:srgbClr val="F9BF01"/>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 name="Google Shape;594;p15"/>
            <p:cNvSpPr txBox="1"/>
            <p:nvPr/>
          </p:nvSpPr>
          <p:spPr>
            <a:xfrm>
              <a:off x="264582" y="359300"/>
              <a:ext cx="178116" cy="178116"/>
            </a:xfrm>
            <a:prstGeom prst="rect">
              <a:avLst/>
            </a:prstGeom>
            <a:no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chemeClr val="dk1"/>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595" name="Google Shape;595;p15"/>
            <p:cNvSpPr/>
            <p:nvPr/>
          </p:nvSpPr>
          <p:spPr>
            <a:xfrm>
              <a:off x="267616" y="87270"/>
              <a:ext cx="176326" cy="176326"/>
            </a:xfrm>
            <a:prstGeom prst="ellipse">
              <a:avLst/>
            </a:prstGeom>
            <a:no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 name="Google Shape;596;p15"/>
            <p:cNvSpPr txBox="1"/>
            <p:nvPr/>
          </p:nvSpPr>
          <p:spPr>
            <a:xfrm>
              <a:off x="293438" y="113092"/>
              <a:ext cx="124682" cy="124682"/>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597" name="Google Shape;597;p15"/>
            <p:cNvSpPr/>
            <p:nvPr/>
          </p:nvSpPr>
          <p:spPr>
            <a:xfrm>
              <a:off x="534896" y="354550"/>
              <a:ext cx="176326" cy="176326"/>
            </a:xfrm>
            <a:prstGeom prst="ellipse">
              <a:avLst/>
            </a:prstGeom>
            <a:solidFill>
              <a:schemeClr val="accent6"/>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 name="Google Shape;598;p15"/>
            <p:cNvSpPr txBox="1"/>
            <p:nvPr/>
          </p:nvSpPr>
          <p:spPr>
            <a:xfrm>
              <a:off x="560718" y="380372"/>
              <a:ext cx="124682" cy="124682"/>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599" name="Google Shape;599;p15"/>
            <p:cNvSpPr/>
            <p:nvPr/>
          </p:nvSpPr>
          <p:spPr>
            <a:xfrm>
              <a:off x="267616" y="621830"/>
              <a:ext cx="176326" cy="176326"/>
            </a:xfrm>
            <a:prstGeom prst="ellipse">
              <a:avLst/>
            </a:prstGeom>
            <a:solidFill>
              <a:srgbClr val="DEDEDE"/>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 name="Google Shape;600;p15"/>
            <p:cNvSpPr txBox="1"/>
            <p:nvPr/>
          </p:nvSpPr>
          <p:spPr>
            <a:xfrm>
              <a:off x="293438" y="647652"/>
              <a:ext cx="124682" cy="124682"/>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601" name="Google Shape;601;p15"/>
            <p:cNvSpPr/>
            <p:nvPr/>
          </p:nvSpPr>
          <p:spPr>
            <a:xfrm>
              <a:off x="336" y="354550"/>
              <a:ext cx="176326" cy="176326"/>
            </a:xfrm>
            <a:prstGeom prst="ellipse">
              <a:avLst/>
            </a:prstGeom>
            <a:solidFill>
              <a:srgbClr val="DEDEDE"/>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p15"/>
            <p:cNvSpPr txBox="1"/>
            <p:nvPr/>
          </p:nvSpPr>
          <p:spPr>
            <a:xfrm>
              <a:off x="26158" y="380372"/>
              <a:ext cx="124682" cy="124682"/>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grpSp>
      <p:pic>
        <p:nvPicPr>
          <p:cNvPr descr="Youth Empowerment Project | Community-based nonprofit engaging the youth of  the Greater New Orleans Area" id="603" name="Google Shape;603;p15"/>
          <p:cNvPicPr preferRelativeResize="0"/>
          <p:nvPr/>
        </p:nvPicPr>
        <p:blipFill rotWithShape="1">
          <a:blip r:embed="rId7">
            <a:alphaModFix/>
          </a:blip>
          <a:srcRect b="0" l="0" r="0" t="0"/>
          <a:stretch/>
        </p:blipFill>
        <p:spPr>
          <a:xfrm>
            <a:off x="4714119" y="2737013"/>
            <a:ext cx="941216" cy="717370"/>
          </a:xfrm>
          <a:prstGeom prst="rect">
            <a:avLst/>
          </a:prstGeom>
          <a:noFill/>
          <a:ln>
            <a:noFill/>
          </a:ln>
        </p:spPr>
      </p:pic>
      <p:pic>
        <p:nvPicPr>
          <p:cNvPr descr="Tours of Delgado Community College" id="604" name="Google Shape;604;p15"/>
          <p:cNvPicPr preferRelativeResize="0"/>
          <p:nvPr/>
        </p:nvPicPr>
        <p:blipFill rotWithShape="1">
          <a:blip r:embed="rId8">
            <a:alphaModFix/>
          </a:blip>
          <a:srcRect b="0" l="0" r="0" t="0"/>
          <a:stretch/>
        </p:blipFill>
        <p:spPr>
          <a:xfrm>
            <a:off x="6280062" y="2855149"/>
            <a:ext cx="1453735" cy="427981"/>
          </a:xfrm>
          <a:prstGeom prst="rect">
            <a:avLst/>
          </a:prstGeom>
          <a:noFill/>
          <a:ln>
            <a:noFill/>
          </a:ln>
        </p:spPr>
      </p:pic>
      <p:pic>
        <p:nvPicPr>
          <p:cNvPr descr="Bard College - Wikipedia" id="605" name="Google Shape;605;p15"/>
          <p:cNvPicPr preferRelativeResize="0"/>
          <p:nvPr/>
        </p:nvPicPr>
        <p:blipFill rotWithShape="1">
          <a:blip r:embed="rId9">
            <a:alphaModFix/>
          </a:blip>
          <a:srcRect b="0" l="0" r="0" t="0"/>
          <a:stretch/>
        </p:blipFill>
        <p:spPr>
          <a:xfrm>
            <a:off x="10333126" y="2640812"/>
            <a:ext cx="554345" cy="803884"/>
          </a:xfrm>
          <a:prstGeom prst="rect">
            <a:avLst/>
          </a:prstGeom>
          <a:noFill/>
          <a:ln>
            <a:noFill/>
          </a:ln>
        </p:spPr>
      </p:pic>
      <p:sp>
        <p:nvSpPr>
          <p:cNvPr id="606" name="Google Shape;606;p15"/>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AC3EE">
            <a:alpha val="46274"/>
          </a:srgbClr>
        </a:solidFill>
      </p:bgPr>
    </p:bg>
    <p:spTree>
      <p:nvGrpSpPr>
        <p:cNvPr id="611" name="Shape 611"/>
        <p:cNvGrpSpPr/>
        <p:nvPr/>
      </p:nvGrpSpPr>
      <p:grpSpPr>
        <a:xfrm>
          <a:off x="0" y="0"/>
          <a:ext cx="0" cy="0"/>
          <a:chOff x="0" y="0"/>
          <a:chExt cx="0" cy="0"/>
        </a:xfrm>
      </p:grpSpPr>
      <p:pic>
        <p:nvPicPr>
          <p:cNvPr descr="A city with buildings and a dome&#10;&#10;AI-generated content may be incorrect." id="612" name="Google Shape;612;p16"/>
          <p:cNvPicPr preferRelativeResize="0"/>
          <p:nvPr/>
        </p:nvPicPr>
        <p:blipFill rotWithShape="1">
          <a:blip r:embed="rId3">
            <a:alphaModFix amt="17000"/>
          </a:blip>
          <a:srcRect b="31037" l="7350" r="23776" t="283"/>
          <a:stretch/>
        </p:blipFill>
        <p:spPr>
          <a:xfrm>
            <a:off x="0" y="119"/>
            <a:ext cx="12210850" cy="6857881"/>
          </a:xfrm>
          <a:prstGeom prst="rect">
            <a:avLst/>
          </a:prstGeom>
          <a:noFill/>
          <a:ln>
            <a:noFill/>
          </a:ln>
        </p:spPr>
      </p:pic>
      <p:pic>
        <p:nvPicPr>
          <p:cNvPr descr="A person leaning against a wall&#10;&#10;AI-generated content may be incorrect." id="613" name="Google Shape;613;p16"/>
          <p:cNvPicPr preferRelativeResize="0"/>
          <p:nvPr/>
        </p:nvPicPr>
        <p:blipFill rotWithShape="1">
          <a:blip r:embed="rId4">
            <a:alphaModFix amt="26000"/>
          </a:blip>
          <a:srcRect b="31866" l="74411" r="55" t="45792"/>
          <a:stretch/>
        </p:blipFill>
        <p:spPr>
          <a:xfrm>
            <a:off x="1" y="0"/>
            <a:ext cx="12192000" cy="6858000"/>
          </a:xfrm>
          <a:prstGeom prst="rect">
            <a:avLst/>
          </a:prstGeom>
          <a:noFill/>
          <a:ln>
            <a:noFill/>
          </a:ln>
          <a:effectLst>
            <a:outerShdw blurRad="50800" rotWithShape="0" algn="ctr" dir="5400000" dist="50800">
              <a:srgbClr val="000000">
                <a:alpha val="0"/>
              </a:srgbClr>
            </a:outerShdw>
          </a:effectLst>
        </p:spPr>
      </p:pic>
      <p:sp>
        <p:nvSpPr>
          <p:cNvPr id="614" name="Google Shape;614;p16"/>
          <p:cNvSpPr txBox="1"/>
          <p:nvPr/>
        </p:nvSpPr>
        <p:spPr>
          <a:xfrm>
            <a:off x="726869" y="1374233"/>
            <a:ext cx="10497084" cy="67976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The NOLA Youth Program Quality Initiative (YPQI) was launched in 2015 to establish a system that would raise the bar for quality in out-of-school-time programs in New Orleans and produce better developmental outcomes for children and youth for years to come.</a:t>
            </a:r>
            <a:endParaRPr b="0" i="0" sz="1400" u="none" cap="none" strike="noStrike">
              <a:solidFill>
                <a:schemeClr val="dk1"/>
              </a:solidFill>
              <a:latin typeface="Arial"/>
              <a:ea typeface="Arial"/>
              <a:cs typeface="Arial"/>
              <a:sym typeface="Arial"/>
            </a:endParaRPr>
          </a:p>
        </p:txBody>
      </p:sp>
      <p:sp>
        <p:nvSpPr>
          <p:cNvPr id="615" name="Google Shape;615;p16"/>
          <p:cNvSpPr txBox="1"/>
          <p:nvPr/>
        </p:nvSpPr>
        <p:spPr>
          <a:xfrm>
            <a:off x="197567" y="6292732"/>
            <a:ext cx="4804739" cy="565267"/>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Open Sans"/>
                <a:ea typeface="Open Sans"/>
                <a:cs typeface="Open Sans"/>
                <a:sym typeface="Open Sans"/>
              </a:rPr>
              <a:t>Source:</a:t>
            </a:r>
            <a:r>
              <a:rPr b="0" i="0" lang="en-US" sz="800" u="none" cap="none" strike="noStrike">
                <a:solidFill>
                  <a:schemeClr val="dk1"/>
                </a:solidFill>
                <a:latin typeface="Open Sans Light"/>
                <a:ea typeface="Open Sans Light"/>
                <a:cs typeface="Open Sans Light"/>
                <a:sym typeface="Open Sans Light"/>
              </a:rPr>
              <a:t> </a:t>
            </a:r>
            <a:endParaRPr b="0" i="0" sz="800" u="none" cap="none" strike="noStrike">
              <a:solidFill>
                <a:schemeClr val="dk1"/>
              </a:solidFill>
              <a:latin typeface="Open Sans Light"/>
              <a:ea typeface="Open Sans Light"/>
              <a:cs typeface="Open Sans Light"/>
              <a:sym typeface="Open Sans Light"/>
            </a:endParaRPr>
          </a:p>
          <a:p>
            <a:pPr indent="0" lvl="0" marL="0" marR="0" rtl="0" algn="l">
              <a:lnSpc>
                <a:spcPct val="100000"/>
              </a:lnSpc>
              <a:spcBef>
                <a:spcPts val="0"/>
              </a:spcBef>
              <a:spcAft>
                <a:spcPts val="0"/>
              </a:spcAft>
              <a:buClr>
                <a:srgbClr val="000000"/>
              </a:buClr>
              <a:buSzPts val="800"/>
              <a:buFont typeface="Arial"/>
              <a:buNone/>
            </a:pPr>
            <a:r>
              <a:rPr b="0" baseline="30000" i="0" lang="en-US" sz="800" u="none" cap="none" strike="noStrike">
                <a:solidFill>
                  <a:schemeClr val="dk1"/>
                </a:solidFill>
                <a:latin typeface="Open Sans Light"/>
                <a:ea typeface="Open Sans Light"/>
                <a:cs typeface="Open Sans Light"/>
                <a:sym typeface="Open Sans Light"/>
              </a:rPr>
              <a:t>1</a:t>
            </a:r>
            <a:r>
              <a:rPr b="0" i="0" lang="en-US" sz="800" u="none" cap="none" strike="noStrike">
                <a:solidFill>
                  <a:schemeClr val="dk1"/>
                </a:solidFill>
                <a:latin typeface="Open Sans Light"/>
                <a:ea typeface="Open Sans Light"/>
                <a:cs typeface="Open Sans Light"/>
                <a:sym typeface="Open Sans Light"/>
              </a:rPr>
              <a:t>New Orleans Youth Alliance Offerings - </a:t>
            </a:r>
            <a:r>
              <a:rPr b="0" i="0" lang="en-US" sz="800" u="sng" cap="none" strike="noStrike">
                <a:solidFill>
                  <a:schemeClr val="dk1"/>
                </a:solidFill>
                <a:latin typeface="Open Sans Light"/>
                <a:ea typeface="Open Sans Light"/>
                <a:cs typeface="Open Sans Light"/>
                <a:sym typeface="Open Sans Light"/>
                <a:hlinkClick r:id="rId5">
                  <a:extLst>
                    <a:ext uri="{A12FA001-AC4F-418D-AE19-62706E023703}">
                      <ahyp:hlinkClr val="tx"/>
                    </a:ext>
                  </a:extLst>
                </a:hlinkClick>
              </a:rPr>
              <a:t>https://noya.org/offerings</a:t>
            </a:r>
            <a:endParaRPr b="0" i="0" sz="800" u="none" cap="none" strike="noStrike">
              <a:solidFill>
                <a:schemeClr val="dk1"/>
              </a:solidFill>
              <a:latin typeface="Open Sans Light"/>
              <a:ea typeface="Open Sans Light"/>
              <a:cs typeface="Open Sans Light"/>
              <a:sym typeface="Open Sans Light"/>
            </a:endParaRPr>
          </a:p>
          <a:p>
            <a:pPr indent="0" lvl="0" marL="0" marR="0" rtl="0" algn="l">
              <a:lnSpc>
                <a:spcPct val="100000"/>
              </a:lnSpc>
              <a:spcBef>
                <a:spcPts val="0"/>
              </a:spcBef>
              <a:spcAft>
                <a:spcPts val="0"/>
              </a:spcAft>
              <a:buClr>
                <a:srgbClr val="000000"/>
              </a:buClr>
              <a:buSzPts val="800"/>
              <a:buFont typeface="Arial"/>
              <a:buNone/>
            </a:pPr>
            <a:r>
              <a:rPr b="0" baseline="30000" i="0" lang="en-US" sz="800" u="none" cap="none" strike="noStrike">
                <a:solidFill>
                  <a:schemeClr val="dk1"/>
                </a:solidFill>
                <a:latin typeface="Open Sans Light"/>
                <a:ea typeface="Open Sans Light"/>
                <a:cs typeface="Open Sans Light"/>
                <a:sym typeface="Open Sans Light"/>
              </a:rPr>
              <a:t>2</a:t>
            </a:r>
            <a:r>
              <a:rPr b="0" i="0" lang="en-US" sz="800" u="none" cap="none" strike="noStrike">
                <a:solidFill>
                  <a:schemeClr val="dk1"/>
                </a:solidFill>
                <a:latin typeface="Open Sans Light"/>
                <a:ea typeface="Open Sans Light"/>
                <a:cs typeface="Open Sans Light"/>
                <a:sym typeface="Open Sans Light"/>
              </a:rPr>
              <a:t>New Orleans Youth Program Quality Initiative</a:t>
            </a:r>
            <a:endParaRPr b="0" baseline="30000" i="0" sz="800" u="none" cap="none" strike="noStrike">
              <a:solidFill>
                <a:schemeClr val="dk1"/>
              </a:solidFill>
              <a:latin typeface="Open Sans Light"/>
              <a:ea typeface="Open Sans Light"/>
              <a:cs typeface="Open Sans Light"/>
              <a:sym typeface="Open Sans Light"/>
            </a:endParaRPr>
          </a:p>
        </p:txBody>
      </p:sp>
      <p:pic>
        <p:nvPicPr>
          <p:cNvPr id="616" name="Google Shape;616;p16"/>
          <p:cNvPicPr preferRelativeResize="0"/>
          <p:nvPr/>
        </p:nvPicPr>
        <p:blipFill rotWithShape="1">
          <a:blip r:embed="rId6">
            <a:alphaModFix/>
          </a:blip>
          <a:srcRect b="0" l="0" r="0" t="0"/>
          <a:stretch/>
        </p:blipFill>
        <p:spPr>
          <a:xfrm>
            <a:off x="5424809" y="2450091"/>
            <a:ext cx="2443354" cy="3168668"/>
          </a:xfrm>
          <a:prstGeom prst="rect">
            <a:avLst/>
          </a:prstGeom>
          <a:noFill/>
          <a:ln>
            <a:noFill/>
          </a:ln>
        </p:spPr>
      </p:pic>
      <p:sp>
        <p:nvSpPr>
          <p:cNvPr id="617" name="Google Shape;617;p16"/>
          <p:cNvSpPr txBox="1"/>
          <p:nvPr/>
        </p:nvSpPr>
        <p:spPr>
          <a:xfrm>
            <a:off x="5424746" y="5600591"/>
            <a:ext cx="2076000" cy="253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sng" cap="none" strike="noStrike">
                <a:solidFill>
                  <a:schemeClr val="dk1"/>
                </a:solidFill>
                <a:latin typeface="Arial"/>
                <a:ea typeface="Arial"/>
                <a:cs typeface="Arial"/>
                <a:sym typeface="Arial"/>
                <a:hlinkClick r:id="rId7">
                  <a:extLst>
                    <a:ext uri="{A12FA001-AC4F-418D-AE19-62706E023703}">
                      <ahyp:hlinkClr val="tx"/>
                    </a:ext>
                  </a:extLst>
                </a:hlinkClick>
              </a:rPr>
              <a:t>Source: NOLA-YPQI Pilot</a:t>
            </a:r>
            <a:endParaRPr b="0" i="0" sz="1050" u="none" cap="none" strike="noStrike">
              <a:solidFill>
                <a:schemeClr val="dk1"/>
              </a:solidFill>
              <a:latin typeface="Arial"/>
              <a:ea typeface="Arial"/>
              <a:cs typeface="Arial"/>
              <a:sym typeface="Arial"/>
            </a:endParaRPr>
          </a:p>
        </p:txBody>
      </p:sp>
      <p:sp>
        <p:nvSpPr>
          <p:cNvPr id="618" name="Google Shape;618;p16"/>
          <p:cNvSpPr txBox="1"/>
          <p:nvPr/>
        </p:nvSpPr>
        <p:spPr>
          <a:xfrm>
            <a:off x="703269" y="2387417"/>
            <a:ext cx="4268400" cy="329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What is YPQI?</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YPQI is based on the David P. Weikart Center for Program Quality’s youth program quality intervention, which has been adopted by more than 4,000 programs in 41 states.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This model assists program staff in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600"/>
              <a:buFont typeface="Arial"/>
              <a:buAutoNum type="arabicParenR"/>
            </a:pPr>
            <a:r>
              <a:rPr b="0" i="0" lang="en-US" sz="1600" u="none" cap="none" strike="noStrike">
                <a:solidFill>
                  <a:schemeClr val="dk1"/>
                </a:solidFill>
                <a:latin typeface="Arial"/>
                <a:ea typeface="Arial"/>
                <a:cs typeface="Arial"/>
                <a:sym typeface="Arial"/>
              </a:rPr>
              <a:t>assessing the quality of their programs,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600"/>
              <a:buFont typeface="Arial"/>
              <a:buAutoNum type="arabicParenR"/>
            </a:pPr>
            <a:r>
              <a:rPr b="0" i="0" lang="en-US" sz="1600" u="none" cap="none" strike="noStrike">
                <a:solidFill>
                  <a:schemeClr val="dk1"/>
                </a:solidFill>
                <a:latin typeface="Arial"/>
                <a:ea typeface="Arial"/>
                <a:cs typeface="Arial"/>
                <a:sym typeface="Arial"/>
              </a:rPr>
              <a:t>planning for improvement, and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600"/>
              <a:buFont typeface="Arial"/>
              <a:buAutoNum type="arabicParenR"/>
            </a:pPr>
            <a:r>
              <a:rPr b="0" i="0" lang="en-US" sz="1600" u="none" cap="none" strike="noStrike">
                <a:solidFill>
                  <a:schemeClr val="dk1"/>
                </a:solidFill>
                <a:latin typeface="Arial"/>
                <a:ea typeface="Arial"/>
                <a:cs typeface="Arial"/>
                <a:sym typeface="Arial"/>
              </a:rPr>
              <a:t>participating in coaching and professional development experiences that help them institute measurable quality improvements</a:t>
            </a:r>
            <a:endParaRPr b="0" i="0" sz="1600" u="none" cap="none" strike="noStrike">
              <a:solidFill>
                <a:schemeClr val="dk1"/>
              </a:solidFill>
              <a:latin typeface="Arial"/>
              <a:ea typeface="Arial"/>
              <a:cs typeface="Arial"/>
              <a:sym typeface="Arial"/>
            </a:endParaRPr>
          </a:p>
        </p:txBody>
      </p:sp>
      <p:grpSp>
        <p:nvGrpSpPr>
          <p:cNvPr id="619" name="Google Shape;619;p16"/>
          <p:cNvGrpSpPr/>
          <p:nvPr/>
        </p:nvGrpSpPr>
        <p:grpSpPr>
          <a:xfrm>
            <a:off x="11392860" y="99276"/>
            <a:ext cx="710886" cy="710886"/>
            <a:chOff x="336" y="87270"/>
            <a:chExt cx="710886" cy="710886"/>
          </a:xfrm>
        </p:grpSpPr>
        <p:sp>
          <p:nvSpPr>
            <p:cNvPr id="620" name="Google Shape;620;p16"/>
            <p:cNvSpPr/>
            <p:nvPr/>
          </p:nvSpPr>
          <p:spPr>
            <a:xfrm>
              <a:off x="82152" y="169086"/>
              <a:ext cx="547254" cy="547254"/>
            </a:xfrm>
            <a:prstGeom prst="blockArc">
              <a:avLst>
                <a:gd fmla="val 10800000" name="adj1"/>
                <a:gd fmla="val 16200000" name="adj2"/>
                <a:gd fmla="val 4640" name="adj3"/>
              </a:avLst>
            </a:prstGeom>
            <a:solidFill>
              <a:srgbClr val="FCDC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16"/>
            <p:cNvSpPr/>
            <p:nvPr/>
          </p:nvSpPr>
          <p:spPr>
            <a:xfrm>
              <a:off x="82152" y="169086"/>
              <a:ext cx="547254" cy="547254"/>
            </a:xfrm>
            <a:prstGeom prst="blockArc">
              <a:avLst>
                <a:gd fmla="val 5400000" name="adj1"/>
                <a:gd fmla="val 10800000" name="adj2"/>
                <a:gd fmla="val 4640" name="adj3"/>
              </a:avLst>
            </a:prstGeom>
            <a:solidFill>
              <a:srgbClr val="FCDC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p16"/>
            <p:cNvSpPr/>
            <p:nvPr/>
          </p:nvSpPr>
          <p:spPr>
            <a:xfrm>
              <a:off x="82152" y="169086"/>
              <a:ext cx="547254" cy="547254"/>
            </a:xfrm>
            <a:prstGeom prst="blockArc">
              <a:avLst>
                <a:gd fmla="val 0" name="adj1"/>
                <a:gd fmla="val 5400000" name="adj2"/>
                <a:gd fmla="val 4640" name="adj3"/>
              </a:avLst>
            </a:prstGeom>
            <a:solidFill>
              <a:srgbClr val="FCDC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p16"/>
            <p:cNvSpPr/>
            <p:nvPr/>
          </p:nvSpPr>
          <p:spPr>
            <a:xfrm>
              <a:off x="82152" y="169086"/>
              <a:ext cx="547254" cy="547254"/>
            </a:xfrm>
            <a:prstGeom prst="blockArc">
              <a:avLst>
                <a:gd fmla="val 16200000" name="adj1"/>
                <a:gd fmla="val 0" name="adj2"/>
                <a:gd fmla="val 4640" name="adj3"/>
              </a:avLst>
            </a:prstGeom>
            <a:solidFill>
              <a:srgbClr val="FCDC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 name="Google Shape;624;p16"/>
            <p:cNvSpPr/>
            <p:nvPr/>
          </p:nvSpPr>
          <p:spPr>
            <a:xfrm>
              <a:off x="227693" y="322411"/>
              <a:ext cx="251894" cy="251894"/>
            </a:xfrm>
            <a:prstGeom prst="ellipse">
              <a:avLst/>
            </a:prstGeom>
            <a:solidFill>
              <a:srgbClr val="F9BF01"/>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p16"/>
            <p:cNvSpPr txBox="1"/>
            <p:nvPr/>
          </p:nvSpPr>
          <p:spPr>
            <a:xfrm>
              <a:off x="264582" y="359300"/>
              <a:ext cx="178116" cy="178116"/>
            </a:xfrm>
            <a:prstGeom prst="rect">
              <a:avLst/>
            </a:prstGeom>
            <a:no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chemeClr val="dk1"/>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626" name="Google Shape;626;p16"/>
            <p:cNvSpPr/>
            <p:nvPr/>
          </p:nvSpPr>
          <p:spPr>
            <a:xfrm>
              <a:off x="267616" y="87270"/>
              <a:ext cx="176326" cy="176326"/>
            </a:xfrm>
            <a:prstGeom prst="ellipse">
              <a:avLst/>
            </a:prstGeom>
            <a:solidFill>
              <a:srgbClr val="DEDEDE"/>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16"/>
            <p:cNvSpPr txBox="1"/>
            <p:nvPr/>
          </p:nvSpPr>
          <p:spPr>
            <a:xfrm>
              <a:off x="293438" y="113092"/>
              <a:ext cx="124682" cy="124682"/>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628" name="Google Shape;628;p16"/>
            <p:cNvSpPr/>
            <p:nvPr/>
          </p:nvSpPr>
          <p:spPr>
            <a:xfrm>
              <a:off x="534896" y="354550"/>
              <a:ext cx="176326" cy="176326"/>
            </a:xfrm>
            <a:prstGeom prst="ellipse">
              <a:avLst/>
            </a:prstGeom>
            <a:solidFill>
              <a:srgbClr val="DEDEDE"/>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p16"/>
            <p:cNvSpPr txBox="1"/>
            <p:nvPr/>
          </p:nvSpPr>
          <p:spPr>
            <a:xfrm>
              <a:off x="560718" y="380372"/>
              <a:ext cx="124682" cy="124682"/>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630" name="Google Shape;630;p16"/>
            <p:cNvSpPr/>
            <p:nvPr/>
          </p:nvSpPr>
          <p:spPr>
            <a:xfrm>
              <a:off x="267616" y="621830"/>
              <a:ext cx="176326" cy="176326"/>
            </a:xfrm>
            <a:prstGeom prst="ellipse">
              <a:avLst/>
            </a:prstGeom>
            <a:solidFill>
              <a:schemeClr val="accent4"/>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16"/>
            <p:cNvSpPr txBox="1"/>
            <p:nvPr/>
          </p:nvSpPr>
          <p:spPr>
            <a:xfrm>
              <a:off x="293438" y="647652"/>
              <a:ext cx="124682" cy="124682"/>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632" name="Google Shape;632;p16"/>
            <p:cNvSpPr/>
            <p:nvPr/>
          </p:nvSpPr>
          <p:spPr>
            <a:xfrm>
              <a:off x="336" y="354550"/>
              <a:ext cx="176326" cy="176326"/>
            </a:xfrm>
            <a:prstGeom prst="ellipse">
              <a:avLst/>
            </a:prstGeom>
            <a:solidFill>
              <a:srgbClr val="DEDEDE"/>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 name="Google Shape;633;p16"/>
            <p:cNvSpPr txBox="1"/>
            <p:nvPr/>
          </p:nvSpPr>
          <p:spPr>
            <a:xfrm>
              <a:off x="26158" y="380372"/>
              <a:ext cx="124682" cy="124682"/>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grpSp>
      <p:sp>
        <p:nvSpPr>
          <p:cNvPr id="634" name="Google Shape;634;p16"/>
          <p:cNvSpPr txBox="1"/>
          <p:nvPr/>
        </p:nvSpPr>
        <p:spPr>
          <a:xfrm>
            <a:off x="256000" y="267500"/>
            <a:ext cx="10941680" cy="1261600"/>
          </a:xfrm>
          <a:prstGeom prst="rect">
            <a:avLst/>
          </a:prstGeom>
          <a:noFill/>
          <a:ln>
            <a:noFill/>
          </a:ln>
        </p:spPr>
        <p:txBody>
          <a:bodyPr anchorCtr="0" anchor="t" bIns="121900" lIns="121900" spcFirstLastPara="1" rIns="121900" wrap="square" tIns="121900">
            <a:noAutofit/>
          </a:bodyPr>
          <a:lstStyle/>
          <a:p>
            <a:pPr indent="0" lvl="0" marL="0" marR="0" rtl="0" algn="l">
              <a:lnSpc>
                <a:spcPct val="90000"/>
              </a:lnSpc>
              <a:spcBef>
                <a:spcPts val="0"/>
              </a:spcBef>
              <a:spcAft>
                <a:spcPts val="0"/>
              </a:spcAft>
              <a:buClr>
                <a:schemeClr val="dk1"/>
              </a:buClr>
              <a:buSzPts val="1800"/>
              <a:buFont typeface="DM Serif Display"/>
              <a:buNone/>
            </a:pPr>
            <a:r>
              <a:rPr b="0" i="0" lang="en-US" sz="3300" u="none" cap="none" strike="noStrike">
                <a:solidFill>
                  <a:schemeClr val="dk1"/>
                </a:solidFill>
                <a:latin typeface="DM Serif Display"/>
                <a:ea typeface="DM Serif Display"/>
                <a:cs typeface="DM Serif Display"/>
                <a:sym typeface="DM Serif Display"/>
              </a:rPr>
              <a:t>In 2017, the NOLA-YPQI pilot engaged 31 orgs to improve program quality, a 2x increase from the year prior</a:t>
            </a:r>
            <a:endParaRPr b="0" i="0" sz="1400" u="none" cap="none" strike="noStrike">
              <a:solidFill>
                <a:srgbClr val="000000"/>
              </a:solidFill>
              <a:latin typeface="Arial"/>
              <a:ea typeface="Arial"/>
              <a:cs typeface="Arial"/>
              <a:sym typeface="Arial"/>
            </a:endParaRPr>
          </a:p>
        </p:txBody>
      </p:sp>
      <p:pic>
        <p:nvPicPr>
          <p:cNvPr id="635" name="Google Shape;635;p16"/>
          <p:cNvPicPr preferRelativeResize="0"/>
          <p:nvPr/>
        </p:nvPicPr>
        <p:blipFill rotWithShape="1">
          <a:blip r:embed="rId8">
            <a:alphaModFix/>
          </a:blip>
          <a:srcRect b="0" l="0" r="0" t="0"/>
          <a:stretch/>
        </p:blipFill>
        <p:spPr>
          <a:xfrm>
            <a:off x="8321311" y="2291605"/>
            <a:ext cx="2821285" cy="3693319"/>
          </a:xfrm>
          <a:prstGeom prst="rect">
            <a:avLst/>
          </a:prstGeom>
          <a:noFill/>
          <a:ln>
            <a:noFill/>
          </a:ln>
        </p:spPr>
      </p:pic>
      <p:sp>
        <p:nvSpPr>
          <p:cNvPr id="636" name="Google Shape;636;p16"/>
          <p:cNvSpPr txBox="1"/>
          <p:nvPr>
            <p:ph idx="12" type="sldNum"/>
          </p:nvPr>
        </p:nvSpPr>
        <p:spPr>
          <a:xfrm>
            <a:off x="9283900" y="6392813"/>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AC3EE">
            <a:alpha val="46274"/>
          </a:srgbClr>
        </a:solidFill>
      </p:bgPr>
    </p:bg>
    <p:spTree>
      <p:nvGrpSpPr>
        <p:cNvPr id="640" name="Shape 640"/>
        <p:cNvGrpSpPr/>
        <p:nvPr/>
      </p:nvGrpSpPr>
      <p:grpSpPr>
        <a:xfrm>
          <a:off x="0" y="0"/>
          <a:ext cx="0" cy="0"/>
          <a:chOff x="0" y="0"/>
          <a:chExt cx="0" cy="0"/>
        </a:xfrm>
      </p:grpSpPr>
      <p:pic>
        <p:nvPicPr>
          <p:cNvPr descr="A person leaning against a wall&#10;&#10;AI-generated content may be incorrect." id="641" name="Google Shape;641;p18"/>
          <p:cNvPicPr preferRelativeResize="0"/>
          <p:nvPr/>
        </p:nvPicPr>
        <p:blipFill rotWithShape="1">
          <a:blip r:embed="rId3">
            <a:alphaModFix amt="26000"/>
          </a:blip>
          <a:srcRect b="1419" l="62977" r="80" t="66255"/>
          <a:stretch/>
        </p:blipFill>
        <p:spPr>
          <a:xfrm>
            <a:off x="0" y="0"/>
            <a:ext cx="12192000" cy="6858000"/>
          </a:xfrm>
          <a:prstGeom prst="rect">
            <a:avLst/>
          </a:prstGeom>
          <a:noFill/>
          <a:ln>
            <a:noFill/>
          </a:ln>
          <a:effectLst>
            <a:outerShdw blurRad="50800" rotWithShape="0" algn="ctr" dir="5400000" dist="50800">
              <a:srgbClr val="000000">
                <a:alpha val="0"/>
              </a:srgbClr>
            </a:outerShdw>
          </a:effectLst>
        </p:spPr>
      </p:pic>
      <p:sp>
        <p:nvSpPr>
          <p:cNvPr id="642" name="Google Shape;642;p18"/>
          <p:cNvSpPr/>
          <p:nvPr/>
        </p:nvSpPr>
        <p:spPr>
          <a:xfrm>
            <a:off x="2662000" y="2228183"/>
            <a:ext cx="2313600" cy="4047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43" name="Google Shape;643;p18"/>
          <p:cNvSpPr/>
          <p:nvPr/>
        </p:nvSpPr>
        <p:spPr>
          <a:xfrm>
            <a:off x="4984000" y="2234188"/>
            <a:ext cx="2351100" cy="4041600"/>
          </a:xfrm>
          <a:prstGeom prst="rect">
            <a:avLst/>
          </a:prstGeom>
          <a:solidFill>
            <a:srgbClr val="5D538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44" name="Google Shape;644;p18"/>
          <p:cNvSpPr/>
          <p:nvPr/>
        </p:nvSpPr>
        <p:spPr>
          <a:xfrm>
            <a:off x="7334978" y="2234183"/>
            <a:ext cx="2307600" cy="403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45" name="Google Shape;645;p18"/>
          <p:cNvSpPr/>
          <p:nvPr/>
        </p:nvSpPr>
        <p:spPr>
          <a:xfrm>
            <a:off x="9634000" y="2234183"/>
            <a:ext cx="2295600" cy="4029900"/>
          </a:xfrm>
          <a:prstGeom prst="rect">
            <a:avLst/>
          </a:prstGeom>
          <a:solidFill>
            <a:srgbClr val="5D538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46" name="Google Shape;646;p18"/>
          <p:cNvSpPr/>
          <p:nvPr/>
        </p:nvSpPr>
        <p:spPr>
          <a:xfrm>
            <a:off x="376000" y="2228183"/>
            <a:ext cx="2277600" cy="4029900"/>
          </a:xfrm>
          <a:prstGeom prst="rect">
            <a:avLst/>
          </a:prstGeom>
          <a:solidFill>
            <a:srgbClr val="5D538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47" name="Google Shape;647;p18"/>
          <p:cNvSpPr/>
          <p:nvPr/>
        </p:nvSpPr>
        <p:spPr>
          <a:xfrm>
            <a:off x="1045850" y="2405788"/>
            <a:ext cx="731700" cy="7386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48" name="Google Shape;648;p18"/>
          <p:cNvSpPr/>
          <p:nvPr/>
        </p:nvSpPr>
        <p:spPr>
          <a:xfrm>
            <a:off x="5789412" y="2405788"/>
            <a:ext cx="731700" cy="738600"/>
          </a:xfrm>
          <a:prstGeom prst="ellipse">
            <a:avLst/>
          </a:prstGeom>
          <a:solidFill>
            <a:schemeClr val="accent1"/>
          </a:solidFill>
          <a:ln>
            <a:noFill/>
          </a:ln>
        </p:spPr>
        <p:txBody>
          <a:bodyPr anchorCtr="0" anchor="ctr" bIns="35100" lIns="70200" spcFirstLastPara="1" rIns="70200" wrap="square" tIns="35100">
            <a:noAutofit/>
          </a:bodyPr>
          <a:lstStyle/>
          <a:p>
            <a:pPr indent="0" lvl="0" marL="0" marR="0" rtl="0" algn="ctr">
              <a:lnSpc>
                <a:spcPct val="100000"/>
              </a:lnSpc>
              <a:spcBef>
                <a:spcPts val="0"/>
              </a:spcBef>
              <a:spcAft>
                <a:spcPts val="0"/>
              </a:spcAft>
              <a:buClr>
                <a:srgbClr val="000000"/>
              </a:buClr>
              <a:buSzPts val="1382"/>
              <a:buFont typeface="Arial"/>
              <a:buNone/>
            </a:pPr>
            <a:r>
              <a:t/>
            </a:r>
            <a:endParaRPr b="0" i="0" sz="1382" u="none" cap="none" strike="noStrike">
              <a:solidFill>
                <a:schemeClr val="lt1"/>
              </a:solidFill>
              <a:latin typeface="Arial"/>
              <a:ea typeface="Arial"/>
              <a:cs typeface="Arial"/>
              <a:sym typeface="Arial"/>
            </a:endParaRPr>
          </a:p>
        </p:txBody>
      </p:sp>
      <p:sp>
        <p:nvSpPr>
          <p:cNvPr id="649" name="Google Shape;649;p18"/>
          <p:cNvSpPr txBox="1"/>
          <p:nvPr>
            <p:ph type="ctrTitle"/>
          </p:nvPr>
        </p:nvSpPr>
        <p:spPr>
          <a:xfrm>
            <a:off x="394275" y="242663"/>
            <a:ext cx="11016600" cy="12615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rgbClr val="002D5A"/>
              </a:buClr>
              <a:buSzPts val="1800"/>
              <a:buFont typeface="DM Serif Display"/>
              <a:buNone/>
            </a:pPr>
            <a:r>
              <a:rPr b="0" i="0" lang="en-US" sz="3300" u="none" strike="noStrike">
                <a:solidFill>
                  <a:srgbClr val="002D5A"/>
                </a:solidFill>
                <a:latin typeface="DM Serif Display"/>
                <a:ea typeface="DM Serif Display"/>
                <a:cs typeface="DM Serif Display"/>
                <a:sym typeface="DM Serif Display"/>
              </a:rPr>
              <a:t>The EMPLOY collaborative and partner </a:t>
            </a:r>
            <a:r>
              <a:rPr lang="en-US" sz="3300">
                <a:solidFill>
                  <a:srgbClr val="002D5A"/>
                </a:solidFill>
                <a:latin typeface="DM Serif Display"/>
                <a:ea typeface="DM Serif Display"/>
                <a:cs typeface="DM Serif Display"/>
                <a:sym typeface="DM Serif Display"/>
              </a:rPr>
              <a:t>orgs</a:t>
            </a:r>
            <a:r>
              <a:rPr b="0" i="0" lang="en-US" sz="3300" u="none" strike="noStrike">
                <a:solidFill>
                  <a:srgbClr val="002D5A"/>
                </a:solidFill>
                <a:latin typeface="DM Serif Display"/>
                <a:ea typeface="DM Serif Display"/>
                <a:cs typeface="DM Serif Display"/>
                <a:sym typeface="DM Serif Display"/>
              </a:rPr>
              <a:t> supporting young people continued to drive meaningful progress.</a:t>
            </a:r>
            <a:r>
              <a:rPr b="0" i="0" lang="en-US" sz="3300">
                <a:solidFill>
                  <a:srgbClr val="000000"/>
                </a:solidFill>
                <a:latin typeface="DM Serif Display"/>
                <a:ea typeface="DM Serif Display"/>
                <a:cs typeface="DM Serif Display"/>
                <a:sym typeface="DM Serif Display"/>
              </a:rPr>
              <a:t>​</a:t>
            </a:r>
            <a:endParaRPr sz="3300">
              <a:latin typeface="DM Serif Display"/>
              <a:ea typeface="DM Serif Display"/>
              <a:cs typeface="DM Serif Display"/>
              <a:sym typeface="DM Serif Display"/>
            </a:endParaRPr>
          </a:p>
        </p:txBody>
      </p:sp>
      <p:grpSp>
        <p:nvGrpSpPr>
          <p:cNvPr id="650" name="Google Shape;650;p18"/>
          <p:cNvGrpSpPr/>
          <p:nvPr/>
        </p:nvGrpSpPr>
        <p:grpSpPr>
          <a:xfrm>
            <a:off x="11392860" y="99276"/>
            <a:ext cx="710886" cy="710886"/>
            <a:chOff x="336" y="87270"/>
            <a:chExt cx="710886" cy="710886"/>
          </a:xfrm>
        </p:grpSpPr>
        <p:sp>
          <p:nvSpPr>
            <p:cNvPr id="651" name="Google Shape;651;p18"/>
            <p:cNvSpPr/>
            <p:nvPr/>
          </p:nvSpPr>
          <p:spPr>
            <a:xfrm>
              <a:off x="82152" y="169086"/>
              <a:ext cx="547254" cy="547254"/>
            </a:xfrm>
            <a:prstGeom prst="blockArc">
              <a:avLst>
                <a:gd fmla="val 10800000" name="adj1"/>
                <a:gd fmla="val 16200000" name="adj2"/>
                <a:gd fmla="val 4640" name="adj3"/>
              </a:avLst>
            </a:prstGeom>
            <a:solidFill>
              <a:srgbClr val="FCDC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18"/>
            <p:cNvSpPr/>
            <p:nvPr/>
          </p:nvSpPr>
          <p:spPr>
            <a:xfrm>
              <a:off x="82152" y="169086"/>
              <a:ext cx="547254" cy="547254"/>
            </a:xfrm>
            <a:prstGeom prst="blockArc">
              <a:avLst>
                <a:gd fmla="val 5400000" name="adj1"/>
                <a:gd fmla="val 10800000" name="adj2"/>
                <a:gd fmla="val 4640" name="adj3"/>
              </a:avLst>
            </a:prstGeom>
            <a:solidFill>
              <a:srgbClr val="FCDC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p18"/>
            <p:cNvSpPr/>
            <p:nvPr/>
          </p:nvSpPr>
          <p:spPr>
            <a:xfrm>
              <a:off x="82152" y="169086"/>
              <a:ext cx="547254" cy="547254"/>
            </a:xfrm>
            <a:prstGeom prst="blockArc">
              <a:avLst>
                <a:gd fmla="val 0" name="adj1"/>
                <a:gd fmla="val 5400000" name="adj2"/>
                <a:gd fmla="val 4640" name="adj3"/>
              </a:avLst>
            </a:prstGeom>
            <a:solidFill>
              <a:srgbClr val="FCDC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18"/>
            <p:cNvSpPr/>
            <p:nvPr/>
          </p:nvSpPr>
          <p:spPr>
            <a:xfrm>
              <a:off x="82152" y="169086"/>
              <a:ext cx="547254" cy="547254"/>
            </a:xfrm>
            <a:prstGeom prst="blockArc">
              <a:avLst>
                <a:gd fmla="val 16200000" name="adj1"/>
                <a:gd fmla="val 0" name="adj2"/>
                <a:gd fmla="val 4640" name="adj3"/>
              </a:avLst>
            </a:prstGeom>
            <a:solidFill>
              <a:srgbClr val="FCDC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 name="Google Shape;655;p18"/>
            <p:cNvSpPr/>
            <p:nvPr/>
          </p:nvSpPr>
          <p:spPr>
            <a:xfrm>
              <a:off x="227693" y="322411"/>
              <a:ext cx="251894" cy="251894"/>
            </a:xfrm>
            <a:prstGeom prst="ellipse">
              <a:avLst/>
            </a:prstGeom>
            <a:solidFill>
              <a:srgbClr val="F9BF01"/>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p18"/>
            <p:cNvSpPr txBox="1"/>
            <p:nvPr/>
          </p:nvSpPr>
          <p:spPr>
            <a:xfrm>
              <a:off x="264582" y="359300"/>
              <a:ext cx="178116" cy="178116"/>
            </a:xfrm>
            <a:prstGeom prst="rect">
              <a:avLst/>
            </a:prstGeom>
            <a:no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chemeClr val="dk1"/>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657" name="Google Shape;657;p18"/>
            <p:cNvSpPr/>
            <p:nvPr/>
          </p:nvSpPr>
          <p:spPr>
            <a:xfrm>
              <a:off x="267616" y="87270"/>
              <a:ext cx="176326" cy="176326"/>
            </a:xfrm>
            <a:prstGeom prst="ellipse">
              <a:avLst/>
            </a:prstGeom>
            <a:solidFill>
              <a:schemeClr val="dk2"/>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 name="Google Shape;658;p18"/>
            <p:cNvSpPr txBox="1"/>
            <p:nvPr/>
          </p:nvSpPr>
          <p:spPr>
            <a:xfrm>
              <a:off x="293438" y="113092"/>
              <a:ext cx="124682" cy="124682"/>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659" name="Google Shape;659;p18"/>
            <p:cNvSpPr/>
            <p:nvPr/>
          </p:nvSpPr>
          <p:spPr>
            <a:xfrm>
              <a:off x="534896" y="354550"/>
              <a:ext cx="176326" cy="176326"/>
            </a:xfrm>
            <a:prstGeom prst="ellipse">
              <a:avLst/>
            </a:prstGeom>
            <a:solidFill>
              <a:schemeClr val="accent6"/>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p18"/>
            <p:cNvSpPr txBox="1"/>
            <p:nvPr/>
          </p:nvSpPr>
          <p:spPr>
            <a:xfrm>
              <a:off x="560718" y="380372"/>
              <a:ext cx="124682" cy="124682"/>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661" name="Google Shape;661;p18"/>
            <p:cNvSpPr/>
            <p:nvPr/>
          </p:nvSpPr>
          <p:spPr>
            <a:xfrm>
              <a:off x="267616" y="621830"/>
              <a:ext cx="176326" cy="176326"/>
            </a:xfrm>
            <a:prstGeom prst="ellipse">
              <a:avLst/>
            </a:prstGeom>
            <a:solidFill>
              <a:schemeClr val="accent4"/>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p18"/>
            <p:cNvSpPr txBox="1"/>
            <p:nvPr/>
          </p:nvSpPr>
          <p:spPr>
            <a:xfrm>
              <a:off x="293438" y="647652"/>
              <a:ext cx="124682" cy="124682"/>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663" name="Google Shape;663;p18"/>
            <p:cNvSpPr/>
            <p:nvPr/>
          </p:nvSpPr>
          <p:spPr>
            <a:xfrm>
              <a:off x="336" y="354550"/>
              <a:ext cx="176326" cy="176326"/>
            </a:xfrm>
            <a:prstGeom prst="ellipse">
              <a:avLst/>
            </a:prstGeom>
            <a:solidFill>
              <a:schemeClr val="accent3"/>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18"/>
            <p:cNvSpPr txBox="1"/>
            <p:nvPr/>
          </p:nvSpPr>
          <p:spPr>
            <a:xfrm>
              <a:off x="26158" y="380372"/>
              <a:ext cx="124682" cy="124682"/>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grpSp>
      <p:sp>
        <p:nvSpPr>
          <p:cNvPr id="665" name="Google Shape;665;p18"/>
          <p:cNvSpPr txBox="1"/>
          <p:nvPr/>
        </p:nvSpPr>
        <p:spPr>
          <a:xfrm>
            <a:off x="394266" y="3277024"/>
            <a:ext cx="2251200" cy="2247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From 2012 to 2017</a:t>
            </a:r>
            <a:r>
              <a:rPr b="1" i="0" lang="en-US" sz="1400" u="none" cap="none" strike="noStrike">
                <a:solidFill>
                  <a:schemeClr val="lt1"/>
                </a:solidFill>
                <a:latin typeface="Arial"/>
                <a:ea typeface="Arial"/>
                <a:cs typeface="Arial"/>
                <a:sym typeface="Arial"/>
              </a:rPr>
              <a:t>, funders and OY-leaders built momentum </a:t>
            </a:r>
            <a:r>
              <a:rPr b="0" i="0" lang="en-US" sz="1400" u="none" cap="none" strike="noStrike">
                <a:solidFill>
                  <a:schemeClr val="lt1"/>
                </a:solidFill>
                <a:latin typeface="Arial"/>
                <a:ea typeface="Arial"/>
                <a:cs typeface="Arial"/>
                <a:sym typeface="Arial"/>
              </a:rPr>
              <a:t>as a result of federal, national, and local funder investment, the collaboration of 200 youth serving orgs, and city funding and narrative to prioritize Youth and OY.​​</a:t>
            </a:r>
            <a:endParaRPr b="0" i="0" sz="1400" u="none" cap="none" strike="noStrike">
              <a:solidFill>
                <a:schemeClr val="lt1"/>
              </a:solidFill>
              <a:latin typeface="Arial"/>
              <a:ea typeface="Arial"/>
              <a:cs typeface="Arial"/>
              <a:sym typeface="Arial"/>
            </a:endParaRPr>
          </a:p>
        </p:txBody>
      </p:sp>
      <p:sp>
        <p:nvSpPr>
          <p:cNvPr id="666" name="Google Shape;666;p18"/>
          <p:cNvSpPr txBox="1"/>
          <p:nvPr/>
        </p:nvSpPr>
        <p:spPr>
          <a:xfrm>
            <a:off x="2824266" y="3277024"/>
            <a:ext cx="2005200" cy="181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2D5A"/>
                </a:solidFill>
                <a:latin typeface="Arial"/>
                <a:ea typeface="Arial"/>
                <a:cs typeface="Arial"/>
                <a:sym typeface="Arial"/>
              </a:rPr>
              <a:t>OY developed a shared case management system </a:t>
            </a:r>
            <a:r>
              <a:rPr b="0" i="0" lang="en-US" sz="1400" u="none" cap="none" strike="noStrike">
                <a:solidFill>
                  <a:srgbClr val="002D5A"/>
                </a:solidFill>
                <a:latin typeface="Arial"/>
                <a:ea typeface="Arial"/>
                <a:cs typeface="Arial"/>
                <a:sym typeface="Arial"/>
              </a:rPr>
              <a:t>among orgs using Efforts to Outcomes (ETO) to collect OY data and career pathways progression </a:t>
            </a:r>
            <a:r>
              <a:rPr b="0" i="0" lang="en-US" sz="1400" u="none" cap="none" strike="noStrike">
                <a:solidFill>
                  <a:srgbClr val="000000"/>
                </a:solidFill>
                <a:latin typeface="Arial"/>
                <a:ea typeface="Arial"/>
                <a:cs typeface="Arial"/>
                <a:sym typeface="Arial"/>
              </a:rPr>
              <a:t>​​</a:t>
            </a:r>
            <a:endParaRPr b="0" i="0" sz="1400" u="none" cap="none" strike="noStrike">
              <a:solidFill>
                <a:schemeClr val="dk1"/>
              </a:solidFill>
              <a:latin typeface="Arial"/>
              <a:ea typeface="Arial"/>
              <a:cs typeface="Arial"/>
              <a:sym typeface="Arial"/>
            </a:endParaRPr>
          </a:p>
        </p:txBody>
      </p:sp>
      <p:sp>
        <p:nvSpPr>
          <p:cNvPr id="667" name="Google Shape;667;p18"/>
          <p:cNvSpPr txBox="1"/>
          <p:nvPr/>
        </p:nvSpPr>
        <p:spPr>
          <a:xfrm>
            <a:off x="5092266" y="3277024"/>
            <a:ext cx="2041200" cy="2893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EMPLOY and partners led a three-year Social Innovation funded demonstration pilot, Opportunity Works, which </a:t>
            </a:r>
            <a:r>
              <a:rPr b="1" i="0" lang="en-US" sz="1400" u="none" cap="none" strike="noStrike">
                <a:solidFill>
                  <a:schemeClr val="lt1"/>
                </a:solidFill>
                <a:latin typeface="Arial"/>
                <a:ea typeface="Arial"/>
                <a:cs typeface="Arial"/>
                <a:sym typeface="Arial"/>
              </a:rPr>
              <a:t>served over 500 opportunity youth as they transitioned from high- school and HiSet programming </a:t>
            </a:r>
            <a:r>
              <a:rPr b="0" i="0" lang="en-US" sz="1400" u="none" cap="none" strike="noStrike">
                <a:solidFill>
                  <a:schemeClr val="lt1"/>
                </a:solidFill>
                <a:latin typeface="Arial"/>
                <a:ea typeface="Arial"/>
                <a:cs typeface="Arial"/>
                <a:sym typeface="Arial"/>
              </a:rPr>
              <a:t>to post-secondary and employment​​</a:t>
            </a:r>
            <a:endParaRPr b="0" i="0" sz="1400" u="none" cap="none" strike="noStrike">
              <a:solidFill>
                <a:schemeClr val="lt1"/>
              </a:solidFill>
              <a:latin typeface="Arial"/>
              <a:ea typeface="Arial"/>
              <a:cs typeface="Arial"/>
              <a:sym typeface="Arial"/>
            </a:endParaRPr>
          </a:p>
        </p:txBody>
      </p:sp>
      <p:sp>
        <p:nvSpPr>
          <p:cNvPr id="668" name="Google Shape;668;p18"/>
          <p:cNvSpPr txBox="1"/>
          <p:nvPr/>
        </p:nvSpPr>
        <p:spPr>
          <a:xfrm>
            <a:off x="7450266" y="3277024"/>
            <a:ext cx="2017200" cy="2031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2D5A"/>
                </a:solidFill>
                <a:latin typeface="Arial"/>
                <a:ea typeface="Arial"/>
                <a:cs typeface="Arial"/>
                <a:sym typeface="Arial"/>
              </a:rPr>
              <a:t>The collaborative created </a:t>
            </a:r>
            <a:r>
              <a:rPr b="1" i="0" lang="en-US" sz="1400" u="none" cap="none" strike="noStrike">
                <a:solidFill>
                  <a:srgbClr val="002D5A"/>
                </a:solidFill>
                <a:latin typeface="Arial"/>
                <a:ea typeface="Arial"/>
                <a:cs typeface="Arial"/>
                <a:sym typeface="Arial"/>
              </a:rPr>
              <a:t>new advancement pathways for opportunity youth with local employers </a:t>
            </a:r>
            <a:r>
              <a:rPr b="0" i="0" lang="en-US" sz="1400" u="none" cap="none" strike="noStrike">
                <a:solidFill>
                  <a:srgbClr val="002D5A"/>
                </a:solidFill>
                <a:latin typeface="Arial"/>
                <a:ea typeface="Arial"/>
                <a:cs typeface="Arial"/>
                <a:sym typeface="Arial"/>
              </a:rPr>
              <a:t>and established new employer/training provider partnerships</a:t>
            </a:r>
            <a:r>
              <a:rPr b="0" i="0" lang="en-US" sz="1400" u="none" cap="none" strike="noStrike">
                <a:solidFill>
                  <a:srgbClr val="000000"/>
                </a:solidFill>
                <a:latin typeface="Arial"/>
                <a:ea typeface="Arial"/>
                <a:cs typeface="Arial"/>
                <a:sym typeface="Arial"/>
              </a:rPr>
              <a:t>​​</a:t>
            </a:r>
            <a:endParaRPr b="0" i="0" sz="1400" u="none" cap="none" strike="noStrike">
              <a:solidFill>
                <a:schemeClr val="dk1"/>
              </a:solidFill>
              <a:latin typeface="Arial"/>
              <a:ea typeface="Arial"/>
              <a:cs typeface="Arial"/>
              <a:sym typeface="Arial"/>
            </a:endParaRPr>
          </a:p>
        </p:txBody>
      </p:sp>
      <p:sp>
        <p:nvSpPr>
          <p:cNvPr id="669" name="Google Shape;669;p18"/>
          <p:cNvSpPr txBox="1"/>
          <p:nvPr/>
        </p:nvSpPr>
        <p:spPr>
          <a:xfrm>
            <a:off x="9886266" y="3277024"/>
            <a:ext cx="1897200" cy="138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Innovative Programming - YEP and Bard College created new programs with Delgado​​</a:t>
            </a:r>
            <a:endParaRPr b="0" i="0" sz="1400" u="none" cap="none" strike="noStrike">
              <a:solidFill>
                <a:schemeClr val="lt1"/>
              </a:solidFill>
              <a:latin typeface="Arial"/>
              <a:ea typeface="Arial"/>
              <a:cs typeface="Arial"/>
              <a:sym typeface="Arial"/>
            </a:endParaRPr>
          </a:p>
        </p:txBody>
      </p:sp>
      <p:sp>
        <p:nvSpPr>
          <p:cNvPr id="670" name="Google Shape;670;p18"/>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671" name="Google Shape;671;p18"/>
          <p:cNvSpPr/>
          <p:nvPr/>
        </p:nvSpPr>
        <p:spPr>
          <a:xfrm>
            <a:off x="3452925" y="2405788"/>
            <a:ext cx="731700" cy="7386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672" name="Google Shape;672;p18"/>
          <p:cNvGrpSpPr/>
          <p:nvPr/>
        </p:nvGrpSpPr>
        <p:grpSpPr>
          <a:xfrm>
            <a:off x="5989041" y="2584218"/>
            <a:ext cx="332426" cy="381737"/>
            <a:chOff x="2212084" y="1960358"/>
            <a:chExt cx="324698" cy="372863"/>
          </a:xfrm>
        </p:grpSpPr>
        <p:sp>
          <p:nvSpPr>
            <p:cNvPr id="673" name="Google Shape;673;p18"/>
            <p:cNvSpPr/>
            <p:nvPr/>
          </p:nvSpPr>
          <p:spPr>
            <a:xfrm>
              <a:off x="2291371" y="2128011"/>
              <a:ext cx="166888" cy="166888"/>
            </a:xfrm>
            <a:custGeom>
              <a:rect b="b" l="l" r="r" t="t"/>
              <a:pathLst>
                <a:path extrusionOk="0" h="5239" w="5239">
                  <a:moveTo>
                    <a:pt x="2620" y="357"/>
                  </a:moveTo>
                  <a:cubicBezTo>
                    <a:pt x="3870" y="357"/>
                    <a:pt x="4894" y="1369"/>
                    <a:pt x="4894" y="2631"/>
                  </a:cubicBezTo>
                  <a:cubicBezTo>
                    <a:pt x="4894" y="3882"/>
                    <a:pt x="3882" y="4906"/>
                    <a:pt x="2620" y="4906"/>
                  </a:cubicBezTo>
                  <a:cubicBezTo>
                    <a:pt x="1369" y="4906"/>
                    <a:pt x="346" y="3894"/>
                    <a:pt x="346" y="2631"/>
                  </a:cubicBezTo>
                  <a:cubicBezTo>
                    <a:pt x="346" y="1369"/>
                    <a:pt x="1369" y="357"/>
                    <a:pt x="2620" y="357"/>
                  </a:cubicBezTo>
                  <a:close/>
                  <a:moveTo>
                    <a:pt x="2620" y="0"/>
                  </a:moveTo>
                  <a:cubicBezTo>
                    <a:pt x="1179" y="0"/>
                    <a:pt x="0" y="1167"/>
                    <a:pt x="0" y="2620"/>
                  </a:cubicBezTo>
                  <a:cubicBezTo>
                    <a:pt x="0" y="4060"/>
                    <a:pt x="1179" y="5239"/>
                    <a:pt x="2620" y="5239"/>
                  </a:cubicBezTo>
                  <a:cubicBezTo>
                    <a:pt x="4060" y="5239"/>
                    <a:pt x="5239" y="4060"/>
                    <a:pt x="5239" y="2620"/>
                  </a:cubicBezTo>
                  <a:cubicBezTo>
                    <a:pt x="5239" y="1167"/>
                    <a:pt x="4060" y="0"/>
                    <a:pt x="2620"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3600" lIns="93600" spcFirstLastPara="1" rIns="93600" wrap="square" tIns="93600">
              <a:noAutofit/>
            </a:bodyPr>
            <a:lstStyle/>
            <a:p>
              <a:pPr indent="0" lvl="0" marL="0" marR="0" rtl="0" algn="l">
                <a:lnSpc>
                  <a:spcPct val="100000"/>
                </a:lnSpc>
                <a:spcBef>
                  <a:spcPts val="0"/>
                </a:spcBef>
                <a:spcAft>
                  <a:spcPts val="0"/>
                </a:spcAft>
                <a:buClr>
                  <a:srgbClr val="000000"/>
                </a:buClr>
                <a:buSzPts val="1842"/>
                <a:buFont typeface="Arial"/>
                <a:buNone/>
              </a:pPr>
              <a:r>
                <a:t/>
              </a:r>
              <a:endParaRPr b="0" i="0" sz="1842" u="none" cap="none" strike="noStrike">
                <a:solidFill>
                  <a:schemeClr val="dk1"/>
                </a:solidFill>
                <a:latin typeface="Arial"/>
                <a:ea typeface="Arial"/>
                <a:cs typeface="Arial"/>
                <a:sym typeface="Arial"/>
              </a:endParaRPr>
            </a:p>
          </p:txBody>
        </p:sp>
        <p:sp>
          <p:nvSpPr>
            <p:cNvPr id="674" name="Google Shape;674;p18"/>
            <p:cNvSpPr/>
            <p:nvPr/>
          </p:nvSpPr>
          <p:spPr>
            <a:xfrm>
              <a:off x="2212084" y="1960358"/>
              <a:ext cx="324698" cy="372863"/>
            </a:xfrm>
            <a:custGeom>
              <a:rect b="b" l="l" r="r" t="t"/>
              <a:pathLst>
                <a:path extrusionOk="0" h="11705" w="10193">
                  <a:moveTo>
                    <a:pt x="7502" y="358"/>
                  </a:moveTo>
                  <a:lnTo>
                    <a:pt x="6383" y="2644"/>
                  </a:lnTo>
                  <a:lnTo>
                    <a:pt x="3811" y="2644"/>
                  </a:lnTo>
                  <a:lnTo>
                    <a:pt x="2692" y="358"/>
                  </a:lnTo>
                  <a:close/>
                  <a:moveTo>
                    <a:pt x="6228" y="3001"/>
                  </a:moveTo>
                  <a:lnTo>
                    <a:pt x="5692" y="4096"/>
                  </a:lnTo>
                  <a:cubicBezTo>
                    <a:pt x="5490" y="4073"/>
                    <a:pt x="5299" y="4049"/>
                    <a:pt x="5109" y="4049"/>
                  </a:cubicBezTo>
                  <a:cubicBezTo>
                    <a:pt x="4918" y="4049"/>
                    <a:pt x="4716" y="4073"/>
                    <a:pt x="4525" y="4096"/>
                  </a:cubicBezTo>
                  <a:lnTo>
                    <a:pt x="3989" y="3001"/>
                  </a:lnTo>
                  <a:close/>
                  <a:moveTo>
                    <a:pt x="2334" y="405"/>
                  </a:moveTo>
                  <a:lnTo>
                    <a:pt x="4168" y="4156"/>
                  </a:lnTo>
                  <a:cubicBezTo>
                    <a:pt x="3382" y="4370"/>
                    <a:pt x="2692" y="4799"/>
                    <a:pt x="2180" y="5406"/>
                  </a:cubicBezTo>
                  <a:lnTo>
                    <a:pt x="608" y="2227"/>
                  </a:lnTo>
                  <a:cubicBezTo>
                    <a:pt x="406" y="1787"/>
                    <a:pt x="584" y="1275"/>
                    <a:pt x="1013" y="1060"/>
                  </a:cubicBezTo>
                  <a:lnTo>
                    <a:pt x="2334" y="405"/>
                  </a:lnTo>
                  <a:close/>
                  <a:moveTo>
                    <a:pt x="2418" y="1"/>
                  </a:moveTo>
                  <a:cubicBezTo>
                    <a:pt x="2382" y="1"/>
                    <a:pt x="2358" y="1"/>
                    <a:pt x="2334" y="24"/>
                  </a:cubicBezTo>
                  <a:lnTo>
                    <a:pt x="846" y="751"/>
                  </a:lnTo>
                  <a:cubicBezTo>
                    <a:pt x="251" y="1048"/>
                    <a:pt x="1" y="1775"/>
                    <a:pt x="298" y="2370"/>
                  </a:cubicBezTo>
                  <a:lnTo>
                    <a:pt x="1942" y="5704"/>
                  </a:lnTo>
                  <a:cubicBezTo>
                    <a:pt x="1525" y="6311"/>
                    <a:pt x="1263" y="7073"/>
                    <a:pt x="1263" y="7883"/>
                  </a:cubicBezTo>
                  <a:cubicBezTo>
                    <a:pt x="1263" y="8275"/>
                    <a:pt x="1322" y="8680"/>
                    <a:pt x="1441" y="9049"/>
                  </a:cubicBezTo>
                  <a:cubicBezTo>
                    <a:pt x="1470" y="9126"/>
                    <a:pt x="1544" y="9179"/>
                    <a:pt x="1616" y="9179"/>
                  </a:cubicBezTo>
                  <a:cubicBezTo>
                    <a:pt x="1633" y="9179"/>
                    <a:pt x="1651" y="9176"/>
                    <a:pt x="1668" y="9168"/>
                  </a:cubicBezTo>
                  <a:cubicBezTo>
                    <a:pt x="1763" y="9145"/>
                    <a:pt x="1822" y="9037"/>
                    <a:pt x="1787" y="8954"/>
                  </a:cubicBezTo>
                  <a:cubicBezTo>
                    <a:pt x="1668" y="8609"/>
                    <a:pt x="1620" y="8240"/>
                    <a:pt x="1620" y="7883"/>
                  </a:cubicBezTo>
                  <a:cubicBezTo>
                    <a:pt x="1620" y="5954"/>
                    <a:pt x="3192" y="4394"/>
                    <a:pt x="5109" y="4394"/>
                  </a:cubicBezTo>
                  <a:cubicBezTo>
                    <a:pt x="7026" y="4394"/>
                    <a:pt x="8585" y="5954"/>
                    <a:pt x="8585" y="7883"/>
                  </a:cubicBezTo>
                  <a:cubicBezTo>
                    <a:pt x="8585" y="9799"/>
                    <a:pt x="7026" y="11359"/>
                    <a:pt x="5109" y="11359"/>
                  </a:cubicBezTo>
                  <a:cubicBezTo>
                    <a:pt x="3823" y="11359"/>
                    <a:pt x="2656" y="10657"/>
                    <a:pt x="2037" y="9526"/>
                  </a:cubicBezTo>
                  <a:cubicBezTo>
                    <a:pt x="2012" y="9468"/>
                    <a:pt x="1953" y="9433"/>
                    <a:pt x="1887" y="9433"/>
                  </a:cubicBezTo>
                  <a:cubicBezTo>
                    <a:pt x="1858" y="9433"/>
                    <a:pt x="1828" y="9440"/>
                    <a:pt x="1799" y="9454"/>
                  </a:cubicBezTo>
                  <a:cubicBezTo>
                    <a:pt x="1715" y="9502"/>
                    <a:pt x="1680" y="9597"/>
                    <a:pt x="1727" y="9692"/>
                  </a:cubicBezTo>
                  <a:cubicBezTo>
                    <a:pt x="2394" y="10931"/>
                    <a:pt x="3692" y="11704"/>
                    <a:pt x="5109" y="11704"/>
                  </a:cubicBezTo>
                  <a:cubicBezTo>
                    <a:pt x="7216" y="11704"/>
                    <a:pt x="8942" y="9978"/>
                    <a:pt x="8942" y="7859"/>
                  </a:cubicBezTo>
                  <a:cubicBezTo>
                    <a:pt x="8942" y="7061"/>
                    <a:pt x="8692" y="6311"/>
                    <a:pt x="8276" y="5692"/>
                  </a:cubicBezTo>
                  <a:lnTo>
                    <a:pt x="8966" y="4299"/>
                  </a:lnTo>
                  <a:cubicBezTo>
                    <a:pt x="9002" y="4215"/>
                    <a:pt x="8966" y="4108"/>
                    <a:pt x="8883" y="4061"/>
                  </a:cubicBezTo>
                  <a:cubicBezTo>
                    <a:pt x="8861" y="4051"/>
                    <a:pt x="8838" y="4047"/>
                    <a:pt x="8814" y="4047"/>
                  </a:cubicBezTo>
                  <a:cubicBezTo>
                    <a:pt x="8748" y="4047"/>
                    <a:pt x="8680" y="4082"/>
                    <a:pt x="8645" y="4144"/>
                  </a:cubicBezTo>
                  <a:lnTo>
                    <a:pt x="8038" y="5370"/>
                  </a:lnTo>
                  <a:cubicBezTo>
                    <a:pt x="7537" y="4763"/>
                    <a:pt x="6835" y="4334"/>
                    <a:pt x="6049" y="4120"/>
                  </a:cubicBezTo>
                  <a:lnTo>
                    <a:pt x="7871" y="370"/>
                  </a:lnTo>
                  <a:lnTo>
                    <a:pt x="9204" y="1025"/>
                  </a:lnTo>
                  <a:cubicBezTo>
                    <a:pt x="9633" y="1239"/>
                    <a:pt x="9812" y="1763"/>
                    <a:pt x="9597" y="2191"/>
                  </a:cubicBezTo>
                  <a:lnTo>
                    <a:pt x="8942" y="3513"/>
                  </a:lnTo>
                  <a:cubicBezTo>
                    <a:pt x="8907" y="3608"/>
                    <a:pt x="8942" y="3703"/>
                    <a:pt x="9026" y="3751"/>
                  </a:cubicBezTo>
                  <a:cubicBezTo>
                    <a:pt x="9049" y="3764"/>
                    <a:pt x="9074" y="3770"/>
                    <a:pt x="9099" y="3770"/>
                  </a:cubicBezTo>
                  <a:cubicBezTo>
                    <a:pt x="9164" y="3770"/>
                    <a:pt x="9230" y="3731"/>
                    <a:pt x="9264" y="3680"/>
                  </a:cubicBezTo>
                  <a:lnTo>
                    <a:pt x="9919" y="2358"/>
                  </a:lnTo>
                  <a:cubicBezTo>
                    <a:pt x="10193" y="1775"/>
                    <a:pt x="9943" y="1048"/>
                    <a:pt x="9347" y="751"/>
                  </a:cubicBezTo>
                  <a:lnTo>
                    <a:pt x="7859" y="24"/>
                  </a:lnTo>
                  <a:cubicBezTo>
                    <a:pt x="7835" y="1"/>
                    <a:pt x="7811" y="1"/>
                    <a:pt x="7788"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3600" lIns="93600" spcFirstLastPara="1" rIns="93600" wrap="square" tIns="93600">
              <a:noAutofit/>
            </a:bodyPr>
            <a:lstStyle/>
            <a:p>
              <a:pPr indent="0" lvl="0" marL="0" marR="0" rtl="0" algn="l">
                <a:lnSpc>
                  <a:spcPct val="100000"/>
                </a:lnSpc>
                <a:spcBef>
                  <a:spcPts val="0"/>
                </a:spcBef>
                <a:spcAft>
                  <a:spcPts val="0"/>
                </a:spcAft>
                <a:buClr>
                  <a:srgbClr val="000000"/>
                </a:buClr>
                <a:buSzPts val="1842"/>
                <a:buFont typeface="Arial"/>
                <a:buNone/>
              </a:pPr>
              <a:r>
                <a:t/>
              </a:r>
              <a:endParaRPr b="0" i="0" sz="1842" u="none" cap="none" strike="noStrike">
                <a:solidFill>
                  <a:schemeClr val="dk1"/>
                </a:solidFill>
                <a:latin typeface="Arial"/>
                <a:ea typeface="Arial"/>
                <a:cs typeface="Arial"/>
                <a:sym typeface="Arial"/>
              </a:endParaRPr>
            </a:p>
          </p:txBody>
        </p:sp>
        <p:sp>
          <p:nvSpPr>
            <p:cNvPr id="675" name="Google Shape;675;p18"/>
            <p:cNvSpPr/>
            <p:nvPr/>
          </p:nvSpPr>
          <p:spPr>
            <a:xfrm>
              <a:off x="2319435" y="2157190"/>
              <a:ext cx="108880" cy="103210"/>
            </a:xfrm>
            <a:custGeom>
              <a:rect b="b" l="l" r="r" t="t"/>
              <a:pathLst>
                <a:path extrusionOk="0" h="3240" w="3418">
                  <a:moveTo>
                    <a:pt x="1739" y="346"/>
                  </a:moveTo>
                  <a:cubicBezTo>
                    <a:pt x="1822" y="346"/>
                    <a:pt x="1881" y="394"/>
                    <a:pt x="1929" y="465"/>
                  </a:cubicBezTo>
                  <a:lnTo>
                    <a:pt x="2096" y="787"/>
                  </a:lnTo>
                  <a:cubicBezTo>
                    <a:pt x="2179" y="953"/>
                    <a:pt x="2334" y="1073"/>
                    <a:pt x="2513" y="1108"/>
                  </a:cubicBezTo>
                  <a:lnTo>
                    <a:pt x="2870" y="1144"/>
                  </a:lnTo>
                  <a:cubicBezTo>
                    <a:pt x="2953" y="1168"/>
                    <a:pt x="3013" y="1203"/>
                    <a:pt x="3048" y="1299"/>
                  </a:cubicBezTo>
                  <a:cubicBezTo>
                    <a:pt x="3072" y="1370"/>
                    <a:pt x="3048" y="1465"/>
                    <a:pt x="2989" y="1525"/>
                  </a:cubicBezTo>
                  <a:lnTo>
                    <a:pt x="2739" y="1775"/>
                  </a:lnTo>
                  <a:cubicBezTo>
                    <a:pt x="2596" y="1906"/>
                    <a:pt x="2536" y="2085"/>
                    <a:pt x="2572" y="2263"/>
                  </a:cubicBezTo>
                  <a:lnTo>
                    <a:pt x="2632" y="2620"/>
                  </a:lnTo>
                  <a:cubicBezTo>
                    <a:pt x="2643" y="2692"/>
                    <a:pt x="2620" y="2787"/>
                    <a:pt x="2536" y="2823"/>
                  </a:cubicBezTo>
                  <a:cubicBezTo>
                    <a:pt x="2493" y="2852"/>
                    <a:pt x="2450" y="2867"/>
                    <a:pt x="2407" y="2867"/>
                  </a:cubicBezTo>
                  <a:cubicBezTo>
                    <a:pt x="2378" y="2867"/>
                    <a:pt x="2350" y="2861"/>
                    <a:pt x="2322" y="2847"/>
                  </a:cubicBezTo>
                  <a:lnTo>
                    <a:pt x="2001" y="2680"/>
                  </a:lnTo>
                  <a:cubicBezTo>
                    <a:pt x="1917" y="2632"/>
                    <a:pt x="1822" y="2620"/>
                    <a:pt x="1739" y="2620"/>
                  </a:cubicBezTo>
                  <a:cubicBezTo>
                    <a:pt x="1643" y="2620"/>
                    <a:pt x="1560" y="2632"/>
                    <a:pt x="1465" y="2680"/>
                  </a:cubicBezTo>
                  <a:lnTo>
                    <a:pt x="1155" y="2847"/>
                  </a:lnTo>
                  <a:cubicBezTo>
                    <a:pt x="1128" y="2865"/>
                    <a:pt x="1097" y="2872"/>
                    <a:pt x="1066" y="2872"/>
                  </a:cubicBezTo>
                  <a:cubicBezTo>
                    <a:pt x="1016" y="2872"/>
                    <a:pt x="966" y="2852"/>
                    <a:pt x="929" y="2823"/>
                  </a:cubicBezTo>
                  <a:cubicBezTo>
                    <a:pt x="858" y="2787"/>
                    <a:pt x="822" y="2692"/>
                    <a:pt x="846" y="2620"/>
                  </a:cubicBezTo>
                  <a:lnTo>
                    <a:pt x="905" y="2263"/>
                  </a:lnTo>
                  <a:cubicBezTo>
                    <a:pt x="929" y="2085"/>
                    <a:pt x="869" y="1894"/>
                    <a:pt x="738" y="1775"/>
                  </a:cubicBezTo>
                  <a:lnTo>
                    <a:pt x="488" y="1525"/>
                  </a:lnTo>
                  <a:cubicBezTo>
                    <a:pt x="429" y="1465"/>
                    <a:pt x="393" y="1382"/>
                    <a:pt x="429" y="1299"/>
                  </a:cubicBezTo>
                  <a:cubicBezTo>
                    <a:pt x="453" y="1227"/>
                    <a:pt x="512" y="1168"/>
                    <a:pt x="608" y="1144"/>
                  </a:cubicBezTo>
                  <a:lnTo>
                    <a:pt x="965" y="1108"/>
                  </a:lnTo>
                  <a:cubicBezTo>
                    <a:pt x="1143" y="1073"/>
                    <a:pt x="1298" y="953"/>
                    <a:pt x="1381" y="787"/>
                  </a:cubicBezTo>
                  <a:lnTo>
                    <a:pt x="1548" y="465"/>
                  </a:lnTo>
                  <a:cubicBezTo>
                    <a:pt x="1572" y="394"/>
                    <a:pt x="1643" y="346"/>
                    <a:pt x="1739" y="346"/>
                  </a:cubicBezTo>
                  <a:close/>
                  <a:moveTo>
                    <a:pt x="1703" y="1"/>
                  </a:moveTo>
                  <a:cubicBezTo>
                    <a:pt x="1489" y="1"/>
                    <a:pt x="1310" y="120"/>
                    <a:pt x="1203" y="311"/>
                  </a:cubicBezTo>
                  <a:lnTo>
                    <a:pt x="1036" y="644"/>
                  </a:lnTo>
                  <a:cubicBezTo>
                    <a:pt x="1012" y="703"/>
                    <a:pt x="953" y="739"/>
                    <a:pt x="869" y="763"/>
                  </a:cubicBezTo>
                  <a:lnTo>
                    <a:pt x="512" y="811"/>
                  </a:lnTo>
                  <a:cubicBezTo>
                    <a:pt x="310" y="834"/>
                    <a:pt x="131" y="989"/>
                    <a:pt x="60" y="1192"/>
                  </a:cubicBezTo>
                  <a:cubicBezTo>
                    <a:pt x="0" y="1406"/>
                    <a:pt x="36" y="1620"/>
                    <a:pt x="203" y="1775"/>
                  </a:cubicBezTo>
                  <a:lnTo>
                    <a:pt x="500" y="2025"/>
                  </a:lnTo>
                  <a:cubicBezTo>
                    <a:pt x="548" y="2073"/>
                    <a:pt x="572" y="2144"/>
                    <a:pt x="560" y="2216"/>
                  </a:cubicBezTo>
                  <a:lnTo>
                    <a:pt x="500" y="2573"/>
                  </a:lnTo>
                  <a:cubicBezTo>
                    <a:pt x="477" y="2787"/>
                    <a:pt x="548" y="2989"/>
                    <a:pt x="727" y="3120"/>
                  </a:cubicBezTo>
                  <a:cubicBezTo>
                    <a:pt x="834" y="3204"/>
                    <a:pt x="929" y="3228"/>
                    <a:pt x="1048" y="3228"/>
                  </a:cubicBezTo>
                  <a:cubicBezTo>
                    <a:pt x="1143" y="3228"/>
                    <a:pt x="1227" y="3216"/>
                    <a:pt x="1322" y="3168"/>
                  </a:cubicBezTo>
                  <a:lnTo>
                    <a:pt x="1631" y="3001"/>
                  </a:lnTo>
                  <a:cubicBezTo>
                    <a:pt x="1661" y="2989"/>
                    <a:pt x="1694" y="2983"/>
                    <a:pt x="1727" y="2983"/>
                  </a:cubicBezTo>
                  <a:cubicBezTo>
                    <a:pt x="1759" y="2983"/>
                    <a:pt x="1792" y="2989"/>
                    <a:pt x="1822" y="3001"/>
                  </a:cubicBezTo>
                  <a:lnTo>
                    <a:pt x="2143" y="3168"/>
                  </a:lnTo>
                  <a:cubicBezTo>
                    <a:pt x="2227" y="3215"/>
                    <a:pt x="2318" y="3239"/>
                    <a:pt x="2409" y="3239"/>
                  </a:cubicBezTo>
                  <a:cubicBezTo>
                    <a:pt x="2524" y="3239"/>
                    <a:pt x="2639" y="3200"/>
                    <a:pt x="2739" y="3120"/>
                  </a:cubicBezTo>
                  <a:cubicBezTo>
                    <a:pt x="2917" y="2989"/>
                    <a:pt x="2989" y="2787"/>
                    <a:pt x="2953" y="2573"/>
                  </a:cubicBezTo>
                  <a:lnTo>
                    <a:pt x="2894" y="2216"/>
                  </a:lnTo>
                  <a:cubicBezTo>
                    <a:pt x="2882" y="2144"/>
                    <a:pt x="2917" y="2085"/>
                    <a:pt x="2953" y="2025"/>
                  </a:cubicBezTo>
                  <a:lnTo>
                    <a:pt x="3215" y="1775"/>
                  </a:lnTo>
                  <a:cubicBezTo>
                    <a:pt x="3358" y="1620"/>
                    <a:pt x="3417" y="1406"/>
                    <a:pt x="3358" y="1192"/>
                  </a:cubicBezTo>
                  <a:cubicBezTo>
                    <a:pt x="3298" y="989"/>
                    <a:pt x="3120" y="834"/>
                    <a:pt x="2894" y="811"/>
                  </a:cubicBezTo>
                  <a:lnTo>
                    <a:pt x="2536" y="763"/>
                  </a:lnTo>
                  <a:cubicBezTo>
                    <a:pt x="2465" y="739"/>
                    <a:pt x="2405" y="703"/>
                    <a:pt x="2382" y="644"/>
                  </a:cubicBezTo>
                  <a:lnTo>
                    <a:pt x="2215" y="311"/>
                  </a:lnTo>
                  <a:cubicBezTo>
                    <a:pt x="2120" y="120"/>
                    <a:pt x="1929" y="1"/>
                    <a:pt x="1703"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3600" lIns="93600" spcFirstLastPara="1" rIns="93600" wrap="square" tIns="93600">
              <a:noAutofit/>
            </a:bodyPr>
            <a:lstStyle/>
            <a:p>
              <a:pPr indent="0" lvl="0" marL="0" marR="0" rtl="0" algn="l">
                <a:lnSpc>
                  <a:spcPct val="100000"/>
                </a:lnSpc>
                <a:spcBef>
                  <a:spcPts val="0"/>
                </a:spcBef>
                <a:spcAft>
                  <a:spcPts val="0"/>
                </a:spcAft>
                <a:buClr>
                  <a:srgbClr val="000000"/>
                </a:buClr>
                <a:buSzPts val="1842"/>
                <a:buFont typeface="Arial"/>
                <a:buNone/>
              </a:pPr>
              <a:r>
                <a:t/>
              </a:r>
              <a:endParaRPr b="0" i="0" sz="1842" u="none" cap="none" strike="noStrike">
                <a:solidFill>
                  <a:schemeClr val="dk1"/>
                </a:solidFill>
                <a:latin typeface="Arial"/>
                <a:ea typeface="Arial"/>
                <a:cs typeface="Arial"/>
                <a:sym typeface="Arial"/>
              </a:endParaRPr>
            </a:p>
          </p:txBody>
        </p:sp>
      </p:grpSp>
      <p:sp>
        <p:nvSpPr>
          <p:cNvPr id="676" name="Google Shape;676;p18"/>
          <p:cNvSpPr/>
          <p:nvPr/>
        </p:nvSpPr>
        <p:spPr>
          <a:xfrm>
            <a:off x="8099937" y="2405788"/>
            <a:ext cx="731700" cy="738600"/>
          </a:xfrm>
          <a:prstGeom prst="ellipse">
            <a:avLst/>
          </a:prstGeom>
          <a:solidFill>
            <a:schemeClr val="accent1"/>
          </a:solidFill>
          <a:ln>
            <a:noFill/>
          </a:ln>
        </p:spPr>
        <p:txBody>
          <a:bodyPr anchorCtr="0" anchor="ctr" bIns="35100" lIns="70200" spcFirstLastPara="1" rIns="70200" wrap="square" tIns="35100">
            <a:noAutofit/>
          </a:bodyPr>
          <a:lstStyle/>
          <a:p>
            <a:pPr indent="0" lvl="0" marL="0" marR="0" rtl="0" algn="ctr">
              <a:lnSpc>
                <a:spcPct val="100000"/>
              </a:lnSpc>
              <a:spcBef>
                <a:spcPts val="0"/>
              </a:spcBef>
              <a:spcAft>
                <a:spcPts val="0"/>
              </a:spcAft>
              <a:buClr>
                <a:srgbClr val="000000"/>
              </a:buClr>
              <a:buSzPts val="1382"/>
              <a:buFont typeface="Arial"/>
              <a:buNone/>
            </a:pPr>
            <a:r>
              <a:t/>
            </a:r>
            <a:endParaRPr b="0" i="0" sz="1382" u="none" cap="none" strike="noStrike">
              <a:solidFill>
                <a:schemeClr val="lt1"/>
              </a:solidFill>
              <a:latin typeface="Arial"/>
              <a:ea typeface="Arial"/>
              <a:cs typeface="Arial"/>
              <a:sym typeface="Arial"/>
            </a:endParaRPr>
          </a:p>
        </p:txBody>
      </p:sp>
      <p:grpSp>
        <p:nvGrpSpPr>
          <p:cNvPr id="677" name="Google Shape;677;p18"/>
          <p:cNvGrpSpPr/>
          <p:nvPr/>
        </p:nvGrpSpPr>
        <p:grpSpPr>
          <a:xfrm>
            <a:off x="8299566" y="2584218"/>
            <a:ext cx="332426" cy="381737"/>
            <a:chOff x="2212084" y="1960358"/>
            <a:chExt cx="324698" cy="372863"/>
          </a:xfrm>
        </p:grpSpPr>
        <p:sp>
          <p:nvSpPr>
            <p:cNvPr id="678" name="Google Shape;678;p18"/>
            <p:cNvSpPr/>
            <p:nvPr/>
          </p:nvSpPr>
          <p:spPr>
            <a:xfrm>
              <a:off x="2291371" y="2128011"/>
              <a:ext cx="166888" cy="166888"/>
            </a:xfrm>
            <a:custGeom>
              <a:rect b="b" l="l" r="r" t="t"/>
              <a:pathLst>
                <a:path extrusionOk="0" h="5239" w="5239">
                  <a:moveTo>
                    <a:pt x="2620" y="357"/>
                  </a:moveTo>
                  <a:cubicBezTo>
                    <a:pt x="3870" y="357"/>
                    <a:pt x="4894" y="1369"/>
                    <a:pt x="4894" y="2631"/>
                  </a:cubicBezTo>
                  <a:cubicBezTo>
                    <a:pt x="4894" y="3882"/>
                    <a:pt x="3882" y="4906"/>
                    <a:pt x="2620" y="4906"/>
                  </a:cubicBezTo>
                  <a:cubicBezTo>
                    <a:pt x="1369" y="4906"/>
                    <a:pt x="346" y="3894"/>
                    <a:pt x="346" y="2631"/>
                  </a:cubicBezTo>
                  <a:cubicBezTo>
                    <a:pt x="346" y="1369"/>
                    <a:pt x="1369" y="357"/>
                    <a:pt x="2620" y="357"/>
                  </a:cubicBezTo>
                  <a:close/>
                  <a:moveTo>
                    <a:pt x="2620" y="0"/>
                  </a:moveTo>
                  <a:cubicBezTo>
                    <a:pt x="1179" y="0"/>
                    <a:pt x="0" y="1167"/>
                    <a:pt x="0" y="2620"/>
                  </a:cubicBezTo>
                  <a:cubicBezTo>
                    <a:pt x="0" y="4060"/>
                    <a:pt x="1179" y="5239"/>
                    <a:pt x="2620" y="5239"/>
                  </a:cubicBezTo>
                  <a:cubicBezTo>
                    <a:pt x="4060" y="5239"/>
                    <a:pt x="5239" y="4060"/>
                    <a:pt x="5239" y="2620"/>
                  </a:cubicBezTo>
                  <a:cubicBezTo>
                    <a:pt x="5239" y="1167"/>
                    <a:pt x="4060" y="0"/>
                    <a:pt x="2620"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3600" lIns="93600" spcFirstLastPara="1" rIns="93600" wrap="square" tIns="93600">
              <a:noAutofit/>
            </a:bodyPr>
            <a:lstStyle/>
            <a:p>
              <a:pPr indent="0" lvl="0" marL="0" marR="0" rtl="0" algn="l">
                <a:lnSpc>
                  <a:spcPct val="100000"/>
                </a:lnSpc>
                <a:spcBef>
                  <a:spcPts val="0"/>
                </a:spcBef>
                <a:spcAft>
                  <a:spcPts val="0"/>
                </a:spcAft>
                <a:buClr>
                  <a:srgbClr val="000000"/>
                </a:buClr>
                <a:buSzPts val="1842"/>
                <a:buFont typeface="Arial"/>
                <a:buNone/>
              </a:pPr>
              <a:r>
                <a:t/>
              </a:r>
              <a:endParaRPr b="0" i="0" sz="1842" u="none" cap="none" strike="noStrike">
                <a:solidFill>
                  <a:schemeClr val="dk1"/>
                </a:solidFill>
                <a:latin typeface="Arial"/>
                <a:ea typeface="Arial"/>
                <a:cs typeface="Arial"/>
                <a:sym typeface="Arial"/>
              </a:endParaRPr>
            </a:p>
          </p:txBody>
        </p:sp>
        <p:sp>
          <p:nvSpPr>
            <p:cNvPr id="679" name="Google Shape;679;p18"/>
            <p:cNvSpPr/>
            <p:nvPr/>
          </p:nvSpPr>
          <p:spPr>
            <a:xfrm>
              <a:off x="2212084" y="1960358"/>
              <a:ext cx="324698" cy="372863"/>
            </a:xfrm>
            <a:custGeom>
              <a:rect b="b" l="l" r="r" t="t"/>
              <a:pathLst>
                <a:path extrusionOk="0" h="11705" w="10193">
                  <a:moveTo>
                    <a:pt x="7502" y="358"/>
                  </a:moveTo>
                  <a:lnTo>
                    <a:pt x="6383" y="2644"/>
                  </a:lnTo>
                  <a:lnTo>
                    <a:pt x="3811" y="2644"/>
                  </a:lnTo>
                  <a:lnTo>
                    <a:pt x="2692" y="358"/>
                  </a:lnTo>
                  <a:close/>
                  <a:moveTo>
                    <a:pt x="6228" y="3001"/>
                  </a:moveTo>
                  <a:lnTo>
                    <a:pt x="5692" y="4096"/>
                  </a:lnTo>
                  <a:cubicBezTo>
                    <a:pt x="5490" y="4073"/>
                    <a:pt x="5299" y="4049"/>
                    <a:pt x="5109" y="4049"/>
                  </a:cubicBezTo>
                  <a:cubicBezTo>
                    <a:pt x="4918" y="4049"/>
                    <a:pt x="4716" y="4073"/>
                    <a:pt x="4525" y="4096"/>
                  </a:cubicBezTo>
                  <a:lnTo>
                    <a:pt x="3989" y="3001"/>
                  </a:lnTo>
                  <a:close/>
                  <a:moveTo>
                    <a:pt x="2334" y="405"/>
                  </a:moveTo>
                  <a:lnTo>
                    <a:pt x="4168" y="4156"/>
                  </a:lnTo>
                  <a:cubicBezTo>
                    <a:pt x="3382" y="4370"/>
                    <a:pt x="2692" y="4799"/>
                    <a:pt x="2180" y="5406"/>
                  </a:cubicBezTo>
                  <a:lnTo>
                    <a:pt x="608" y="2227"/>
                  </a:lnTo>
                  <a:cubicBezTo>
                    <a:pt x="406" y="1787"/>
                    <a:pt x="584" y="1275"/>
                    <a:pt x="1013" y="1060"/>
                  </a:cubicBezTo>
                  <a:lnTo>
                    <a:pt x="2334" y="405"/>
                  </a:lnTo>
                  <a:close/>
                  <a:moveTo>
                    <a:pt x="2418" y="1"/>
                  </a:moveTo>
                  <a:cubicBezTo>
                    <a:pt x="2382" y="1"/>
                    <a:pt x="2358" y="1"/>
                    <a:pt x="2334" y="24"/>
                  </a:cubicBezTo>
                  <a:lnTo>
                    <a:pt x="846" y="751"/>
                  </a:lnTo>
                  <a:cubicBezTo>
                    <a:pt x="251" y="1048"/>
                    <a:pt x="1" y="1775"/>
                    <a:pt x="298" y="2370"/>
                  </a:cubicBezTo>
                  <a:lnTo>
                    <a:pt x="1942" y="5704"/>
                  </a:lnTo>
                  <a:cubicBezTo>
                    <a:pt x="1525" y="6311"/>
                    <a:pt x="1263" y="7073"/>
                    <a:pt x="1263" y="7883"/>
                  </a:cubicBezTo>
                  <a:cubicBezTo>
                    <a:pt x="1263" y="8275"/>
                    <a:pt x="1322" y="8680"/>
                    <a:pt x="1441" y="9049"/>
                  </a:cubicBezTo>
                  <a:cubicBezTo>
                    <a:pt x="1470" y="9126"/>
                    <a:pt x="1544" y="9179"/>
                    <a:pt x="1616" y="9179"/>
                  </a:cubicBezTo>
                  <a:cubicBezTo>
                    <a:pt x="1633" y="9179"/>
                    <a:pt x="1651" y="9176"/>
                    <a:pt x="1668" y="9168"/>
                  </a:cubicBezTo>
                  <a:cubicBezTo>
                    <a:pt x="1763" y="9145"/>
                    <a:pt x="1822" y="9037"/>
                    <a:pt x="1787" y="8954"/>
                  </a:cubicBezTo>
                  <a:cubicBezTo>
                    <a:pt x="1668" y="8609"/>
                    <a:pt x="1620" y="8240"/>
                    <a:pt x="1620" y="7883"/>
                  </a:cubicBezTo>
                  <a:cubicBezTo>
                    <a:pt x="1620" y="5954"/>
                    <a:pt x="3192" y="4394"/>
                    <a:pt x="5109" y="4394"/>
                  </a:cubicBezTo>
                  <a:cubicBezTo>
                    <a:pt x="7026" y="4394"/>
                    <a:pt x="8585" y="5954"/>
                    <a:pt x="8585" y="7883"/>
                  </a:cubicBezTo>
                  <a:cubicBezTo>
                    <a:pt x="8585" y="9799"/>
                    <a:pt x="7026" y="11359"/>
                    <a:pt x="5109" y="11359"/>
                  </a:cubicBezTo>
                  <a:cubicBezTo>
                    <a:pt x="3823" y="11359"/>
                    <a:pt x="2656" y="10657"/>
                    <a:pt x="2037" y="9526"/>
                  </a:cubicBezTo>
                  <a:cubicBezTo>
                    <a:pt x="2012" y="9468"/>
                    <a:pt x="1953" y="9433"/>
                    <a:pt x="1887" y="9433"/>
                  </a:cubicBezTo>
                  <a:cubicBezTo>
                    <a:pt x="1858" y="9433"/>
                    <a:pt x="1828" y="9440"/>
                    <a:pt x="1799" y="9454"/>
                  </a:cubicBezTo>
                  <a:cubicBezTo>
                    <a:pt x="1715" y="9502"/>
                    <a:pt x="1680" y="9597"/>
                    <a:pt x="1727" y="9692"/>
                  </a:cubicBezTo>
                  <a:cubicBezTo>
                    <a:pt x="2394" y="10931"/>
                    <a:pt x="3692" y="11704"/>
                    <a:pt x="5109" y="11704"/>
                  </a:cubicBezTo>
                  <a:cubicBezTo>
                    <a:pt x="7216" y="11704"/>
                    <a:pt x="8942" y="9978"/>
                    <a:pt x="8942" y="7859"/>
                  </a:cubicBezTo>
                  <a:cubicBezTo>
                    <a:pt x="8942" y="7061"/>
                    <a:pt x="8692" y="6311"/>
                    <a:pt x="8276" y="5692"/>
                  </a:cubicBezTo>
                  <a:lnTo>
                    <a:pt x="8966" y="4299"/>
                  </a:lnTo>
                  <a:cubicBezTo>
                    <a:pt x="9002" y="4215"/>
                    <a:pt x="8966" y="4108"/>
                    <a:pt x="8883" y="4061"/>
                  </a:cubicBezTo>
                  <a:cubicBezTo>
                    <a:pt x="8861" y="4051"/>
                    <a:pt x="8838" y="4047"/>
                    <a:pt x="8814" y="4047"/>
                  </a:cubicBezTo>
                  <a:cubicBezTo>
                    <a:pt x="8748" y="4047"/>
                    <a:pt x="8680" y="4082"/>
                    <a:pt x="8645" y="4144"/>
                  </a:cubicBezTo>
                  <a:lnTo>
                    <a:pt x="8038" y="5370"/>
                  </a:lnTo>
                  <a:cubicBezTo>
                    <a:pt x="7537" y="4763"/>
                    <a:pt x="6835" y="4334"/>
                    <a:pt x="6049" y="4120"/>
                  </a:cubicBezTo>
                  <a:lnTo>
                    <a:pt x="7871" y="370"/>
                  </a:lnTo>
                  <a:lnTo>
                    <a:pt x="9204" y="1025"/>
                  </a:lnTo>
                  <a:cubicBezTo>
                    <a:pt x="9633" y="1239"/>
                    <a:pt x="9812" y="1763"/>
                    <a:pt x="9597" y="2191"/>
                  </a:cubicBezTo>
                  <a:lnTo>
                    <a:pt x="8942" y="3513"/>
                  </a:lnTo>
                  <a:cubicBezTo>
                    <a:pt x="8907" y="3608"/>
                    <a:pt x="8942" y="3703"/>
                    <a:pt x="9026" y="3751"/>
                  </a:cubicBezTo>
                  <a:cubicBezTo>
                    <a:pt x="9049" y="3764"/>
                    <a:pt x="9074" y="3770"/>
                    <a:pt x="9099" y="3770"/>
                  </a:cubicBezTo>
                  <a:cubicBezTo>
                    <a:pt x="9164" y="3770"/>
                    <a:pt x="9230" y="3731"/>
                    <a:pt x="9264" y="3680"/>
                  </a:cubicBezTo>
                  <a:lnTo>
                    <a:pt x="9919" y="2358"/>
                  </a:lnTo>
                  <a:cubicBezTo>
                    <a:pt x="10193" y="1775"/>
                    <a:pt x="9943" y="1048"/>
                    <a:pt x="9347" y="751"/>
                  </a:cubicBezTo>
                  <a:lnTo>
                    <a:pt x="7859" y="24"/>
                  </a:lnTo>
                  <a:cubicBezTo>
                    <a:pt x="7835" y="1"/>
                    <a:pt x="7811" y="1"/>
                    <a:pt x="7788"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3600" lIns="93600" spcFirstLastPara="1" rIns="93600" wrap="square" tIns="93600">
              <a:noAutofit/>
            </a:bodyPr>
            <a:lstStyle/>
            <a:p>
              <a:pPr indent="0" lvl="0" marL="0" marR="0" rtl="0" algn="l">
                <a:lnSpc>
                  <a:spcPct val="100000"/>
                </a:lnSpc>
                <a:spcBef>
                  <a:spcPts val="0"/>
                </a:spcBef>
                <a:spcAft>
                  <a:spcPts val="0"/>
                </a:spcAft>
                <a:buClr>
                  <a:srgbClr val="000000"/>
                </a:buClr>
                <a:buSzPts val="1842"/>
                <a:buFont typeface="Arial"/>
                <a:buNone/>
              </a:pPr>
              <a:r>
                <a:t/>
              </a:r>
              <a:endParaRPr b="0" i="0" sz="1842" u="none" cap="none" strike="noStrike">
                <a:solidFill>
                  <a:schemeClr val="dk1"/>
                </a:solidFill>
                <a:latin typeface="Arial"/>
                <a:ea typeface="Arial"/>
                <a:cs typeface="Arial"/>
                <a:sym typeface="Arial"/>
              </a:endParaRPr>
            </a:p>
          </p:txBody>
        </p:sp>
        <p:sp>
          <p:nvSpPr>
            <p:cNvPr id="680" name="Google Shape;680;p18"/>
            <p:cNvSpPr/>
            <p:nvPr/>
          </p:nvSpPr>
          <p:spPr>
            <a:xfrm>
              <a:off x="2319435" y="2157190"/>
              <a:ext cx="108880" cy="103210"/>
            </a:xfrm>
            <a:custGeom>
              <a:rect b="b" l="l" r="r" t="t"/>
              <a:pathLst>
                <a:path extrusionOk="0" h="3240" w="3418">
                  <a:moveTo>
                    <a:pt x="1739" y="346"/>
                  </a:moveTo>
                  <a:cubicBezTo>
                    <a:pt x="1822" y="346"/>
                    <a:pt x="1881" y="394"/>
                    <a:pt x="1929" y="465"/>
                  </a:cubicBezTo>
                  <a:lnTo>
                    <a:pt x="2096" y="787"/>
                  </a:lnTo>
                  <a:cubicBezTo>
                    <a:pt x="2179" y="953"/>
                    <a:pt x="2334" y="1073"/>
                    <a:pt x="2513" y="1108"/>
                  </a:cubicBezTo>
                  <a:lnTo>
                    <a:pt x="2870" y="1144"/>
                  </a:lnTo>
                  <a:cubicBezTo>
                    <a:pt x="2953" y="1168"/>
                    <a:pt x="3013" y="1203"/>
                    <a:pt x="3048" y="1299"/>
                  </a:cubicBezTo>
                  <a:cubicBezTo>
                    <a:pt x="3072" y="1370"/>
                    <a:pt x="3048" y="1465"/>
                    <a:pt x="2989" y="1525"/>
                  </a:cubicBezTo>
                  <a:lnTo>
                    <a:pt x="2739" y="1775"/>
                  </a:lnTo>
                  <a:cubicBezTo>
                    <a:pt x="2596" y="1906"/>
                    <a:pt x="2536" y="2085"/>
                    <a:pt x="2572" y="2263"/>
                  </a:cubicBezTo>
                  <a:lnTo>
                    <a:pt x="2632" y="2620"/>
                  </a:lnTo>
                  <a:cubicBezTo>
                    <a:pt x="2643" y="2692"/>
                    <a:pt x="2620" y="2787"/>
                    <a:pt x="2536" y="2823"/>
                  </a:cubicBezTo>
                  <a:cubicBezTo>
                    <a:pt x="2493" y="2852"/>
                    <a:pt x="2450" y="2867"/>
                    <a:pt x="2407" y="2867"/>
                  </a:cubicBezTo>
                  <a:cubicBezTo>
                    <a:pt x="2378" y="2867"/>
                    <a:pt x="2350" y="2861"/>
                    <a:pt x="2322" y="2847"/>
                  </a:cubicBezTo>
                  <a:lnTo>
                    <a:pt x="2001" y="2680"/>
                  </a:lnTo>
                  <a:cubicBezTo>
                    <a:pt x="1917" y="2632"/>
                    <a:pt x="1822" y="2620"/>
                    <a:pt x="1739" y="2620"/>
                  </a:cubicBezTo>
                  <a:cubicBezTo>
                    <a:pt x="1643" y="2620"/>
                    <a:pt x="1560" y="2632"/>
                    <a:pt x="1465" y="2680"/>
                  </a:cubicBezTo>
                  <a:lnTo>
                    <a:pt x="1155" y="2847"/>
                  </a:lnTo>
                  <a:cubicBezTo>
                    <a:pt x="1128" y="2865"/>
                    <a:pt x="1097" y="2872"/>
                    <a:pt x="1066" y="2872"/>
                  </a:cubicBezTo>
                  <a:cubicBezTo>
                    <a:pt x="1016" y="2872"/>
                    <a:pt x="966" y="2852"/>
                    <a:pt x="929" y="2823"/>
                  </a:cubicBezTo>
                  <a:cubicBezTo>
                    <a:pt x="858" y="2787"/>
                    <a:pt x="822" y="2692"/>
                    <a:pt x="846" y="2620"/>
                  </a:cubicBezTo>
                  <a:lnTo>
                    <a:pt x="905" y="2263"/>
                  </a:lnTo>
                  <a:cubicBezTo>
                    <a:pt x="929" y="2085"/>
                    <a:pt x="869" y="1894"/>
                    <a:pt x="738" y="1775"/>
                  </a:cubicBezTo>
                  <a:lnTo>
                    <a:pt x="488" y="1525"/>
                  </a:lnTo>
                  <a:cubicBezTo>
                    <a:pt x="429" y="1465"/>
                    <a:pt x="393" y="1382"/>
                    <a:pt x="429" y="1299"/>
                  </a:cubicBezTo>
                  <a:cubicBezTo>
                    <a:pt x="453" y="1227"/>
                    <a:pt x="512" y="1168"/>
                    <a:pt x="608" y="1144"/>
                  </a:cubicBezTo>
                  <a:lnTo>
                    <a:pt x="965" y="1108"/>
                  </a:lnTo>
                  <a:cubicBezTo>
                    <a:pt x="1143" y="1073"/>
                    <a:pt x="1298" y="953"/>
                    <a:pt x="1381" y="787"/>
                  </a:cubicBezTo>
                  <a:lnTo>
                    <a:pt x="1548" y="465"/>
                  </a:lnTo>
                  <a:cubicBezTo>
                    <a:pt x="1572" y="394"/>
                    <a:pt x="1643" y="346"/>
                    <a:pt x="1739" y="346"/>
                  </a:cubicBezTo>
                  <a:close/>
                  <a:moveTo>
                    <a:pt x="1703" y="1"/>
                  </a:moveTo>
                  <a:cubicBezTo>
                    <a:pt x="1489" y="1"/>
                    <a:pt x="1310" y="120"/>
                    <a:pt x="1203" y="311"/>
                  </a:cubicBezTo>
                  <a:lnTo>
                    <a:pt x="1036" y="644"/>
                  </a:lnTo>
                  <a:cubicBezTo>
                    <a:pt x="1012" y="703"/>
                    <a:pt x="953" y="739"/>
                    <a:pt x="869" y="763"/>
                  </a:cubicBezTo>
                  <a:lnTo>
                    <a:pt x="512" y="811"/>
                  </a:lnTo>
                  <a:cubicBezTo>
                    <a:pt x="310" y="834"/>
                    <a:pt x="131" y="989"/>
                    <a:pt x="60" y="1192"/>
                  </a:cubicBezTo>
                  <a:cubicBezTo>
                    <a:pt x="0" y="1406"/>
                    <a:pt x="36" y="1620"/>
                    <a:pt x="203" y="1775"/>
                  </a:cubicBezTo>
                  <a:lnTo>
                    <a:pt x="500" y="2025"/>
                  </a:lnTo>
                  <a:cubicBezTo>
                    <a:pt x="548" y="2073"/>
                    <a:pt x="572" y="2144"/>
                    <a:pt x="560" y="2216"/>
                  </a:cubicBezTo>
                  <a:lnTo>
                    <a:pt x="500" y="2573"/>
                  </a:lnTo>
                  <a:cubicBezTo>
                    <a:pt x="477" y="2787"/>
                    <a:pt x="548" y="2989"/>
                    <a:pt x="727" y="3120"/>
                  </a:cubicBezTo>
                  <a:cubicBezTo>
                    <a:pt x="834" y="3204"/>
                    <a:pt x="929" y="3228"/>
                    <a:pt x="1048" y="3228"/>
                  </a:cubicBezTo>
                  <a:cubicBezTo>
                    <a:pt x="1143" y="3228"/>
                    <a:pt x="1227" y="3216"/>
                    <a:pt x="1322" y="3168"/>
                  </a:cubicBezTo>
                  <a:lnTo>
                    <a:pt x="1631" y="3001"/>
                  </a:lnTo>
                  <a:cubicBezTo>
                    <a:pt x="1661" y="2989"/>
                    <a:pt x="1694" y="2983"/>
                    <a:pt x="1727" y="2983"/>
                  </a:cubicBezTo>
                  <a:cubicBezTo>
                    <a:pt x="1759" y="2983"/>
                    <a:pt x="1792" y="2989"/>
                    <a:pt x="1822" y="3001"/>
                  </a:cubicBezTo>
                  <a:lnTo>
                    <a:pt x="2143" y="3168"/>
                  </a:lnTo>
                  <a:cubicBezTo>
                    <a:pt x="2227" y="3215"/>
                    <a:pt x="2318" y="3239"/>
                    <a:pt x="2409" y="3239"/>
                  </a:cubicBezTo>
                  <a:cubicBezTo>
                    <a:pt x="2524" y="3239"/>
                    <a:pt x="2639" y="3200"/>
                    <a:pt x="2739" y="3120"/>
                  </a:cubicBezTo>
                  <a:cubicBezTo>
                    <a:pt x="2917" y="2989"/>
                    <a:pt x="2989" y="2787"/>
                    <a:pt x="2953" y="2573"/>
                  </a:cubicBezTo>
                  <a:lnTo>
                    <a:pt x="2894" y="2216"/>
                  </a:lnTo>
                  <a:cubicBezTo>
                    <a:pt x="2882" y="2144"/>
                    <a:pt x="2917" y="2085"/>
                    <a:pt x="2953" y="2025"/>
                  </a:cubicBezTo>
                  <a:lnTo>
                    <a:pt x="3215" y="1775"/>
                  </a:lnTo>
                  <a:cubicBezTo>
                    <a:pt x="3358" y="1620"/>
                    <a:pt x="3417" y="1406"/>
                    <a:pt x="3358" y="1192"/>
                  </a:cubicBezTo>
                  <a:cubicBezTo>
                    <a:pt x="3298" y="989"/>
                    <a:pt x="3120" y="834"/>
                    <a:pt x="2894" y="811"/>
                  </a:cubicBezTo>
                  <a:lnTo>
                    <a:pt x="2536" y="763"/>
                  </a:lnTo>
                  <a:cubicBezTo>
                    <a:pt x="2465" y="739"/>
                    <a:pt x="2405" y="703"/>
                    <a:pt x="2382" y="644"/>
                  </a:cubicBezTo>
                  <a:lnTo>
                    <a:pt x="2215" y="311"/>
                  </a:lnTo>
                  <a:cubicBezTo>
                    <a:pt x="2120" y="120"/>
                    <a:pt x="1929" y="1"/>
                    <a:pt x="1703"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3600" lIns="93600" spcFirstLastPara="1" rIns="93600" wrap="square" tIns="93600">
              <a:noAutofit/>
            </a:bodyPr>
            <a:lstStyle/>
            <a:p>
              <a:pPr indent="0" lvl="0" marL="0" marR="0" rtl="0" algn="l">
                <a:lnSpc>
                  <a:spcPct val="100000"/>
                </a:lnSpc>
                <a:spcBef>
                  <a:spcPts val="0"/>
                </a:spcBef>
                <a:spcAft>
                  <a:spcPts val="0"/>
                </a:spcAft>
                <a:buClr>
                  <a:srgbClr val="000000"/>
                </a:buClr>
                <a:buSzPts val="1842"/>
                <a:buFont typeface="Arial"/>
                <a:buNone/>
              </a:pPr>
              <a:r>
                <a:t/>
              </a:r>
              <a:endParaRPr b="0" i="0" sz="1842" u="none" cap="none" strike="noStrike">
                <a:solidFill>
                  <a:schemeClr val="dk1"/>
                </a:solidFill>
                <a:latin typeface="Arial"/>
                <a:ea typeface="Arial"/>
                <a:cs typeface="Arial"/>
                <a:sym typeface="Arial"/>
              </a:endParaRPr>
            </a:p>
          </p:txBody>
        </p:sp>
      </p:grpSp>
      <p:grpSp>
        <p:nvGrpSpPr>
          <p:cNvPr id="681" name="Google Shape;681;p18"/>
          <p:cNvGrpSpPr/>
          <p:nvPr/>
        </p:nvGrpSpPr>
        <p:grpSpPr>
          <a:xfrm>
            <a:off x="3652554" y="2584218"/>
            <a:ext cx="332426" cy="381737"/>
            <a:chOff x="2212084" y="1960358"/>
            <a:chExt cx="324698" cy="372863"/>
          </a:xfrm>
        </p:grpSpPr>
        <p:sp>
          <p:nvSpPr>
            <p:cNvPr id="682" name="Google Shape;682;p18"/>
            <p:cNvSpPr/>
            <p:nvPr/>
          </p:nvSpPr>
          <p:spPr>
            <a:xfrm>
              <a:off x="2291371" y="2128011"/>
              <a:ext cx="166888" cy="166888"/>
            </a:xfrm>
            <a:custGeom>
              <a:rect b="b" l="l" r="r" t="t"/>
              <a:pathLst>
                <a:path extrusionOk="0" h="5239" w="5239">
                  <a:moveTo>
                    <a:pt x="2620" y="357"/>
                  </a:moveTo>
                  <a:cubicBezTo>
                    <a:pt x="3870" y="357"/>
                    <a:pt x="4894" y="1369"/>
                    <a:pt x="4894" y="2631"/>
                  </a:cubicBezTo>
                  <a:cubicBezTo>
                    <a:pt x="4894" y="3882"/>
                    <a:pt x="3882" y="4906"/>
                    <a:pt x="2620" y="4906"/>
                  </a:cubicBezTo>
                  <a:cubicBezTo>
                    <a:pt x="1369" y="4906"/>
                    <a:pt x="346" y="3894"/>
                    <a:pt x="346" y="2631"/>
                  </a:cubicBezTo>
                  <a:cubicBezTo>
                    <a:pt x="346" y="1369"/>
                    <a:pt x="1369" y="357"/>
                    <a:pt x="2620" y="357"/>
                  </a:cubicBezTo>
                  <a:close/>
                  <a:moveTo>
                    <a:pt x="2620" y="0"/>
                  </a:moveTo>
                  <a:cubicBezTo>
                    <a:pt x="1179" y="0"/>
                    <a:pt x="0" y="1167"/>
                    <a:pt x="0" y="2620"/>
                  </a:cubicBezTo>
                  <a:cubicBezTo>
                    <a:pt x="0" y="4060"/>
                    <a:pt x="1179" y="5239"/>
                    <a:pt x="2620" y="5239"/>
                  </a:cubicBezTo>
                  <a:cubicBezTo>
                    <a:pt x="4060" y="5239"/>
                    <a:pt x="5239" y="4060"/>
                    <a:pt x="5239" y="2620"/>
                  </a:cubicBezTo>
                  <a:cubicBezTo>
                    <a:pt x="5239" y="1167"/>
                    <a:pt x="4060" y="0"/>
                    <a:pt x="2620"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3600" lIns="93600" spcFirstLastPara="1" rIns="93600" wrap="square" tIns="93600">
              <a:noAutofit/>
            </a:bodyPr>
            <a:lstStyle/>
            <a:p>
              <a:pPr indent="0" lvl="0" marL="0" marR="0" rtl="0" algn="l">
                <a:lnSpc>
                  <a:spcPct val="100000"/>
                </a:lnSpc>
                <a:spcBef>
                  <a:spcPts val="0"/>
                </a:spcBef>
                <a:spcAft>
                  <a:spcPts val="0"/>
                </a:spcAft>
                <a:buClr>
                  <a:srgbClr val="000000"/>
                </a:buClr>
                <a:buSzPts val="1842"/>
                <a:buFont typeface="Arial"/>
                <a:buNone/>
              </a:pPr>
              <a:r>
                <a:t/>
              </a:r>
              <a:endParaRPr b="0" i="0" sz="1842" u="none" cap="none" strike="noStrike">
                <a:solidFill>
                  <a:schemeClr val="dk1"/>
                </a:solidFill>
                <a:latin typeface="Arial"/>
                <a:ea typeface="Arial"/>
                <a:cs typeface="Arial"/>
                <a:sym typeface="Arial"/>
              </a:endParaRPr>
            </a:p>
          </p:txBody>
        </p:sp>
        <p:sp>
          <p:nvSpPr>
            <p:cNvPr id="683" name="Google Shape;683;p18"/>
            <p:cNvSpPr/>
            <p:nvPr/>
          </p:nvSpPr>
          <p:spPr>
            <a:xfrm>
              <a:off x="2212084" y="1960358"/>
              <a:ext cx="324698" cy="372863"/>
            </a:xfrm>
            <a:custGeom>
              <a:rect b="b" l="l" r="r" t="t"/>
              <a:pathLst>
                <a:path extrusionOk="0" h="11705" w="10193">
                  <a:moveTo>
                    <a:pt x="7502" y="358"/>
                  </a:moveTo>
                  <a:lnTo>
                    <a:pt x="6383" y="2644"/>
                  </a:lnTo>
                  <a:lnTo>
                    <a:pt x="3811" y="2644"/>
                  </a:lnTo>
                  <a:lnTo>
                    <a:pt x="2692" y="358"/>
                  </a:lnTo>
                  <a:close/>
                  <a:moveTo>
                    <a:pt x="6228" y="3001"/>
                  </a:moveTo>
                  <a:lnTo>
                    <a:pt x="5692" y="4096"/>
                  </a:lnTo>
                  <a:cubicBezTo>
                    <a:pt x="5490" y="4073"/>
                    <a:pt x="5299" y="4049"/>
                    <a:pt x="5109" y="4049"/>
                  </a:cubicBezTo>
                  <a:cubicBezTo>
                    <a:pt x="4918" y="4049"/>
                    <a:pt x="4716" y="4073"/>
                    <a:pt x="4525" y="4096"/>
                  </a:cubicBezTo>
                  <a:lnTo>
                    <a:pt x="3989" y="3001"/>
                  </a:lnTo>
                  <a:close/>
                  <a:moveTo>
                    <a:pt x="2334" y="405"/>
                  </a:moveTo>
                  <a:lnTo>
                    <a:pt x="4168" y="4156"/>
                  </a:lnTo>
                  <a:cubicBezTo>
                    <a:pt x="3382" y="4370"/>
                    <a:pt x="2692" y="4799"/>
                    <a:pt x="2180" y="5406"/>
                  </a:cubicBezTo>
                  <a:lnTo>
                    <a:pt x="608" y="2227"/>
                  </a:lnTo>
                  <a:cubicBezTo>
                    <a:pt x="406" y="1787"/>
                    <a:pt x="584" y="1275"/>
                    <a:pt x="1013" y="1060"/>
                  </a:cubicBezTo>
                  <a:lnTo>
                    <a:pt x="2334" y="405"/>
                  </a:lnTo>
                  <a:close/>
                  <a:moveTo>
                    <a:pt x="2418" y="1"/>
                  </a:moveTo>
                  <a:cubicBezTo>
                    <a:pt x="2382" y="1"/>
                    <a:pt x="2358" y="1"/>
                    <a:pt x="2334" y="24"/>
                  </a:cubicBezTo>
                  <a:lnTo>
                    <a:pt x="846" y="751"/>
                  </a:lnTo>
                  <a:cubicBezTo>
                    <a:pt x="251" y="1048"/>
                    <a:pt x="1" y="1775"/>
                    <a:pt x="298" y="2370"/>
                  </a:cubicBezTo>
                  <a:lnTo>
                    <a:pt x="1942" y="5704"/>
                  </a:lnTo>
                  <a:cubicBezTo>
                    <a:pt x="1525" y="6311"/>
                    <a:pt x="1263" y="7073"/>
                    <a:pt x="1263" y="7883"/>
                  </a:cubicBezTo>
                  <a:cubicBezTo>
                    <a:pt x="1263" y="8275"/>
                    <a:pt x="1322" y="8680"/>
                    <a:pt x="1441" y="9049"/>
                  </a:cubicBezTo>
                  <a:cubicBezTo>
                    <a:pt x="1470" y="9126"/>
                    <a:pt x="1544" y="9179"/>
                    <a:pt x="1616" y="9179"/>
                  </a:cubicBezTo>
                  <a:cubicBezTo>
                    <a:pt x="1633" y="9179"/>
                    <a:pt x="1651" y="9176"/>
                    <a:pt x="1668" y="9168"/>
                  </a:cubicBezTo>
                  <a:cubicBezTo>
                    <a:pt x="1763" y="9145"/>
                    <a:pt x="1822" y="9037"/>
                    <a:pt x="1787" y="8954"/>
                  </a:cubicBezTo>
                  <a:cubicBezTo>
                    <a:pt x="1668" y="8609"/>
                    <a:pt x="1620" y="8240"/>
                    <a:pt x="1620" y="7883"/>
                  </a:cubicBezTo>
                  <a:cubicBezTo>
                    <a:pt x="1620" y="5954"/>
                    <a:pt x="3192" y="4394"/>
                    <a:pt x="5109" y="4394"/>
                  </a:cubicBezTo>
                  <a:cubicBezTo>
                    <a:pt x="7026" y="4394"/>
                    <a:pt x="8585" y="5954"/>
                    <a:pt x="8585" y="7883"/>
                  </a:cubicBezTo>
                  <a:cubicBezTo>
                    <a:pt x="8585" y="9799"/>
                    <a:pt x="7026" y="11359"/>
                    <a:pt x="5109" y="11359"/>
                  </a:cubicBezTo>
                  <a:cubicBezTo>
                    <a:pt x="3823" y="11359"/>
                    <a:pt x="2656" y="10657"/>
                    <a:pt x="2037" y="9526"/>
                  </a:cubicBezTo>
                  <a:cubicBezTo>
                    <a:pt x="2012" y="9468"/>
                    <a:pt x="1953" y="9433"/>
                    <a:pt x="1887" y="9433"/>
                  </a:cubicBezTo>
                  <a:cubicBezTo>
                    <a:pt x="1858" y="9433"/>
                    <a:pt x="1828" y="9440"/>
                    <a:pt x="1799" y="9454"/>
                  </a:cubicBezTo>
                  <a:cubicBezTo>
                    <a:pt x="1715" y="9502"/>
                    <a:pt x="1680" y="9597"/>
                    <a:pt x="1727" y="9692"/>
                  </a:cubicBezTo>
                  <a:cubicBezTo>
                    <a:pt x="2394" y="10931"/>
                    <a:pt x="3692" y="11704"/>
                    <a:pt x="5109" y="11704"/>
                  </a:cubicBezTo>
                  <a:cubicBezTo>
                    <a:pt x="7216" y="11704"/>
                    <a:pt x="8942" y="9978"/>
                    <a:pt x="8942" y="7859"/>
                  </a:cubicBezTo>
                  <a:cubicBezTo>
                    <a:pt x="8942" y="7061"/>
                    <a:pt x="8692" y="6311"/>
                    <a:pt x="8276" y="5692"/>
                  </a:cubicBezTo>
                  <a:lnTo>
                    <a:pt x="8966" y="4299"/>
                  </a:lnTo>
                  <a:cubicBezTo>
                    <a:pt x="9002" y="4215"/>
                    <a:pt x="8966" y="4108"/>
                    <a:pt x="8883" y="4061"/>
                  </a:cubicBezTo>
                  <a:cubicBezTo>
                    <a:pt x="8861" y="4051"/>
                    <a:pt x="8838" y="4047"/>
                    <a:pt x="8814" y="4047"/>
                  </a:cubicBezTo>
                  <a:cubicBezTo>
                    <a:pt x="8748" y="4047"/>
                    <a:pt x="8680" y="4082"/>
                    <a:pt x="8645" y="4144"/>
                  </a:cubicBezTo>
                  <a:lnTo>
                    <a:pt x="8038" y="5370"/>
                  </a:lnTo>
                  <a:cubicBezTo>
                    <a:pt x="7537" y="4763"/>
                    <a:pt x="6835" y="4334"/>
                    <a:pt x="6049" y="4120"/>
                  </a:cubicBezTo>
                  <a:lnTo>
                    <a:pt x="7871" y="370"/>
                  </a:lnTo>
                  <a:lnTo>
                    <a:pt x="9204" y="1025"/>
                  </a:lnTo>
                  <a:cubicBezTo>
                    <a:pt x="9633" y="1239"/>
                    <a:pt x="9812" y="1763"/>
                    <a:pt x="9597" y="2191"/>
                  </a:cubicBezTo>
                  <a:lnTo>
                    <a:pt x="8942" y="3513"/>
                  </a:lnTo>
                  <a:cubicBezTo>
                    <a:pt x="8907" y="3608"/>
                    <a:pt x="8942" y="3703"/>
                    <a:pt x="9026" y="3751"/>
                  </a:cubicBezTo>
                  <a:cubicBezTo>
                    <a:pt x="9049" y="3764"/>
                    <a:pt x="9074" y="3770"/>
                    <a:pt x="9099" y="3770"/>
                  </a:cubicBezTo>
                  <a:cubicBezTo>
                    <a:pt x="9164" y="3770"/>
                    <a:pt x="9230" y="3731"/>
                    <a:pt x="9264" y="3680"/>
                  </a:cubicBezTo>
                  <a:lnTo>
                    <a:pt x="9919" y="2358"/>
                  </a:lnTo>
                  <a:cubicBezTo>
                    <a:pt x="10193" y="1775"/>
                    <a:pt x="9943" y="1048"/>
                    <a:pt x="9347" y="751"/>
                  </a:cubicBezTo>
                  <a:lnTo>
                    <a:pt x="7859" y="24"/>
                  </a:lnTo>
                  <a:cubicBezTo>
                    <a:pt x="7835" y="1"/>
                    <a:pt x="7811" y="1"/>
                    <a:pt x="7788"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3600" lIns="93600" spcFirstLastPara="1" rIns="93600" wrap="square" tIns="93600">
              <a:noAutofit/>
            </a:bodyPr>
            <a:lstStyle/>
            <a:p>
              <a:pPr indent="0" lvl="0" marL="0" marR="0" rtl="0" algn="l">
                <a:lnSpc>
                  <a:spcPct val="100000"/>
                </a:lnSpc>
                <a:spcBef>
                  <a:spcPts val="0"/>
                </a:spcBef>
                <a:spcAft>
                  <a:spcPts val="0"/>
                </a:spcAft>
                <a:buClr>
                  <a:srgbClr val="000000"/>
                </a:buClr>
                <a:buSzPts val="1842"/>
                <a:buFont typeface="Arial"/>
                <a:buNone/>
              </a:pPr>
              <a:r>
                <a:t/>
              </a:r>
              <a:endParaRPr b="0" i="0" sz="1842" u="none" cap="none" strike="noStrike">
                <a:solidFill>
                  <a:schemeClr val="dk1"/>
                </a:solidFill>
                <a:latin typeface="Arial"/>
                <a:ea typeface="Arial"/>
                <a:cs typeface="Arial"/>
                <a:sym typeface="Arial"/>
              </a:endParaRPr>
            </a:p>
          </p:txBody>
        </p:sp>
        <p:sp>
          <p:nvSpPr>
            <p:cNvPr id="684" name="Google Shape;684;p18"/>
            <p:cNvSpPr/>
            <p:nvPr/>
          </p:nvSpPr>
          <p:spPr>
            <a:xfrm>
              <a:off x="2319435" y="2157190"/>
              <a:ext cx="108880" cy="103210"/>
            </a:xfrm>
            <a:custGeom>
              <a:rect b="b" l="l" r="r" t="t"/>
              <a:pathLst>
                <a:path extrusionOk="0" h="3240" w="3418">
                  <a:moveTo>
                    <a:pt x="1739" y="346"/>
                  </a:moveTo>
                  <a:cubicBezTo>
                    <a:pt x="1822" y="346"/>
                    <a:pt x="1881" y="394"/>
                    <a:pt x="1929" y="465"/>
                  </a:cubicBezTo>
                  <a:lnTo>
                    <a:pt x="2096" y="787"/>
                  </a:lnTo>
                  <a:cubicBezTo>
                    <a:pt x="2179" y="953"/>
                    <a:pt x="2334" y="1073"/>
                    <a:pt x="2513" y="1108"/>
                  </a:cubicBezTo>
                  <a:lnTo>
                    <a:pt x="2870" y="1144"/>
                  </a:lnTo>
                  <a:cubicBezTo>
                    <a:pt x="2953" y="1168"/>
                    <a:pt x="3013" y="1203"/>
                    <a:pt x="3048" y="1299"/>
                  </a:cubicBezTo>
                  <a:cubicBezTo>
                    <a:pt x="3072" y="1370"/>
                    <a:pt x="3048" y="1465"/>
                    <a:pt x="2989" y="1525"/>
                  </a:cubicBezTo>
                  <a:lnTo>
                    <a:pt x="2739" y="1775"/>
                  </a:lnTo>
                  <a:cubicBezTo>
                    <a:pt x="2596" y="1906"/>
                    <a:pt x="2536" y="2085"/>
                    <a:pt x="2572" y="2263"/>
                  </a:cubicBezTo>
                  <a:lnTo>
                    <a:pt x="2632" y="2620"/>
                  </a:lnTo>
                  <a:cubicBezTo>
                    <a:pt x="2643" y="2692"/>
                    <a:pt x="2620" y="2787"/>
                    <a:pt x="2536" y="2823"/>
                  </a:cubicBezTo>
                  <a:cubicBezTo>
                    <a:pt x="2493" y="2852"/>
                    <a:pt x="2450" y="2867"/>
                    <a:pt x="2407" y="2867"/>
                  </a:cubicBezTo>
                  <a:cubicBezTo>
                    <a:pt x="2378" y="2867"/>
                    <a:pt x="2350" y="2861"/>
                    <a:pt x="2322" y="2847"/>
                  </a:cubicBezTo>
                  <a:lnTo>
                    <a:pt x="2001" y="2680"/>
                  </a:lnTo>
                  <a:cubicBezTo>
                    <a:pt x="1917" y="2632"/>
                    <a:pt x="1822" y="2620"/>
                    <a:pt x="1739" y="2620"/>
                  </a:cubicBezTo>
                  <a:cubicBezTo>
                    <a:pt x="1643" y="2620"/>
                    <a:pt x="1560" y="2632"/>
                    <a:pt x="1465" y="2680"/>
                  </a:cubicBezTo>
                  <a:lnTo>
                    <a:pt x="1155" y="2847"/>
                  </a:lnTo>
                  <a:cubicBezTo>
                    <a:pt x="1128" y="2865"/>
                    <a:pt x="1097" y="2872"/>
                    <a:pt x="1066" y="2872"/>
                  </a:cubicBezTo>
                  <a:cubicBezTo>
                    <a:pt x="1016" y="2872"/>
                    <a:pt x="966" y="2852"/>
                    <a:pt x="929" y="2823"/>
                  </a:cubicBezTo>
                  <a:cubicBezTo>
                    <a:pt x="858" y="2787"/>
                    <a:pt x="822" y="2692"/>
                    <a:pt x="846" y="2620"/>
                  </a:cubicBezTo>
                  <a:lnTo>
                    <a:pt x="905" y="2263"/>
                  </a:lnTo>
                  <a:cubicBezTo>
                    <a:pt x="929" y="2085"/>
                    <a:pt x="869" y="1894"/>
                    <a:pt x="738" y="1775"/>
                  </a:cubicBezTo>
                  <a:lnTo>
                    <a:pt x="488" y="1525"/>
                  </a:lnTo>
                  <a:cubicBezTo>
                    <a:pt x="429" y="1465"/>
                    <a:pt x="393" y="1382"/>
                    <a:pt x="429" y="1299"/>
                  </a:cubicBezTo>
                  <a:cubicBezTo>
                    <a:pt x="453" y="1227"/>
                    <a:pt x="512" y="1168"/>
                    <a:pt x="608" y="1144"/>
                  </a:cubicBezTo>
                  <a:lnTo>
                    <a:pt x="965" y="1108"/>
                  </a:lnTo>
                  <a:cubicBezTo>
                    <a:pt x="1143" y="1073"/>
                    <a:pt x="1298" y="953"/>
                    <a:pt x="1381" y="787"/>
                  </a:cubicBezTo>
                  <a:lnTo>
                    <a:pt x="1548" y="465"/>
                  </a:lnTo>
                  <a:cubicBezTo>
                    <a:pt x="1572" y="394"/>
                    <a:pt x="1643" y="346"/>
                    <a:pt x="1739" y="346"/>
                  </a:cubicBezTo>
                  <a:close/>
                  <a:moveTo>
                    <a:pt x="1703" y="1"/>
                  </a:moveTo>
                  <a:cubicBezTo>
                    <a:pt x="1489" y="1"/>
                    <a:pt x="1310" y="120"/>
                    <a:pt x="1203" y="311"/>
                  </a:cubicBezTo>
                  <a:lnTo>
                    <a:pt x="1036" y="644"/>
                  </a:lnTo>
                  <a:cubicBezTo>
                    <a:pt x="1012" y="703"/>
                    <a:pt x="953" y="739"/>
                    <a:pt x="869" y="763"/>
                  </a:cubicBezTo>
                  <a:lnTo>
                    <a:pt x="512" y="811"/>
                  </a:lnTo>
                  <a:cubicBezTo>
                    <a:pt x="310" y="834"/>
                    <a:pt x="131" y="989"/>
                    <a:pt x="60" y="1192"/>
                  </a:cubicBezTo>
                  <a:cubicBezTo>
                    <a:pt x="0" y="1406"/>
                    <a:pt x="36" y="1620"/>
                    <a:pt x="203" y="1775"/>
                  </a:cubicBezTo>
                  <a:lnTo>
                    <a:pt x="500" y="2025"/>
                  </a:lnTo>
                  <a:cubicBezTo>
                    <a:pt x="548" y="2073"/>
                    <a:pt x="572" y="2144"/>
                    <a:pt x="560" y="2216"/>
                  </a:cubicBezTo>
                  <a:lnTo>
                    <a:pt x="500" y="2573"/>
                  </a:lnTo>
                  <a:cubicBezTo>
                    <a:pt x="477" y="2787"/>
                    <a:pt x="548" y="2989"/>
                    <a:pt x="727" y="3120"/>
                  </a:cubicBezTo>
                  <a:cubicBezTo>
                    <a:pt x="834" y="3204"/>
                    <a:pt x="929" y="3228"/>
                    <a:pt x="1048" y="3228"/>
                  </a:cubicBezTo>
                  <a:cubicBezTo>
                    <a:pt x="1143" y="3228"/>
                    <a:pt x="1227" y="3216"/>
                    <a:pt x="1322" y="3168"/>
                  </a:cubicBezTo>
                  <a:lnTo>
                    <a:pt x="1631" y="3001"/>
                  </a:lnTo>
                  <a:cubicBezTo>
                    <a:pt x="1661" y="2989"/>
                    <a:pt x="1694" y="2983"/>
                    <a:pt x="1727" y="2983"/>
                  </a:cubicBezTo>
                  <a:cubicBezTo>
                    <a:pt x="1759" y="2983"/>
                    <a:pt x="1792" y="2989"/>
                    <a:pt x="1822" y="3001"/>
                  </a:cubicBezTo>
                  <a:lnTo>
                    <a:pt x="2143" y="3168"/>
                  </a:lnTo>
                  <a:cubicBezTo>
                    <a:pt x="2227" y="3215"/>
                    <a:pt x="2318" y="3239"/>
                    <a:pt x="2409" y="3239"/>
                  </a:cubicBezTo>
                  <a:cubicBezTo>
                    <a:pt x="2524" y="3239"/>
                    <a:pt x="2639" y="3200"/>
                    <a:pt x="2739" y="3120"/>
                  </a:cubicBezTo>
                  <a:cubicBezTo>
                    <a:pt x="2917" y="2989"/>
                    <a:pt x="2989" y="2787"/>
                    <a:pt x="2953" y="2573"/>
                  </a:cubicBezTo>
                  <a:lnTo>
                    <a:pt x="2894" y="2216"/>
                  </a:lnTo>
                  <a:cubicBezTo>
                    <a:pt x="2882" y="2144"/>
                    <a:pt x="2917" y="2085"/>
                    <a:pt x="2953" y="2025"/>
                  </a:cubicBezTo>
                  <a:lnTo>
                    <a:pt x="3215" y="1775"/>
                  </a:lnTo>
                  <a:cubicBezTo>
                    <a:pt x="3358" y="1620"/>
                    <a:pt x="3417" y="1406"/>
                    <a:pt x="3358" y="1192"/>
                  </a:cubicBezTo>
                  <a:cubicBezTo>
                    <a:pt x="3298" y="989"/>
                    <a:pt x="3120" y="834"/>
                    <a:pt x="2894" y="811"/>
                  </a:cubicBezTo>
                  <a:lnTo>
                    <a:pt x="2536" y="763"/>
                  </a:lnTo>
                  <a:cubicBezTo>
                    <a:pt x="2465" y="739"/>
                    <a:pt x="2405" y="703"/>
                    <a:pt x="2382" y="644"/>
                  </a:cubicBezTo>
                  <a:lnTo>
                    <a:pt x="2215" y="311"/>
                  </a:lnTo>
                  <a:cubicBezTo>
                    <a:pt x="2120" y="120"/>
                    <a:pt x="1929" y="1"/>
                    <a:pt x="1703"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3600" lIns="93600" spcFirstLastPara="1" rIns="93600" wrap="square" tIns="93600">
              <a:noAutofit/>
            </a:bodyPr>
            <a:lstStyle/>
            <a:p>
              <a:pPr indent="0" lvl="0" marL="0" marR="0" rtl="0" algn="l">
                <a:lnSpc>
                  <a:spcPct val="100000"/>
                </a:lnSpc>
                <a:spcBef>
                  <a:spcPts val="0"/>
                </a:spcBef>
                <a:spcAft>
                  <a:spcPts val="0"/>
                </a:spcAft>
                <a:buClr>
                  <a:srgbClr val="000000"/>
                </a:buClr>
                <a:buSzPts val="1842"/>
                <a:buFont typeface="Arial"/>
                <a:buNone/>
              </a:pPr>
              <a:r>
                <a:t/>
              </a:r>
              <a:endParaRPr b="0" i="0" sz="1842" u="none" cap="none" strike="noStrike">
                <a:solidFill>
                  <a:schemeClr val="dk1"/>
                </a:solidFill>
                <a:latin typeface="Arial"/>
                <a:ea typeface="Arial"/>
                <a:cs typeface="Arial"/>
                <a:sym typeface="Arial"/>
              </a:endParaRPr>
            </a:p>
          </p:txBody>
        </p:sp>
      </p:grpSp>
      <p:grpSp>
        <p:nvGrpSpPr>
          <p:cNvPr id="685" name="Google Shape;685;p18"/>
          <p:cNvGrpSpPr/>
          <p:nvPr/>
        </p:nvGrpSpPr>
        <p:grpSpPr>
          <a:xfrm>
            <a:off x="1245491" y="2584218"/>
            <a:ext cx="332426" cy="381737"/>
            <a:chOff x="2212084" y="1960358"/>
            <a:chExt cx="324698" cy="372863"/>
          </a:xfrm>
        </p:grpSpPr>
        <p:sp>
          <p:nvSpPr>
            <p:cNvPr id="686" name="Google Shape;686;p18"/>
            <p:cNvSpPr/>
            <p:nvPr/>
          </p:nvSpPr>
          <p:spPr>
            <a:xfrm>
              <a:off x="2291371" y="2128011"/>
              <a:ext cx="166888" cy="166888"/>
            </a:xfrm>
            <a:custGeom>
              <a:rect b="b" l="l" r="r" t="t"/>
              <a:pathLst>
                <a:path extrusionOk="0" h="5239" w="5239">
                  <a:moveTo>
                    <a:pt x="2620" y="357"/>
                  </a:moveTo>
                  <a:cubicBezTo>
                    <a:pt x="3870" y="357"/>
                    <a:pt x="4894" y="1369"/>
                    <a:pt x="4894" y="2631"/>
                  </a:cubicBezTo>
                  <a:cubicBezTo>
                    <a:pt x="4894" y="3882"/>
                    <a:pt x="3882" y="4906"/>
                    <a:pt x="2620" y="4906"/>
                  </a:cubicBezTo>
                  <a:cubicBezTo>
                    <a:pt x="1369" y="4906"/>
                    <a:pt x="346" y="3894"/>
                    <a:pt x="346" y="2631"/>
                  </a:cubicBezTo>
                  <a:cubicBezTo>
                    <a:pt x="346" y="1369"/>
                    <a:pt x="1369" y="357"/>
                    <a:pt x="2620" y="357"/>
                  </a:cubicBezTo>
                  <a:close/>
                  <a:moveTo>
                    <a:pt x="2620" y="0"/>
                  </a:moveTo>
                  <a:cubicBezTo>
                    <a:pt x="1179" y="0"/>
                    <a:pt x="0" y="1167"/>
                    <a:pt x="0" y="2620"/>
                  </a:cubicBezTo>
                  <a:cubicBezTo>
                    <a:pt x="0" y="4060"/>
                    <a:pt x="1179" y="5239"/>
                    <a:pt x="2620" y="5239"/>
                  </a:cubicBezTo>
                  <a:cubicBezTo>
                    <a:pt x="4060" y="5239"/>
                    <a:pt x="5239" y="4060"/>
                    <a:pt x="5239" y="2620"/>
                  </a:cubicBezTo>
                  <a:cubicBezTo>
                    <a:pt x="5239" y="1167"/>
                    <a:pt x="4060" y="0"/>
                    <a:pt x="2620"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3600" lIns="93600" spcFirstLastPara="1" rIns="93600" wrap="square" tIns="93600">
              <a:noAutofit/>
            </a:bodyPr>
            <a:lstStyle/>
            <a:p>
              <a:pPr indent="0" lvl="0" marL="0" marR="0" rtl="0" algn="l">
                <a:lnSpc>
                  <a:spcPct val="100000"/>
                </a:lnSpc>
                <a:spcBef>
                  <a:spcPts val="0"/>
                </a:spcBef>
                <a:spcAft>
                  <a:spcPts val="0"/>
                </a:spcAft>
                <a:buClr>
                  <a:srgbClr val="000000"/>
                </a:buClr>
                <a:buSzPts val="1842"/>
                <a:buFont typeface="Arial"/>
                <a:buNone/>
              </a:pPr>
              <a:r>
                <a:t/>
              </a:r>
              <a:endParaRPr b="0" i="0" sz="1842" u="none" cap="none" strike="noStrike">
                <a:solidFill>
                  <a:schemeClr val="dk1"/>
                </a:solidFill>
                <a:latin typeface="Arial"/>
                <a:ea typeface="Arial"/>
                <a:cs typeface="Arial"/>
                <a:sym typeface="Arial"/>
              </a:endParaRPr>
            </a:p>
          </p:txBody>
        </p:sp>
        <p:sp>
          <p:nvSpPr>
            <p:cNvPr id="687" name="Google Shape;687;p18"/>
            <p:cNvSpPr/>
            <p:nvPr/>
          </p:nvSpPr>
          <p:spPr>
            <a:xfrm>
              <a:off x="2212084" y="1960358"/>
              <a:ext cx="324698" cy="372863"/>
            </a:xfrm>
            <a:custGeom>
              <a:rect b="b" l="l" r="r" t="t"/>
              <a:pathLst>
                <a:path extrusionOk="0" h="11705" w="10193">
                  <a:moveTo>
                    <a:pt x="7502" y="358"/>
                  </a:moveTo>
                  <a:lnTo>
                    <a:pt x="6383" y="2644"/>
                  </a:lnTo>
                  <a:lnTo>
                    <a:pt x="3811" y="2644"/>
                  </a:lnTo>
                  <a:lnTo>
                    <a:pt x="2692" y="358"/>
                  </a:lnTo>
                  <a:close/>
                  <a:moveTo>
                    <a:pt x="6228" y="3001"/>
                  </a:moveTo>
                  <a:lnTo>
                    <a:pt x="5692" y="4096"/>
                  </a:lnTo>
                  <a:cubicBezTo>
                    <a:pt x="5490" y="4073"/>
                    <a:pt x="5299" y="4049"/>
                    <a:pt x="5109" y="4049"/>
                  </a:cubicBezTo>
                  <a:cubicBezTo>
                    <a:pt x="4918" y="4049"/>
                    <a:pt x="4716" y="4073"/>
                    <a:pt x="4525" y="4096"/>
                  </a:cubicBezTo>
                  <a:lnTo>
                    <a:pt x="3989" y="3001"/>
                  </a:lnTo>
                  <a:close/>
                  <a:moveTo>
                    <a:pt x="2334" y="405"/>
                  </a:moveTo>
                  <a:lnTo>
                    <a:pt x="4168" y="4156"/>
                  </a:lnTo>
                  <a:cubicBezTo>
                    <a:pt x="3382" y="4370"/>
                    <a:pt x="2692" y="4799"/>
                    <a:pt x="2180" y="5406"/>
                  </a:cubicBezTo>
                  <a:lnTo>
                    <a:pt x="608" y="2227"/>
                  </a:lnTo>
                  <a:cubicBezTo>
                    <a:pt x="406" y="1787"/>
                    <a:pt x="584" y="1275"/>
                    <a:pt x="1013" y="1060"/>
                  </a:cubicBezTo>
                  <a:lnTo>
                    <a:pt x="2334" y="405"/>
                  </a:lnTo>
                  <a:close/>
                  <a:moveTo>
                    <a:pt x="2418" y="1"/>
                  </a:moveTo>
                  <a:cubicBezTo>
                    <a:pt x="2382" y="1"/>
                    <a:pt x="2358" y="1"/>
                    <a:pt x="2334" y="24"/>
                  </a:cubicBezTo>
                  <a:lnTo>
                    <a:pt x="846" y="751"/>
                  </a:lnTo>
                  <a:cubicBezTo>
                    <a:pt x="251" y="1048"/>
                    <a:pt x="1" y="1775"/>
                    <a:pt x="298" y="2370"/>
                  </a:cubicBezTo>
                  <a:lnTo>
                    <a:pt x="1942" y="5704"/>
                  </a:lnTo>
                  <a:cubicBezTo>
                    <a:pt x="1525" y="6311"/>
                    <a:pt x="1263" y="7073"/>
                    <a:pt x="1263" y="7883"/>
                  </a:cubicBezTo>
                  <a:cubicBezTo>
                    <a:pt x="1263" y="8275"/>
                    <a:pt x="1322" y="8680"/>
                    <a:pt x="1441" y="9049"/>
                  </a:cubicBezTo>
                  <a:cubicBezTo>
                    <a:pt x="1470" y="9126"/>
                    <a:pt x="1544" y="9179"/>
                    <a:pt x="1616" y="9179"/>
                  </a:cubicBezTo>
                  <a:cubicBezTo>
                    <a:pt x="1633" y="9179"/>
                    <a:pt x="1651" y="9176"/>
                    <a:pt x="1668" y="9168"/>
                  </a:cubicBezTo>
                  <a:cubicBezTo>
                    <a:pt x="1763" y="9145"/>
                    <a:pt x="1822" y="9037"/>
                    <a:pt x="1787" y="8954"/>
                  </a:cubicBezTo>
                  <a:cubicBezTo>
                    <a:pt x="1668" y="8609"/>
                    <a:pt x="1620" y="8240"/>
                    <a:pt x="1620" y="7883"/>
                  </a:cubicBezTo>
                  <a:cubicBezTo>
                    <a:pt x="1620" y="5954"/>
                    <a:pt x="3192" y="4394"/>
                    <a:pt x="5109" y="4394"/>
                  </a:cubicBezTo>
                  <a:cubicBezTo>
                    <a:pt x="7026" y="4394"/>
                    <a:pt x="8585" y="5954"/>
                    <a:pt x="8585" y="7883"/>
                  </a:cubicBezTo>
                  <a:cubicBezTo>
                    <a:pt x="8585" y="9799"/>
                    <a:pt x="7026" y="11359"/>
                    <a:pt x="5109" y="11359"/>
                  </a:cubicBezTo>
                  <a:cubicBezTo>
                    <a:pt x="3823" y="11359"/>
                    <a:pt x="2656" y="10657"/>
                    <a:pt x="2037" y="9526"/>
                  </a:cubicBezTo>
                  <a:cubicBezTo>
                    <a:pt x="2012" y="9468"/>
                    <a:pt x="1953" y="9433"/>
                    <a:pt x="1887" y="9433"/>
                  </a:cubicBezTo>
                  <a:cubicBezTo>
                    <a:pt x="1858" y="9433"/>
                    <a:pt x="1828" y="9440"/>
                    <a:pt x="1799" y="9454"/>
                  </a:cubicBezTo>
                  <a:cubicBezTo>
                    <a:pt x="1715" y="9502"/>
                    <a:pt x="1680" y="9597"/>
                    <a:pt x="1727" y="9692"/>
                  </a:cubicBezTo>
                  <a:cubicBezTo>
                    <a:pt x="2394" y="10931"/>
                    <a:pt x="3692" y="11704"/>
                    <a:pt x="5109" y="11704"/>
                  </a:cubicBezTo>
                  <a:cubicBezTo>
                    <a:pt x="7216" y="11704"/>
                    <a:pt x="8942" y="9978"/>
                    <a:pt x="8942" y="7859"/>
                  </a:cubicBezTo>
                  <a:cubicBezTo>
                    <a:pt x="8942" y="7061"/>
                    <a:pt x="8692" y="6311"/>
                    <a:pt x="8276" y="5692"/>
                  </a:cubicBezTo>
                  <a:lnTo>
                    <a:pt x="8966" y="4299"/>
                  </a:lnTo>
                  <a:cubicBezTo>
                    <a:pt x="9002" y="4215"/>
                    <a:pt x="8966" y="4108"/>
                    <a:pt x="8883" y="4061"/>
                  </a:cubicBezTo>
                  <a:cubicBezTo>
                    <a:pt x="8861" y="4051"/>
                    <a:pt x="8838" y="4047"/>
                    <a:pt x="8814" y="4047"/>
                  </a:cubicBezTo>
                  <a:cubicBezTo>
                    <a:pt x="8748" y="4047"/>
                    <a:pt x="8680" y="4082"/>
                    <a:pt x="8645" y="4144"/>
                  </a:cubicBezTo>
                  <a:lnTo>
                    <a:pt x="8038" y="5370"/>
                  </a:lnTo>
                  <a:cubicBezTo>
                    <a:pt x="7537" y="4763"/>
                    <a:pt x="6835" y="4334"/>
                    <a:pt x="6049" y="4120"/>
                  </a:cubicBezTo>
                  <a:lnTo>
                    <a:pt x="7871" y="370"/>
                  </a:lnTo>
                  <a:lnTo>
                    <a:pt x="9204" y="1025"/>
                  </a:lnTo>
                  <a:cubicBezTo>
                    <a:pt x="9633" y="1239"/>
                    <a:pt x="9812" y="1763"/>
                    <a:pt x="9597" y="2191"/>
                  </a:cubicBezTo>
                  <a:lnTo>
                    <a:pt x="8942" y="3513"/>
                  </a:lnTo>
                  <a:cubicBezTo>
                    <a:pt x="8907" y="3608"/>
                    <a:pt x="8942" y="3703"/>
                    <a:pt x="9026" y="3751"/>
                  </a:cubicBezTo>
                  <a:cubicBezTo>
                    <a:pt x="9049" y="3764"/>
                    <a:pt x="9074" y="3770"/>
                    <a:pt x="9099" y="3770"/>
                  </a:cubicBezTo>
                  <a:cubicBezTo>
                    <a:pt x="9164" y="3770"/>
                    <a:pt x="9230" y="3731"/>
                    <a:pt x="9264" y="3680"/>
                  </a:cubicBezTo>
                  <a:lnTo>
                    <a:pt x="9919" y="2358"/>
                  </a:lnTo>
                  <a:cubicBezTo>
                    <a:pt x="10193" y="1775"/>
                    <a:pt x="9943" y="1048"/>
                    <a:pt x="9347" y="751"/>
                  </a:cubicBezTo>
                  <a:lnTo>
                    <a:pt x="7859" y="24"/>
                  </a:lnTo>
                  <a:cubicBezTo>
                    <a:pt x="7835" y="1"/>
                    <a:pt x="7811" y="1"/>
                    <a:pt x="7788"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3600" lIns="93600" spcFirstLastPara="1" rIns="93600" wrap="square" tIns="93600">
              <a:noAutofit/>
            </a:bodyPr>
            <a:lstStyle/>
            <a:p>
              <a:pPr indent="0" lvl="0" marL="0" marR="0" rtl="0" algn="l">
                <a:lnSpc>
                  <a:spcPct val="100000"/>
                </a:lnSpc>
                <a:spcBef>
                  <a:spcPts val="0"/>
                </a:spcBef>
                <a:spcAft>
                  <a:spcPts val="0"/>
                </a:spcAft>
                <a:buClr>
                  <a:srgbClr val="000000"/>
                </a:buClr>
                <a:buSzPts val="1842"/>
                <a:buFont typeface="Arial"/>
                <a:buNone/>
              </a:pPr>
              <a:r>
                <a:t/>
              </a:r>
              <a:endParaRPr b="0" i="0" sz="1842" u="none" cap="none" strike="noStrike">
                <a:solidFill>
                  <a:schemeClr val="dk1"/>
                </a:solidFill>
                <a:latin typeface="Arial"/>
                <a:ea typeface="Arial"/>
                <a:cs typeface="Arial"/>
                <a:sym typeface="Arial"/>
              </a:endParaRPr>
            </a:p>
          </p:txBody>
        </p:sp>
        <p:sp>
          <p:nvSpPr>
            <p:cNvPr id="688" name="Google Shape;688;p18"/>
            <p:cNvSpPr/>
            <p:nvPr/>
          </p:nvSpPr>
          <p:spPr>
            <a:xfrm>
              <a:off x="2319435" y="2157190"/>
              <a:ext cx="108880" cy="103210"/>
            </a:xfrm>
            <a:custGeom>
              <a:rect b="b" l="l" r="r" t="t"/>
              <a:pathLst>
                <a:path extrusionOk="0" h="3240" w="3418">
                  <a:moveTo>
                    <a:pt x="1739" y="346"/>
                  </a:moveTo>
                  <a:cubicBezTo>
                    <a:pt x="1822" y="346"/>
                    <a:pt x="1881" y="394"/>
                    <a:pt x="1929" y="465"/>
                  </a:cubicBezTo>
                  <a:lnTo>
                    <a:pt x="2096" y="787"/>
                  </a:lnTo>
                  <a:cubicBezTo>
                    <a:pt x="2179" y="953"/>
                    <a:pt x="2334" y="1073"/>
                    <a:pt x="2513" y="1108"/>
                  </a:cubicBezTo>
                  <a:lnTo>
                    <a:pt x="2870" y="1144"/>
                  </a:lnTo>
                  <a:cubicBezTo>
                    <a:pt x="2953" y="1168"/>
                    <a:pt x="3013" y="1203"/>
                    <a:pt x="3048" y="1299"/>
                  </a:cubicBezTo>
                  <a:cubicBezTo>
                    <a:pt x="3072" y="1370"/>
                    <a:pt x="3048" y="1465"/>
                    <a:pt x="2989" y="1525"/>
                  </a:cubicBezTo>
                  <a:lnTo>
                    <a:pt x="2739" y="1775"/>
                  </a:lnTo>
                  <a:cubicBezTo>
                    <a:pt x="2596" y="1906"/>
                    <a:pt x="2536" y="2085"/>
                    <a:pt x="2572" y="2263"/>
                  </a:cubicBezTo>
                  <a:lnTo>
                    <a:pt x="2632" y="2620"/>
                  </a:lnTo>
                  <a:cubicBezTo>
                    <a:pt x="2643" y="2692"/>
                    <a:pt x="2620" y="2787"/>
                    <a:pt x="2536" y="2823"/>
                  </a:cubicBezTo>
                  <a:cubicBezTo>
                    <a:pt x="2493" y="2852"/>
                    <a:pt x="2450" y="2867"/>
                    <a:pt x="2407" y="2867"/>
                  </a:cubicBezTo>
                  <a:cubicBezTo>
                    <a:pt x="2378" y="2867"/>
                    <a:pt x="2350" y="2861"/>
                    <a:pt x="2322" y="2847"/>
                  </a:cubicBezTo>
                  <a:lnTo>
                    <a:pt x="2001" y="2680"/>
                  </a:lnTo>
                  <a:cubicBezTo>
                    <a:pt x="1917" y="2632"/>
                    <a:pt x="1822" y="2620"/>
                    <a:pt x="1739" y="2620"/>
                  </a:cubicBezTo>
                  <a:cubicBezTo>
                    <a:pt x="1643" y="2620"/>
                    <a:pt x="1560" y="2632"/>
                    <a:pt x="1465" y="2680"/>
                  </a:cubicBezTo>
                  <a:lnTo>
                    <a:pt x="1155" y="2847"/>
                  </a:lnTo>
                  <a:cubicBezTo>
                    <a:pt x="1128" y="2865"/>
                    <a:pt x="1097" y="2872"/>
                    <a:pt x="1066" y="2872"/>
                  </a:cubicBezTo>
                  <a:cubicBezTo>
                    <a:pt x="1016" y="2872"/>
                    <a:pt x="966" y="2852"/>
                    <a:pt x="929" y="2823"/>
                  </a:cubicBezTo>
                  <a:cubicBezTo>
                    <a:pt x="858" y="2787"/>
                    <a:pt x="822" y="2692"/>
                    <a:pt x="846" y="2620"/>
                  </a:cubicBezTo>
                  <a:lnTo>
                    <a:pt x="905" y="2263"/>
                  </a:lnTo>
                  <a:cubicBezTo>
                    <a:pt x="929" y="2085"/>
                    <a:pt x="869" y="1894"/>
                    <a:pt x="738" y="1775"/>
                  </a:cubicBezTo>
                  <a:lnTo>
                    <a:pt x="488" y="1525"/>
                  </a:lnTo>
                  <a:cubicBezTo>
                    <a:pt x="429" y="1465"/>
                    <a:pt x="393" y="1382"/>
                    <a:pt x="429" y="1299"/>
                  </a:cubicBezTo>
                  <a:cubicBezTo>
                    <a:pt x="453" y="1227"/>
                    <a:pt x="512" y="1168"/>
                    <a:pt x="608" y="1144"/>
                  </a:cubicBezTo>
                  <a:lnTo>
                    <a:pt x="965" y="1108"/>
                  </a:lnTo>
                  <a:cubicBezTo>
                    <a:pt x="1143" y="1073"/>
                    <a:pt x="1298" y="953"/>
                    <a:pt x="1381" y="787"/>
                  </a:cubicBezTo>
                  <a:lnTo>
                    <a:pt x="1548" y="465"/>
                  </a:lnTo>
                  <a:cubicBezTo>
                    <a:pt x="1572" y="394"/>
                    <a:pt x="1643" y="346"/>
                    <a:pt x="1739" y="346"/>
                  </a:cubicBezTo>
                  <a:close/>
                  <a:moveTo>
                    <a:pt x="1703" y="1"/>
                  </a:moveTo>
                  <a:cubicBezTo>
                    <a:pt x="1489" y="1"/>
                    <a:pt x="1310" y="120"/>
                    <a:pt x="1203" y="311"/>
                  </a:cubicBezTo>
                  <a:lnTo>
                    <a:pt x="1036" y="644"/>
                  </a:lnTo>
                  <a:cubicBezTo>
                    <a:pt x="1012" y="703"/>
                    <a:pt x="953" y="739"/>
                    <a:pt x="869" y="763"/>
                  </a:cubicBezTo>
                  <a:lnTo>
                    <a:pt x="512" y="811"/>
                  </a:lnTo>
                  <a:cubicBezTo>
                    <a:pt x="310" y="834"/>
                    <a:pt x="131" y="989"/>
                    <a:pt x="60" y="1192"/>
                  </a:cubicBezTo>
                  <a:cubicBezTo>
                    <a:pt x="0" y="1406"/>
                    <a:pt x="36" y="1620"/>
                    <a:pt x="203" y="1775"/>
                  </a:cubicBezTo>
                  <a:lnTo>
                    <a:pt x="500" y="2025"/>
                  </a:lnTo>
                  <a:cubicBezTo>
                    <a:pt x="548" y="2073"/>
                    <a:pt x="572" y="2144"/>
                    <a:pt x="560" y="2216"/>
                  </a:cubicBezTo>
                  <a:lnTo>
                    <a:pt x="500" y="2573"/>
                  </a:lnTo>
                  <a:cubicBezTo>
                    <a:pt x="477" y="2787"/>
                    <a:pt x="548" y="2989"/>
                    <a:pt x="727" y="3120"/>
                  </a:cubicBezTo>
                  <a:cubicBezTo>
                    <a:pt x="834" y="3204"/>
                    <a:pt x="929" y="3228"/>
                    <a:pt x="1048" y="3228"/>
                  </a:cubicBezTo>
                  <a:cubicBezTo>
                    <a:pt x="1143" y="3228"/>
                    <a:pt x="1227" y="3216"/>
                    <a:pt x="1322" y="3168"/>
                  </a:cubicBezTo>
                  <a:lnTo>
                    <a:pt x="1631" y="3001"/>
                  </a:lnTo>
                  <a:cubicBezTo>
                    <a:pt x="1661" y="2989"/>
                    <a:pt x="1694" y="2983"/>
                    <a:pt x="1727" y="2983"/>
                  </a:cubicBezTo>
                  <a:cubicBezTo>
                    <a:pt x="1759" y="2983"/>
                    <a:pt x="1792" y="2989"/>
                    <a:pt x="1822" y="3001"/>
                  </a:cubicBezTo>
                  <a:lnTo>
                    <a:pt x="2143" y="3168"/>
                  </a:lnTo>
                  <a:cubicBezTo>
                    <a:pt x="2227" y="3215"/>
                    <a:pt x="2318" y="3239"/>
                    <a:pt x="2409" y="3239"/>
                  </a:cubicBezTo>
                  <a:cubicBezTo>
                    <a:pt x="2524" y="3239"/>
                    <a:pt x="2639" y="3200"/>
                    <a:pt x="2739" y="3120"/>
                  </a:cubicBezTo>
                  <a:cubicBezTo>
                    <a:pt x="2917" y="2989"/>
                    <a:pt x="2989" y="2787"/>
                    <a:pt x="2953" y="2573"/>
                  </a:cubicBezTo>
                  <a:lnTo>
                    <a:pt x="2894" y="2216"/>
                  </a:lnTo>
                  <a:cubicBezTo>
                    <a:pt x="2882" y="2144"/>
                    <a:pt x="2917" y="2085"/>
                    <a:pt x="2953" y="2025"/>
                  </a:cubicBezTo>
                  <a:lnTo>
                    <a:pt x="3215" y="1775"/>
                  </a:lnTo>
                  <a:cubicBezTo>
                    <a:pt x="3358" y="1620"/>
                    <a:pt x="3417" y="1406"/>
                    <a:pt x="3358" y="1192"/>
                  </a:cubicBezTo>
                  <a:cubicBezTo>
                    <a:pt x="3298" y="989"/>
                    <a:pt x="3120" y="834"/>
                    <a:pt x="2894" y="811"/>
                  </a:cubicBezTo>
                  <a:lnTo>
                    <a:pt x="2536" y="763"/>
                  </a:lnTo>
                  <a:cubicBezTo>
                    <a:pt x="2465" y="739"/>
                    <a:pt x="2405" y="703"/>
                    <a:pt x="2382" y="644"/>
                  </a:cubicBezTo>
                  <a:lnTo>
                    <a:pt x="2215" y="311"/>
                  </a:lnTo>
                  <a:cubicBezTo>
                    <a:pt x="2120" y="120"/>
                    <a:pt x="1929" y="1"/>
                    <a:pt x="1703"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3600" lIns="93600" spcFirstLastPara="1" rIns="93600" wrap="square" tIns="93600">
              <a:noAutofit/>
            </a:bodyPr>
            <a:lstStyle/>
            <a:p>
              <a:pPr indent="0" lvl="0" marL="0" marR="0" rtl="0" algn="l">
                <a:lnSpc>
                  <a:spcPct val="100000"/>
                </a:lnSpc>
                <a:spcBef>
                  <a:spcPts val="0"/>
                </a:spcBef>
                <a:spcAft>
                  <a:spcPts val="0"/>
                </a:spcAft>
                <a:buClr>
                  <a:srgbClr val="000000"/>
                </a:buClr>
                <a:buSzPts val="1842"/>
                <a:buFont typeface="Arial"/>
                <a:buNone/>
              </a:pPr>
              <a:r>
                <a:t/>
              </a:r>
              <a:endParaRPr b="0" i="0" sz="1842" u="none" cap="none" strike="noStrike">
                <a:solidFill>
                  <a:schemeClr val="dk1"/>
                </a:solidFill>
                <a:latin typeface="Arial"/>
                <a:ea typeface="Arial"/>
                <a:cs typeface="Arial"/>
                <a:sym typeface="Arial"/>
              </a:endParaRPr>
            </a:p>
          </p:txBody>
        </p:sp>
      </p:grpSp>
      <p:sp>
        <p:nvSpPr>
          <p:cNvPr id="689" name="Google Shape;689;p18"/>
          <p:cNvSpPr/>
          <p:nvPr/>
        </p:nvSpPr>
        <p:spPr>
          <a:xfrm>
            <a:off x="10456412" y="2405788"/>
            <a:ext cx="731700" cy="738600"/>
          </a:xfrm>
          <a:prstGeom prst="ellipse">
            <a:avLst/>
          </a:prstGeom>
          <a:solidFill>
            <a:schemeClr val="accent1"/>
          </a:solidFill>
          <a:ln>
            <a:noFill/>
          </a:ln>
        </p:spPr>
        <p:txBody>
          <a:bodyPr anchorCtr="0" anchor="ctr" bIns="35100" lIns="70200" spcFirstLastPara="1" rIns="70200" wrap="square" tIns="35100">
            <a:noAutofit/>
          </a:bodyPr>
          <a:lstStyle/>
          <a:p>
            <a:pPr indent="0" lvl="0" marL="0" marR="0" rtl="0" algn="ctr">
              <a:lnSpc>
                <a:spcPct val="100000"/>
              </a:lnSpc>
              <a:spcBef>
                <a:spcPts val="0"/>
              </a:spcBef>
              <a:spcAft>
                <a:spcPts val="0"/>
              </a:spcAft>
              <a:buClr>
                <a:srgbClr val="000000"/>
              </a:buClr>
              <a:buSzPts val="1382"/>
              <a:buFont typeface="Arial"/>
              <a:buNone/>
            </a:pPr>
            <a:r>
              <a:t/>
            </a:r>
            <a:endParaRPr b="0" i="0" sz="1382" u="none" cap="none" strike="noStrike">
              <a:solidFill>
                <a:schemeClr val="lt1"/>
              </a:solidFill>
              <a:latin typeface="Arial"/>
              <a:ea typeface="Arial"/>
              <a:cs typeface="Arial"/>
              <a:sym typeface="Arial"/>
            </a:endParaRPr>
          </a:p>
        </p:txBody>
      </p:sp>
      <p:grpSp>
        <p:nvGrpSpPr>
          <p:cNvPr id="690" name="Google Shape;690;p18"/>
          <p:cNvGrpSpPr/>
          <p:nvPr/>
        </p:nvGrpSpPr>
        <p:grpSpPr>
          <a:xfrm>
            <a:off x="10656041" y="2584218"/>
            <a:ext cx="332426" cy="381737"/>
            <a:chOff x="2212084" y="1960358"/>
            <a:chExt cx="324698" cy="372863"/>
          </a:xfrm>
        </p:grpSpPr>
        <p:sp>
          <p:nvSpPr>
            <p:cNvPr id="691" name="Google Shape;691;p18"/>
            <p:cNvSpPr/>
            <p:nvPr/>
          </p:nvSpPr>
          <p:spPr>
            <a:xfrm>
              <a:off x="2291371" y="2128011"/>
              <a:ext cx="166888" cy="166888"/>
            </a:xfrm>
            <a:custGeom>
              <a:rect b="b" l="l" r="r" t="t"/>
              <a:pathLst>
                <a:path extrusionOk="0" h="5239" w="5239">
                  <a:moveTo>
                    <a:pt x="2620" y="357"/>
                  </a:moveTo>
                  <a:cubicBezTo>
                    <a:pt x="3870" y="357"/>
                    <a:pt x="4894" y="1369"/>
                    <a:pt x="4894" y="2631"/>
                  </a:cubicBezTo>
                  <a:cubicBezTo>
                    <a:pt x="4894" y="3882"/>
                    <a:pt x="3882" y="4906"/>
                    <a:pt x="2620" y="4906"/>
                  </a:cubicBezTo>
                  <a:cubicBezTo>
                    <a:pt x="1369" y="4906"/>
                    <a:pt x="346" y="3894"/>
                    <a:pt x="346" y="2631"/>
                  </a:cubicBezTo>
                  <a:cubicBezTo>
                    <a:pt x="346" y="1369"/>
                    <a:pt x="1369" y="357"/>
                    <a:pt x="2620" y="357"/>
                  </a:cubicBezTo>
                  <a:close/>
                  <a:moveTo>
                    <a:pt x="2620" y="0"/>
                  </a:moveTo>
                  <a:cubicBezTo>
                    <a:pt x="1179" y="0"/>
                    <a:pt x="0" y="1167"/>
                    <a:pt x="0" y="2620"/>
                  </a:cubicBezTo>
                  <a:cubicBezTo>
                    <a:pt x="0" y="4060"/>
                    <a:pt x="1179" y="5239"/>
                    <a:pt x="2620" y="5239"/>
                  </a:cubicBezTo>
                  <a:cubicBezTo>
                    <a:pt x="4060" y="5239"/>
                    <a:pt x="5239" y="4060"/>
                    <a:pt x="5239" y="2620"/>
                  </a:cubicBezTo>
                  <a:cubicBezTo>
                    <a:pt x="5239" y="1167"/>
                    <a:pt x="4060" y="0"/>
                    <a:pt x="2620"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3600" lIns="93600" spcFirstLastPara="1" rIns="93600" wrap="square" tIns="93600">
              <a:noAutofit/>
            </a:bodyPr>
            <a:lstStyle/>
            <a:p>
              <a:pPr indent="0" lvl="0" marL="0" marR="0" rtl="0" algn="l">
                <a:lnSpc>
                  <a:spcPct val="100000"/>
                </a:lnSpc>
                <a:spcBef>
                  <a:spcPts val="0"/>
                </a:spcBef>
                <a:spcAft>
                  <a:spcPts val="0"/>
                </a:spcAft>
                <a:buClr>
                  <a:srgbClr val="000000"/>
                </a:buClr>
                <a:buSzPts val="1842"/>
                <a:buFont typeface="Arial"/>
                <a:buNone/>
              </a:pPr>
              <a:r>
                <a:t/>
              </a:r>
              <a:endParaRPr b="0" i="0" sz="1842" u="none" cap="none" strike="noStrike">
                <a:solidFill>
                  <a:schemeClr val="dk1"/>
                </a:solidFill>
                <a:latin typeface="Arial"/>
                <a:ea typeface="Arial"/>
                <a:cs typeface="Arial"/>
                <a:sym typeface="Arial"/>
              </a:endParaRPr>
            </a:p>
          </p:txBody>
        </p:sp>
        <p:sp>
          <p:nvSpPr>
            <p:cNvPr id="692" name="Google Shape;692;p18"/>
            <p:cNvSpPr/>
            <p:nvPr/>
          </p:nvSpPr>
          <p:spPr>
            <a:xfrm>
              <a:off x="2212084" y="1960358"/>
              <a:ext cx="324698" cy="372863"/>
            </a:xfrm>
            <a:custGeom>
              <a:rect b="b" l="l" r="r" t="t"/>
              <a:pathLst>
                <a:path extrusionOk="0" h="11705" w="10193">
                  <a:moveTo>
                    <a:pt x="7502" y="358"/>
                  </a:moveTo>
                  <a:lnTo>
                    <a:pt x="6383" y="2644"/>
                  </a:lnTo>
                  <a:lnTo>
                    <a:pt x="3811" y="2644"/>
                  </a:lnTo>
                  <a:lnTo>
                    <a:pt x="2692" y="358"/>
                  </a:lnTo>
                  <a:close/>
                  <a:moveTo>
                    <a:pt x="6228" y="3001"/>
                  </a:moveTo>
                  <a:lnTo>
                    <a:pt x="5692" y="4096"/>
                  </a:lnTo>
                  <a:cubicBezTo>
                    <a:pt x="5490" y="4073"/>
                    <a:pt x="5299" y="4049"/>
                    <a:pt x="5109" y="4049"/>
                  </a:cubicBezTo>
                  <a:cubicBezTo>
                    <a:pt x="4918" y="4049"/>
                    <a:pt x="4716" y="4073"/>
                    <a:pt x="4525" y="4096"/>
                  </a:cubicBezTo>
                  <a:lnTo>
                    <a:pt x="3989" y="3001"/>
                  </a:lnTo>
                  <a:close/>
                  <a:moveTo>
                    <a:pt x="2334" y="405"/>
                  </a:moveTo>
                  <a:lnTo>
                    <a:pt x="4168" y="4156"/>
                  </a:lnTo>
                  <a:cubicBezTo>
                    <a:pt x="3382" y="4370"/>
                    <a:pt x="2692" y="4799"/>
                    <a:pt x="2180" y="5406"/>
                  </a:cubicBezTo>
                  <a:lnTo>
                    <a:pt x="608" y="2227"/>
                  </a:lnTo>
                  <a:cubicBezTo>
                    <a:pt x="406" y="1787"/>
                    <a:pt x="584" y="1275"/>
                    <a:pt x="1013" y="1060"/>
                  </a:cubicBezTo>
                  <a:lnTo>
                    <a:pt x="2334" y="405"/>
                  </a:lnTo>
                  <a:close/>
                  <a:moveTo>
                    <a:pt x="2418" y="1"/>
                  </a:moveTo>
                  <a:cubicBezTo>
                    <a:pt x="2382" y="1"/>
                    <a:pt x="2358" y="1"/>
                    <a:pt x="2334" y="24"/>
                  </a:cubicBezTo>
                  <a:lnTo>
                    <a:pt x="846" y="751"/>
                  </a:lnTo>
                  <a:cubicBezTo>
                    <a:pt x="251" y="1048"/>
                    <a:pt x="1" y="1775"/>
                    <a:pt x="298" y="2370"/>
                  </a:cubicBezTo>
                  <a:lnTo>
                    <a:pt x="1942" y="5704"/>
                  </a:lnTo>
                  <a:cubicBezTo>
                    <a:pt x="1525" y="6311"/>
                    <a:pt x="1263" y="7073"/>
                    <a:pt x="1263" y="7883"/>
                  </a:cubicBezTo>
                  <a:cubicBezTo>
                    <a:pt x="1263" y="8275"/>
                    <a:pt x="1322" y="8680"/>
                    <a:pt x="1441" y="9049"/>
                  </a:cubicBezTo>
                  <a:cubicBezTo>
                    <a:pt x="1470" y="9126"/>
                    <a:pt x="1544" y="9179"/>
                    <a:pt x="1616" y="9179"/>
                  </a:cubicBezTo>
                  <a:cubicBezTo>
                    <a:pt x="1633" y="9179"/>
                    <a:pt x="1651" y="9176"/>
                    <a:pt x="1668" y="9168"/>
                  </a:cubicBezTo>
                  <a:cubicBezTo>
                    <a:pt x="1763" y="9145"/>
                    <a:pt x="1822" y="9037"/>
                    <a:pt x="1787" y="8954"/>
                  </a:cubicBezTo>
                  <a:cubicBezTo>
                    <a:pt x="1668" y="8609"/>
                    <a:pt x="1620" y="8240"/>
                    <a:pt x="1620" y="7883"/>
                  </a:cubicBezTo>
                  <a:cubicBezTo>
                    <a:pt x="1620" y="5954"/>
                    <a:pt x="3192" y="4394"/>
                    <a:pt x="5109" y="4394"/>
                  </a:cubicBezTo>
                  <a:cubicBezTo>
                    <a:pt x="7026" y="4394"/>
                    <a:pt x="8585" y="5954"/>
                    <a:pt x="8585" y="7883"/>
                  </a:cubicBezTo>
                  <a:cubicBezTo>
                    <a:pt x="8585" y="9799"/>
                    <a:pt x="7026" y="11359"/>
                    <a:pt x="5109" y="11359"/>
                  </a:cubicBezTo>
                  <a:cubicBezTo>
                    <a:pt x="3823" y="11359"/>
                    <a:pt x="2656" y="10657"/>
                    <a:pt x="2037" y="9526"/>
                  </a:cubicBezTo>
                  <a:cubicBezTo>
                    <a:pt x="2012" y="9468"/>
                    <a:pt x="1953" y="9433"/>
                    <a:pt x="1887" y="9433"/>
                  </a:cubicBezTo>
                  <a:cubicBezTo>
                    <a:pt x="1858" y="9433"/>
                    <a:pt x="1828" y="9440"/>
                    <a:pt x="1799" y="9454"/>
                  </a:cubicBezTo>
                  <a:cubicBezTo>
                    <a:pt x="1715" y="9502"/>
                    <a:pt x="1680" y="9597"/>
                    <a:pt x="1727" y="9692"/>
                  </a:cubicBezTo>
                  <a:cubicBezTo>
                    <a:pt x="2394" y="10931"/>
                    <a:pt x="3692" y="11704"/>
                    <a:pt x="5109" y="11704"/>
                  </a:cubicBezTo>
                  <a:cubicBezTo>
                    <a:pt x="7216" y="11704"/>
                    <a:pt x="8942" y="9978"/>
                    <a:pt x="8942" y="7859"/>
                  </a:cubicBezTo>
                  <a:cubicBezTo>
                    <a:pt x="8942" y="7061"/>
                    <a:pt x="8692" y="6311"/>
                    <a:pt x="8276" y="5692"/>
                  </a:cubicBezTo>
                  <a:lnTo>
                    <a:pt x="8966" y="4299"/>
                  </a:lnTo>
                  <a:cubicBezTo>
                    <a:pt x="9002" y="4215"/>
                    <a:pt x="8966" y="4108"/>
                    <a:pt x="8883" y="4061"/>
                  </a:cubicBezTo>
                  <a:cubicBezTo>
                    <a:pt x="8861" y="4051"/>
                    <a:pt x="8838" y="4047"/>
                    <a:pt x="8814" y="4047"/>
                  </a:cubicBezTo>
                  <a:cubicBezTo>
                    <a:pt x="8748" y="4047"/>
                    <a:pt x="8680" y="4082"/>
                    <a:pt x="8645" y="4144"/>
                  </a:cubicBezTo>
                  <a:lnTo>
                    <a:pt x="8038" y="5370"/>
                  </a:lnTo>
                  <a:cubicBezTo>
                    <a:pt x="7537" y="4763"/>
                    <a:pt x="6835" y="4334"/>
                    <a:pt x="6049" y="4120"/>
                  </a:cubicBezTo>
                  <a:lnTo>
                    <a:pt x="7871" y="370"/>
                  </a:lnTo>
                  <a:lnTo>
                    <a:pt x="9204" y="1025"/>
                  </a:lnTo>
                  <a:cubicBezTo>
                    <a:pt x="9633" y="1239"/>
                    <a:pt x="9812" y="1763"/>
                    <a:pt x="9597" y="2191"/>
                  </a:cubicBezTo>
                  <a:lnTo>
                    <a:pt x="8942" y="3513"/>
                  </a:lnTo>
                  <a:cubicBezTo>
                    <a:pt x="8907" y="3608"/>
                    <a:pt x="8942" y="3703"/>
                    <a:pt x="9026" y="3751"/>
                  </a:cubicBezTo>
                  <a:cubicBezTo>
                    <a:pt x="9049" y="3764"/>
                    <a:pt x="9074" y="3770"/>
                    <a:pt x="9099" y="3770"/>
                  </a:cubicBezTo>
                  <a:cubicBezTo>
                    <a:pt x="9164" y="3770"/>
                    <a:pt x="9230" y="3731"/>
                    <a:pt x="9264" y="3680"/>
                  </a:cubicBezTo>
                  <a:lnTo>
                    <a:pt x="9919" y="2358"/>
                  </a:lnTo>
                  <a:cubicBezTo>
                    <a:pt x="10193" y="1775"/>
                    <a:pt x="9943" y="1048"/>
                    <a:pt x="9347" y="751"/>
                  </a:cubicBezTo>
                  <a:lnTo>
                    <a:pt x="7859" y="24"/>
                  </a:lnTo>
                  <a:cubicBezTo>
                    <a:pt x="7835" y="1"/>
                    <a:pt x="7811" y="1"/>
                    <a:pt x="7788"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3600" lIns="93600" spcFirstLastPara="1" rIns="93600" wrap="square" tIns="93600">
              <a:noAutofit/>
            </a:bodyPr>
            <a:lstStyle/>
            <a:p>
              <a:pPr indent="0" lvl="0" marL="0" marR="0" rtl="0" algn="l">
                <a:lnSpc>
                  <a:spcPct val="100000"/>
                </a:lnSpc>
                <a:spcBef>
                  <a:spcPts val="0"/>
                </a:spcBef>
                <a:spcAft>
                  <a:spcPts val="0"/>
                </a:spcAft>
                <a:buClr>
                  <a:srgbClr val="000000"/>
                </a:buClr>
                <a:buSzPts val="1842"/>
                <a:buFont typeface="Arial"/>
                <a:buNone/>
              </a:pPr>
              <a:r>
                <a:t/>
              </a:r>
              <a:endParaRPr b="0" i="0" sz="1842" u="none" cap="none" strike="noStrike">
                <a:solidFill>
                  <a:schemeClr val="dk1"/>
                </a:solidFill>
                <a:latin typeface="Arial"/>
                <a:ea typeface="Arial"/>
                <a:cs typeface="Arial"/>
                <a:sym typeface="Arial"/>
              </a:endParaRPr>
            </a:p>
          </p:txBody>
        </p:sp>
        <p:sp>
          <p:nvSpPr>
            <p:cNvPr id="693" name="Google Shape;693;p18"/>
            <p:cNvSpPr/>
            <p:nvPr/>
          </p:nvSpPr>
          <p:spPr>
            <a:xfrm>
              <a:off x="2319435" y="2157190"/>
              <a:ext cx="108880" cy="103210"/>
            </a:xfrm>
            <a:custGeom>
              <a:rect b="b" l="l" r="r" t="t"/>
              <a:pathLst>
                <a:path extrusionOk="0" h="3240" w="3418">
                  <a:moveTo>
                    <a:pt x="1739" y="346"/>
                  </a:moveTo>
                  <a:cubicBezTo>
                    <a:pt x="1822" y="346"/>
                    <a:pt x="1881" y="394"/>
                    <a:pt x="1929" y="465"/>
                  </a:cubicBezTo>
                  <a:lnTo>
                    <a:pt x="2096" y="787"/>
                  </a:lnTo>
                  <a:cubicBezTo>
                    <a:pt x="2179" y="953"/>
                    <a:pt x="2334" y="1073"/>
                    <a:pt x="2513" y="1108"/>
                  </a:cubicBezTo>
                  <a:lnTo>
                    <a:pt x="2870" y="1144"/>
                  </a:lnTo>
                  <a:cubicBezTo>
                    <a:pt x="2953" y="1168"/>
                    <a:pt x="3013" y="1203"/>
                    <a:pt x="3048" y="1299"/>
                  </a:cubicBezTo>
                  <a:cubicBezTo>
                    <a:pt x="3072" y="1370"/>
                    <a:pt x="3048" y="1465"/>
                    <a:pt x="2989" y="1525"/>
                  </a:cubicBezTo>
                  <a:lnTo>
                    <a:pt x="2739" y="1775"/>
                  </a:lnTo>
                  <a:cubicBezTo>
                    <a:pt x="2596" y="1906"/>
                    <a:pt x="2536" y="2085"/>
                    <a:pt x="2572" y="2263"/>
                  </a:cubicBezTo>
                  <a:lnTo>
                    <a:pt x="2632" y="2620"/>
                  </a:lnTo>
                  <a:cubicBezTo>
                    <a:pt x="2643" y="2692"/>
                    <a:pt x="2620" y="2787"/>
                    <a:pt x="2536" y="2823"/>
                  </a:cubicBezTo>
                  <a:cubicBezTo>
                    <a:pt x="2493" y="2852"/>
                    <a:pt x="2450" y="2867"/>
                    <a:pt x="2407" y="2867"/>
                  </a:cubicBezTo>
                  <a:cubicBezTo>
                    <a:pt x="2378" y="2867"/>
                    <a:pt x="2350" y="2861"/>
                    <a:pt x="2322" y="2847"/>
                  </a:cubicBezTo>
                  <a:lnTo>
                    <a:pt x="2001" y="2680"/>
                  </a:lnTo>
                  <a:cubicBezTo>
                    <a:pt x="1917" y="2632"/>
                    <a:pt x="1822" y="2620"/>
                    <a:pt x="1739" y="2620"/>
                  </a:cubicBezTo>
                  <a:cubicBezTo>
                    <a:pt x="1643" y="2620"/>
                    <a:pt x="1560" y="2632"/>
                    <a:pt x="1465" y="2680"/>
                  </a:cubicBezTo>
                  <a:lnTo>
                    <a:pt x="1155" y="2847"/>
                  </a:lnTo>
                  <a:cubicBezTo>
                    <a:pt x="1128" y="2865"/>
                    <a:pt x="1097" y="2872"/>
                    <a:pt x="1066" y="2872"/>
                  </a:cubicBezTo>
                  <a:cubicBezTo>
                    <a:pt x="1016" y="2872"/>
                    <a:pt x="966" y="2852"/>
                    <a:pt x="929" y="2823"/>
                  </a:cubicBezTo>
                  <a:cubicBezTo>
                    <a:pt x="858" y="2787"/>
                    <a:pt x="822" y="2692"/>
                    <a:pt x="846" y="2620"/>
                  </a:cubicBezTo>
                  <a:lnTo>
                    <a:pt x="905" y="2263"/>
                  </a:lnTo>
                  <a:cubicBezTo>
                    <a:pt x="929" y="2085"/>
                    <a:pt x="869" y="1894"/>
                    <a:pt x="738" y="1775"/>
                  </a:cubicBezTo>
                  <a:lnTo>
                    <a:pt x="488" y="1525"/>
                  </a:lnTo>
                  <a:cubicBezTo>
                    <a:pt x="429" y="1465"/>
                    <a:pt x="393" y="1382"/>
                    <a:pt x="429" y="1299"/>
                  </a:cubicBezTo>
                  <a:cubicBezTo>
                    <a:pt x="453" y="1227"/>
                    <a:pt x="512" y="1168"/>
                    <a:pt x="608" y="1144"/>
                  </a:cubicBezTo>
                  <a:lnTo>
                    <a:pt x="965" y="1108"/>
                  </a:lnTo>
                  <a:cubicBezTo>
                    <a:pt x="1143" y="1073"/>
                    <a:pt x="1298" y="953"/>
                    <a:pt x="1381" y="787"/>
                  </a:cubicBezTo>
                  <a:lnTo>
                    <a:pt x="1548" y="465"/>
                  </a:lnTo>
                  <a:cubicBezTo>
                    <a:pt x="1572" y="394"/>
                    <a:pt x="1643" y="346"/>
                    <a:pt x="1739" y="346"/>
                  </a:cubicBezTo>
                  <a:close/>
                  <a:moveTo>
                    <a:pt x="1703" y="1"/>
                  </a:moveTo>
                  <a:cubicBezTo>
                    <a:pt x="1489" y="1"/>
                    <a:pt x="1310" y="120"/>
                    <a:pt x="1203" y="311"/>
                  </a:cubicBezTo>
                  <a:lnTo>
                    <a:pt x="1036" y="644"/>
                  </a:lnTo>
                  <a:cubicBezTo>
                    <a:pt x="1012" y="703"/>
                    <a:pt x="953" y="739"/>
                    <a:pt x="869" y="763"/>
                  </a:cubicBezTo>
                  <a:lnTo>
                    <a:pt x="512" y="811"/>
                  </a:lnTo>
                  <a:cubicBezTo>
                    <a:pt x="310" y="834"/>
                    <a:pt x="131" y="989"/>
                    <a:pt x="60" y="1192"/>
                  </a:cubicBezTo>
                  <a:cubicBezTo>
                    <a:pt x="0" y="1406"/>
                    <a:pt x="36" y="1620"/>
                    <a:pt x="203" y="1775"/>
                  </a:cubicBezTo>
                  <a:lnTo>
                    <a:pt x="500" y="2025"/>
                  </a:lnTo>
                  <a:cubicBezTo>
                    <a:pt x="548" y="2073"/>
                    <a:pt x="572" y="2144"/>
                    <a:pt x="560" y="2216"/>
                  </a:cubicBezTo>
                  <a:lnTo>
                    <a:pt x="500" y="2573"/>
                  </a:lnTo>
                  <a:cubicBezTo>
                    <a:pt x="477" y="2787"/>
                    <a:pt x="548" y="2989"/>
                    <a:pt x="727" y="3120"/>
                  </a:cubicBezTo>
                  <a:cubicBezTo>
                    <a:pt x="834" y="3204"/>
                    <a:pt x="929" y="3228"/>
                    <a:pt x="1048" y="3228"/>
                  </a:cubicBezTo>
                  <a:cubicBezTo>
                    <a:pt x="1143" y="3228"/>
                    <a:pt x="1227" y="3216"/>
                    <a:pt x="1322" y="3168"/>
                  </a:cubicBezTo>
                  <a:lnTo>
                    <a:pt x="1631" y="3001"/>
                  </a:lnTo>
                  <a:cubicBezTo>
                    <a:pt x="1661" y="2989"/>
                    <a:pt x="1694" y="2983"/>
                    <a:pt x="1727" y="2983"/>
                  </a:cubicBezTo>
                  <a:cubicBezTo>
                    <a:pt x="1759" y="2983"/>
                    <a:pt x="1792" y="2989"/>
                    <a:pt x="1822" y="3001"/>
                  </a:cubicBezTo>
                  <a:lnTo>
                    <a:pt x="2143" y="3168"/>
                  </a:lnTo>
                  <a:cubicBezTo>
                    <a:pt x="2227" y="3215"/>
                    <a:pt x="2318" y="3239"/>
                    <a:pt x="2409" y="3239"/>
                  </a:cubicBezTo>
                  <a:cubicBezTo>
                    <a:pt x="2524" y="3239"/>
                    <a:pt x="2639" y="3200"/>
                    <a:pt x="2739" y="3120"/>
                  </a:cubicBezTo>
                  <a:cubicBezTo>
                    <a:pt x="2917" y="2989"/>
                    <a:pt x="2989" y="2787"/>
                    <a:pt x="2953" y="2573"/>
                  </a:cubicBezTo>
                  <a:lnTo>
                    <a:pt x="2894" y="2216"/>
                  </a:lnTo>
                  <a:cubicBezTo>
                    <a:pt x="2882" y="2144"/>
                    <a:pt x="2917" y="2085"/>
                    <a:pt x="2953" y="2025"/>
                  </a:cubicBezTo>
                  <a:lnTo>
                    <a:pt x="3215" y="1775"/>
                  </a:lnTo>
                  <a:cubicBezTo>
                    <a:pt x="3358" y="1620"/>
                    <a:pt x="3417" y="1406"/>
                    <a:pt x="3358" y="1192"/>
                  </a:cubicBezTo>
                  <a:cubicBezTo>
                    <a:pt x="3298" y="989"/>
                    <a:pt x="3120" y="834"/>
                    <a:pt x="2894" y="811"/>
                  </a:cubicBezTo>
                  <a:lnTo>
                    <a:pt x="2536" y="763"/>
                  </a:lnTo>
                  <a:cubicBezTo>
                    <a:pt x="2465" y="739"/>
                    <a:pt x="2405" y="703"/>
                    <a:pt x="2382" y="644"/>
                  </a:cubicBezTo>
                  <a:lnTo>
                    <a:pt x="2215" y="311"/>
                  </a:lnTo>
                  <a:cubicBezTo>
                    <a:pt x="2120" y="120"/>
                    <a:pt x="1929" y="1"/>
                    <a:pt x="1703"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3600" lIns="93600" spcFirstLastPara="1" rIns="93600" wrap="square" tIns="93600">
              <a:noAutofit/>
            </a:bodyPr>
            <a:lstStyle/>
            <a:p>
              <a:pPr indent="0" lvl="0" marL="0" marR="0" rtl="0" algn="l">
                <a:lnSpc>
                  <a:spcPct val="100000"/>
                </a:lnSpc>
                <a:spcBef>
                  <a:spcPts val="0"/>
                </a:spcBef>
                <a:spcAft>
                  <a:spcPts val="0"/>
                </a:spcAft>
                <a:buClr>
                  <a:srgbClr val="000000"/>
                </a:buClr>
                <a:buSzPts val="1842"/>
                <a:buFont typeface="Arial"/>
                <a:buNone/>
              </a:pPr>
              <a:r>
                <a:t/>
              </a:r>
              <a:endParaRPr b="0" i="0" sz="1842" u="none" cap="none" strike="noStrike">
                <a:solidFill>
                  <a:schemeClr val="dk1"/>
                </a:solidFill>
                <a:latin typeface="Arial"/>
                <a:ea typeface="Arial"/>
                <a:cs typeface="Arial"/>
                <a:sym typeface="Arial"/>
              </a:endParaRPr>
            </a:p>
          </p:txBody>
        </p:sp>
      </p:grpSp>
      <p:sp>
        <p:nvSpPr>
          <p:cNvPr id="694" name="Google Shape;694;p18"/>
          <p:cNvSpPr/>
          <p:nvPr/>
        </p:nvSpPr>
        <p:spPr>
          <a:xfrm>
            <a:off x="4355193" y="1635131"/>
            <a:ext cx="520200" cy="525000"/>
          </a:xfrm>
          <a:prstGeom prst="ellipse">
            <a:avLst/>
          </a:prstGeom>
          <a:solidFill>
            <a:schemeClr val="accent1"/>
          </a:solidFill>
          <a:ln>
            <a:noFill/>
          </a:ln>
        </p:spPr>
        <p:txBody>
          <a:bodyPr anchorCtr="0" anchor="ctr" bIns="32475" lIns="64975" spcFirstLastPara="1" rIns="64975" wrap="square" tIns="32475">
            <a:noAutofit/>
          </a:bodyPr>
          <a:lstStyle/>
          <a:p>
            <a:pPr indent="0" lvl="0" marL="0" marR="0" rtl="0" algn="ctr">
              <a:lnSpc>
                <a:spcPct val="100000"/>
              </a:lnSpc>
              <a:spcBef>
                <a:spcPts val="0"/>
              </a:spcBef>
              <a:spcAft>
                <a:spcPts val="0"/>
              </a:spcAft>
              <a:buClr>
                <a:srgbClr val="000000"/>
              </a:buClr>
              <a:buSzPts val="1279"/>
              <a:buFont typeface="Arial"/>
              <a:buNone/>
            </a:pPr>
            <a:r>
              <a:t/>
            </a:r>
            <a:endParaRPr b="0" i="0" sz="1279" u="none" cap="none" strike="noStrike">
              <a:solidFill>
                <a:schemeClr val="lt1"/>
              </a:solidFill>
              <a:latin typeface="Arial"/>
              <a:ea typeface="Arial"/>
              <a:cs typeface="Arial"/>
              <a:sym typeface="Arial"/>
            </a:endParaRPr>
          </a:p>
        </p:txBody>
      </p:sp>
      <p:grpSp>
        <p:nvGrpSpPr>
          <p:cNvPr id="695" name="Google Shape;695;p18"/>
          <p:cNvGrpSpPr/>
          <p:nvPr/>
        </p:nvGrpSpPr>
        <p:grpSpPr>
          <a:xfrm>
            <a:off x="4497043" y="1761917"/>
            <a:ext cx="236283" cy="271332"/>
            <a:chOff x="2212084" y="1960358"/>
            <a:chExt cx="324698" cy="372863"/>
          </a:xfrm>
        </p:grpSpPr>
        <p:sp>
          <p:nvSpPr>
            <p:cNvPr id="696" name="Google Shape;696;p18"/>
            <p:cNvSpPr/>
            <p:nvPr/>
          </p:nvSpPr>
          <p:spPr>
            <a:xfrm>
              <a:off x="2291371" y="2128011"/>
              <a:ext cx="166888" cy="166888"/>
            </a:xfrm>
            <a:custGeom>
              <a:rect b="b" l="l" r="r" t="t"/>
              <a:pathLst>
                <a:path extrusionOk="0" h="5239" w="5239">
                  <a:moveTo>
                    <a:pt x="2620" y="357"/>
                  </a:moveTo>
                  <a:cubicBezTo>
                    <a:pt x="3870" y="357"/>
                    <a:pt x="4894" y="1369"/>
                    <a:pt x="4894" y="2631"/>
                  </a:cubicBezTo>
                  <a:cubicBezTo>
                    <a:pt x="4894" y="3882"/>
                    <a:pt x="3882" y="4906"/>
                    <a:pt x="2620" y="4906"/>
                  </a:cubicBezTo>
                  <a:cubicBezTo>
                    <a:pt x="1369" y="4906"/>
                    <a:pt x="346" y="3894"/>
                    <a:pt x="346" y="2631"/>
                  </a:cubicBezTo>
                  <a:cubicBezTo>
                    <a:pt x="346" y="1369"/>
                    <a:pt x="1369" y="357"/>
                    <a:pt x="2620" y="357"/>
                  </a:cubicBezTo>
                  <a:close/>
                  <a:moveTo>
                    <a:pt x="2620" y="0"/>
                  </a:moveTo>
                  <a:cubicBezTo>
                    <a:pt x="1179" y="0"/>
                    <a:pt x="0" y="1167"/>
                    <a:pt x="0" y="2620"/>
                  </a:cubicBezTo>
                  <a:cubicBezTo>
                    <a:pt x="0" y="4060"/>
                    <a:pt x="1179" y="5239"/>
                    <a:pt x="2620" y="5239"/>
                  </a:cubicBezTo>
                  <a:cubicBezTo>
                    <a:pt x="4060" y="5239"/>
                    <a:pt x="5239" y="4060"/>
                    <a:pt x="5239" y="2620"/>
                  </a:cubicBezTo>
                  <a:cubicBezTo>
                    <a:pt x="5239" y="1167"/>
                    <a:pt x="4060" y="0"/>
                    <a:pt x="2620"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66525" lIns="66525" spcFirstLastPara="1" rIns="66525" wrap="square" tIns="66525">
              <a:noAutofit/>
            </a:bodyPr>
            <a:lstStyle/>
            <a:p>
              <a:pPr indent="0" lvl="0" marL="0" marR="0" rtl="0" algn="l">
                <a:lnSpc>
                  <a:spcPct val="100000"/>
                </a:lnSpc>
                <a:spcBef>
                  <a:spcPts val="0"/>
                </a:spcBef>
                <a:spcAft>
                  <a:spcPts val="0"/>
                </a:spcAft>
                <a:buClr>
                  <a:srgbClr val="000000"/>
                </a:buClr>
                <a:buSzPts val="1309"/>
                <a:buFont typeface="Arial"/>
                <a:buNone/>
              </a:pPr>
              <a:r>
                <a:t/>
              </a:r>
              <a:endParaRPr b="0" i="0" sz="1309" u="none" cap="none" strike="noStrike">
                <a:solidFill>
                  <a:schemeClr val="dk1"/>
                </a:solidFill>
                <a:latin typeface="Arial"/>
                <a:ea typeface="Arial"/>
                <a:cs typeface="Arial"/>
                <a:sym typeface="Arial"/>
              </a:endParaRPr>
            </a:p>
          </p:txBody>
        </p:sp>
        <p:sp>
          <p:nvSpPr>
            <p:cNvPr id="697" name="Google Shape;697;p18"/>
            <p:cNvSpPr/>
            <p:nvPr/>
          </p:nvSpPr>
          <p:spPr>
            <a:xfrm>
              <a:off x="2212084" y="1960358"/>
              <a:ext cx="324698" cy="372863"/>
            </a:xfrm>
            <a:custGeom>
              <a:rect b="b" l="l" r="r" t="t"/>
              <a:pathLst>
                <a:path extrusionOk="0" h="11705" w="10193">
                  <a:moveTo>
                    <a:pt x="7502" y="358"/>
                  </a:moveTo>
                  <a:lnTo>
                    <a:pt x="6383" y="2644"/>
                  </a:lnTo>
                  <a:lnTo>
                    <a:pt x="3811" y="2644"/>
                  </a:lnTo>
                  <a:lnTo>
                    <a:pt x="2692" y="358"/>
                  </a:lnTo>
                  <a:close/>
                  <a:moveTo>
                    <a:pt x="6228" y="3001"/>
                  </a:moveTo>
                  <a:lnTo>
                    <a:pt x="5692" y="4096"/>
                  </a:lnTo>
                  <a:cubicBezTo>
                    <a:pt x="5490" y="4073"/>
                    <a:pt x="5299" y="4049"/>
                    <a:pt x="5109" y="4049"/>
                  </a:cubicBezTo>
                  <a:cubicBezTo>
                    <a:pt x="4918" y="4049"/>
                    <a:pt x="4716" y="4073"/>
                    <a:pt x="4525" y="4096"/>
                  </a:cubicBezTo>
                  <a:lnTo>
                    <a:pt x="3989" y="3001"/>
                  </a:lnTo>
                  <a:close/>
                  <a:moveTo>
                    <a:pt x="2334" y="405"/>
                  </a:moveTo>
                  <a:lnTo>
                    <a:pt x="4168" y="4156"/>
                  </a:lnTo>
                  <a:cubicBezTo>
                    <a:pt x="3382" y="4370"/>
                    <a:pt x="2692" y="4799"/>
                    <a:pt x="2180" y="5406"/>
                  </a:cubicBezTo>
                  <a:lnTo>
                    <a:pt x="608" y="2227"/>
                  </a:lnTo>
                  <a:cubicBezTo>
                    <a:pt x="406" y="1787"/>
                    <a:pt x="584" y="1275"/>
                    <a:pt x="1013" y="1060"/>
                  </a:cubicBezTo>
                  <a:lnTo>
                    <a:pt x="2334" y="405"/>
                  </a:lnTo>
                  <a:close/>
                  <a:moveTo>
                    <a:pt x="2418" y="1"/>
                  </a:moveTo>
                  <a:cubicBezTo>
                    <a:pt x="2382" y="1"/>
                    <a:pt x="2358" y="1"/>
                    <a:pt x="2334" y="24"/>
                  </a:cubicBezTo>
                  <a:lnTo>
                    <a:pt x="846" y="751"/>
                  </a:lnTo>
                  <a:cubicBezTo>
                    <a:pt x="251" y="1048"/>
                    <a:pt x="1" y="1775"/>
                    <a:pt x="298" y="2370"/>
                  </a:cubicBezTo>
                  <a:lnTo>
                    <a:pt x="1942" y="5704"/>
                  </a:lnTo>
                  <a:cubicBezTo>
                    <a:pt x="1525" y="6311"/>
                    <a:pt x="1263" y="7073"/>
                    <a:pt x="1263" y="7883"/>
                  </a:cubicBezTo>
                  <a:cubicBezTo>
                    <a:pt x="1263" y="8275"/>
                    <a:pt x="1322" y="8680"/>
                    <a:pt x="1441" y="9049"/>
                  </a:cubicBezTo>
                  <a:cubicBezTo>
                    <a:pt x="1470" y="9126"/>
                    <a:pt x="1544" y="9179"/>
                    <a:pt x="1616" y="9179"/>
                  </a:cubicBezTo>
                  <a:cubicBezTo>
                    <a:pt x="1633" y="9179"/>
                    <a:pt x="1651" y="9176"/>
                    <a:pt x="1668" y="9168"/>
                  </a:cubicBezTo>
                  <a:cubicBezTo>
                    <a:pt x="1763" y="9145"/>
                    <a:pt x="1822" y="9037"/>
                    <a:pt x="1787" y="8954"/>
                  </a:cubicBezTo>
                  <a:cubicBezTo>
                    <a:pt x="1668" y="8609"/>
                    <a:pt x="1620" y="8240"/>
                    <a:pt x="1620" y="7883"/>
                  </a:cubicBezTo>
                  <a:cubicBezTo>
                    <a:pt x="1620" y="5954"/>
                    <a:pt x="3192" y="4394"/>
                    <a:pt x="5109" y="4394"/>
                  </a:cubicBezTo>
                  <a:cubicBezTo>
                    <a:pt x="7026" y="4394"/>
                    <a:pt x="8585" y="5954"/>
                    <a:pt x="8585" y="7883"/>
                  </a:cubicBezTo>
                  <a:cubicBezTo>
                    <a:pt x="8585" y="9799"/>
                    <a:pt x="7026" y="11359"/>
                    <a:pt x="5109" y="11359"/>
                  </a:cubicBezTo>
                  <a:cubicBezTo>
                    <a:pt x="3823" y="11359"/>
                    <a:pt x="2656" y="10657"/>
                    <a:pt x="2037" y="9526"/>
                  </a:cubicBezTo>
                  <a:cubicBezTo>
                    <a:pt x="2012" y="9468"/>
                    <a:pt x="1953" y="9433"/>
                    <a:pt x="1887" y="9433"/>
                  </a:cubicBezTo>
                  <a:cubicBezTo>
                    <a:pt x="1858" y="9433"/>
                    <a:pt x="1828" y="9440"/>
                    <a:pt x="1799" y="9454"/>
                  </a:cubicBezTo>
                  <a:cubicBezTo>
                    <a:pt x="1715" y="9502"/>
                    <a:pt x="1680" y="9597"/>
                    <a:pt x="1727" y="9692"/>
                  </a:cubicBezTo>
                  <a:cubicBezTo>
                    <a:pt x="2394" y="10931"/>
                    <a:pt x="3692" y="11704"/>
                    <a:pt x="5109" y="11704"/>
                  </a:cubicBezTo>
                  <a:cubicBezTo>
                    <a:pt x="7216" y="11704"/>
                    <a:pt x="8942" y="9978"/>
                    <a:pt x="8942" y="7859"/>
                  </a:cubicBezTo>
                  <a:cubicBezTo>
                    <a:pt x="8942" y="7061"/>
                    <a:pt x="8692" y="6311"/>
                    <a:pt x="8276" y="5692"/>
                  </a:cubicBezTo>
                  <a:lnTo>
                    <a:pt x="8966" y="4299"/>
                  </a:lnTo>
                  <a:cubicBezTo>
                    <a:pt x="9002" y="4215"/>
                    <a:pt x="8966" y="4108"/>
                    <a:pt x="8883" y="4061"/>
                  </a:cubicBezTo>
                  <a:cubicBezTo>
                    <a:pt x="8861" y="4051"/>
                    <a:pt x="8838" y="4047"/>
                    <a:pt x="8814" y="4047"/>
                  </a:cubicBezTo>
                  <a:cubicBezTo>
                    <a:pt x="8748" y="4047"/>
                    <a:pt x="8680" y="4082"/>
                    <a:pt x="8645" y="4144"/>
                  </a:cubicBezTo>
                  <a:lnTo>
                    <a:pt x="8038" y="5370"/>
                  </a:lnTo>
                  <a:cubicBezTo>
                    <a:pt x="7537" y="4763"/>
                    <a:pt x="6835" y="4334"/>
                    <a:pt x="6049" y="4120"/>
                  </a:cubicBezTo>
                  <a:lnTo>
                    <a:pt x="7871" y="370"/>
                  </a:lnTo>
                  <a:lnTo>
                    <a:pt x="9204" y="1025"/>
                  </a:lnTo>
                  <a:cubicBezTo>
                    <a:pt x="9633" y="1239"/>
                    <a:pt x="9812" y="1763"/>
                    <a:pt x="9597" y="2191"/>
                  </a:cubicBezTo>
                  <a:lnTo>
                    <a:pt x="8942" y="3513"/>
                  </a:lnTo>
                  <a:cubicBezTo>
                    <a:pt x="8907" y="3608"/>
                    <a:pt x="8942" y="3703"/>
                    <a:pt x="9026" y="3751"/>
                  </a:cubicBezTo>
                  <a:cubicBezTo>
                    <a:pt x="9049" y="3764"/>
                    <a:pt x="9074" y="3770"/>
                    <a:pt x="9099" y="3770"/>
                  </a:cubicBezTo>
                  <a:cubicBezTo>
                    <a:pt x="9164" y="3770"/>
                    <a:pt x="9230" y="3731"/>
                    <a:pt x="9264" y="3680"/>
                  </a:cubicBezTo>
                  <a:lnTo>
                    <a:pt x="9919" y="2358"/>
                  </a:lnTo>
                  <a:cubicBezTo>
                    <a:pt x="10193" y="1775"/>
                    <a:pt x="9943" y="1048"/>
                    <a:pt x="9347" y="751"/>
                  </a:cubicBezTo>
                  <a:lnTo>
                    <a:pt x="7859" y="24"/>
                  </a:lnTo>
                  <a:cubicBezTo>
                    <a:pt x="7835" y="1"/>
                    <a:pt x="7811" y="1"/>
                    <a:pt x="7788"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66525" lIns="66525" spcFirstLastPara="1" rIns="66525" wrap="square" tIns="66525">
              <a:noAutofit/>
            </a:bodyPr>
            <a:lstStyle/>
            <a:p>
              <a:pPr indent="0" lvl="0" marL="0" marR="0" rtl="0" algn="l">
                <a:lnSpc>
                  <a:spcPct val="100000"/>
                </a:lnSpc>
                <a:spcBef>
                  <a:spcPts val="0"/>
                </a:spcBef>
                <a:spcAft>
                  <a:spcPts val="0"/>
                </a:spcAft>
                <a:buClr>
                  <a:srgbClr val="000000"/>
                </a:buClr>
                <a:buSzPts val="1309"/>
                <a:buFont typeface="Arial"/>
                <a:buNone/>
              </a:pPr>
              <a:r>
                <a:t/>
              </a:r>
              <a:endParaRPr b="0" i="0" sz="1309" u="none" cap="none" strike="noStrike">
                <a:solidFill>
                  <a:schemeClr val="dk1"/>
                </a:solidFill>
                <a:latin typeface="Arial"/>
                <a:ea typeface="Arial"/>
                <a:cs typeface="Arial"/>
                <a:sym typeface="Arial"/>
              </a:endParaRPr>
            </a:p>
          </p:txBody>
        </p:sp>
        <p:sp>
          <p:nvSpPr>
            <p:cNvPr id="698" name="Google Shape;698;p18"/>
            <p:cNvSpPr/>
            <p:nvPr/>
          </p:nvSpPr>
          <p:spPr>
            <a:xfrm>
              <a:off x="2319435" y="2157190"/>
              <a:ext cx="108880" cy="103210"/>
            </a:xfrm>
            <a:custGeom>
              <a:rect b="b" l="l" r="r" t="t"/>
              <a:pathLst>
                <a:path extrusionOk="0" h="3240" w="3418">
                  <a:moveTo>
                    <a:pt x="1739" y="346"/>
                  </a:moveTo>
                  <a:cubicBezTo>
                    <a:pt x="1822" y="346"/>
                    <a:pt x="1881" y="394"/>
                    <a:pt x="1929" y="465"/>
                  </a:cubicBezTo>
                  <a:lnTo>
                    <a:pt x="2096" y="787"/>
                  </a:lnTo>
                  <a:cubicBezTo>
                    <a:pt x="2179" y="953"/>
                    <a:pt x="2334" y="1073"/>
                    <a:pt x="2513" y="1108"/>
                  </a:cubicBezTo>
                  <a:lnTo>
                    <a:pt x="2870" y="1144"/>
                  </a:lnTo>
                  <a:cubicBezTo>
                    <a:pt x="2953" y="1168"/>
                    <a:pt x="3013" y="1203"/>
                    <a:pt x="3048" y="1299"/>
                  </a:cubicBezTo>
                  <a:cubicBezTo>
                    <a:pt x="3072" y="1370"/>
                    <a:pt x="3048" y="1465"/>
                    <a:pt x="2989" y="1525"/>
                  </a:cubicBezTo>
                  <a:lnTo>
                    <a:pt x="2739" y="1775"/>
                  </a:lnTo>
                  <a:cubicBezTo>
                    <a:pt x="2596" y="1906"/>
                    <a:pt x="2536" y="2085"/>
                    <a:pt x="2572" y="2263"/>
                  </a:cubicBezTo>
                  <a:lnTo>
                    <a:pt x="2632" y="2620"/>
                  </a:lnTo>
                  <a:cubicBezTo>
                    <a:pt x="2643" y="2692"/>
                    <a:pt x="2620" y="2787"/>
                    <a:pt x="2536" y="2823"/>
                  </a:cubicBezTo>
                  <a:cubicBezTo>
                    <a:pt x="2493" y="2852"/>
                    <a:pt x="2450" y="2867"/>
                    <a:pt x="2407" y="2867"/>
                  </a:cubicBezTo>
                  <a:cubicBezTo>
                    <a:pt x="2378" y="2867"/>
                    <a:pt x="2350" y="2861"/>
                    <a:pt x="2322" y="2847"/>
                  </a:cubicBezTo>
                  <a:lnTo>
                    <a:pt x="2001" y="2680"/>
                  </a:lnTo>
                  <a:cubicBezTo>
                    <a:pt x="1917" y="2632"/>
                    <a:pt x="1822" y="2620"/>
                    <a:pt x="1739" y="2620"/>
                  </a:cubicBezTo>
                  <a:cubicBezTo>
                    <a:pt x="1643" y="2620"/>
                    <a:pt x="1560" y="2632"/>
                    <a:pt x="1465" y="2680"/>
                  </a:cubicBezTo>
                  <a:lnTo>
                    <a:pt x="1155" y="2847"/>
                  </a:lnTo>
                  <a:cubicBezTo>
                    <a:pt x="1128" y="2865"/>
                    <a:pt x="1097" y="2872"/>
                    <a:pt x="1066" y="2872"/>
                  </a:cubicBezTo>
                  <a:cubicBezTo>
                    <a:pt x="1016" y="2872"/>
                    <a:pt x="966" y="2852"/>
                    <a:pt x="929" y="2823"/>
                  </a:cubicBezTo>
                  <a:cubicBezTo>
                    <a:pt x="858" y="2787"/>
                    <a:pt x="822" y="2692"/>
                    <a:pt x="846" y="2620"/>
                  </a:cubicBezTo>
                  <a:lnTo>
                    <a:pt x="905" y="2263"/>
                  </a:lnTo>
                  <a:cubicBezTo>
                    <a:pt x="929" y="2085"/>
                    <a:pt x="869" y="1894"/>
                    <a:pt x="738" y="1775"/>
                  </a:cubicBezTo>
                  <a:lnTo>
                    <a:pt x="488" y="1525"/>
                  </a:lnTo>
                  <a:cubicBezTo>
                    <a:pt x="429" y="1465"/>
                    <a:pt x="393" y="1382"/>
                    <a:pt x="429" y="1299"/>
                  </a:cubicBezTo>
                  <a:cubicBezTo>
                    <a:pt x="453" y="1227"/>
                    <a:pt x="512" y="1168"/>
                    <a:pt x="608" y="1144"/>
                  </a:cubicBezTo>
                  <a:lnTo>
                    <a:pt x="965" y="1108"/>
                  </a:lnTo>
                  <a:cubicBezTo>
                    <a:pt x="1143" y="1073"/>
                    <a:pt x="1298" y="953"/>
                    <a:pt x="1381" y="787"/>
                  </a:cubicBezTo>
                  <a:lnTo>
                    <a:pt x="1548" y="465"/>
                  </a:lnTo>
                  <a:cubicBezTo>
                    <a:pt x="1572" y="394"/>
                    <a:pt x="1643" y="346"/>
                    <a:pt x="1739" y="346"/>
                  </a:cubicBezTo>
                  <a:close/>
                  <a:moveTo>
                    <a:pt x="1703" y="1"/>
                  </a:moveTo>
                  <a:cubicBezTo>
                    <a:pt x="1489" y="1"/>
                    <a:pt x="1310" y="120"/>
                    <a:pt x="1203" y="311"/>
                  </a:cubicBezTo>
                  <a:lnTo>
                    <a:pt x="1036" y="644"/>
                  </a:lnTo>
                  <a:cubicBezTo>
                    <a:pt x="1012" y="703"/>
                    <a:pt x="953" y="739"/>
                    <a:pt x="869" y="763"/>
                  </a:cubicBezTo>
                  <a:lnTo>
                    <a:pt x="512" y="811"/>
                  </a:lnTo>
                  <a:cubicBezTo>
                    <a:pt x="310" y="834"/>
                    <a:pt x="131" y="989"/>
                    <a:pt x="60" y="1192"/>
                  </a:cubicBezTo>
                  <a:cubicBezTo>
                    <a:pt x="0" y="1406"/>
                    <a:pt x="36" y="1620"/>
                    <a:pt x="203" y="1775"/>
                  </a:cubicBezTo>
                  <a:lnTo>
                    <a:pt x="500" y="2025"/>
                  </a:lnTo>
                  <a:cubicBezTo>
                    <a:pt x="548" y="2073"/>
                    <a:pt x="572" y="2144"/>
                    <a:pt x="560" y="2216"/>
                  </a:cubicBezTo>
                  <a:lnTo>
                    <a:pt x="500" y="2573"/>
                  </a:lnTo>
                  <a:cubicBezTo>
                    <a:pt x="477" y="2787"/>
                    <a:pt x="548" y="2989"/>
                    <a:pt x="727" y="3120"/>
                  </a:cubicBezTo>
                  <a:cubicBezTo>
                    <a:pt x="834" y="3204"/>
                    <a:pt x="929" y="3228"/>
                    <a:pt x="1048" y="3228"/>
                  </a:cubicBezTo>
                  <a:cubicBezTo>
                    <a:pt x="1143" y="3228"/>
                    <a:pt x="1227" y="3216"/>
                    <a:pt x="1322" y="3168"/>
                  </a:cubicBezTo>
                  <a:lnTo>
                    <a:pt x="1631" y="3001"/>
                  </a:lnTo>
                  <a:cubicBezTo>
                    <a:pt x="1661" y="2989"/>
                    <a:pt x="1694" y="2983"/>
                    <a:pt x="1727" y="2983"/>
                  </a:cubicBezTo>
                  <a:cubicBezTo>
                    <a:pt x="1759" y="2983"/>
                    <a:pt x="1792" y="2989"/>
                    <a:pt x="1822" y="3001"/>
                  </a:cubicBezTo>
                  <a:lnTo>
                    <a:pt x="2143" y="3168"/>
                  </a:lnTo>
                  <a:cubicBezTo>
                    <a:pt x="2227" y="3215"/>
                    <a:pt x="2318" y="3239"/>
                    <a:pt x="2409" y="3239"/>
                  </a:cubicBezTo>
                  <a:cubicBezTo>
                    <a:pt x="2524" y="3239"/>
                    <a:pt x="2639" y="3200"/>
                    <a:pt x="2739" y="3120"/>
                  </a:cubicBezTo>
                  <a:cubicBezTo>
                    <a:pt x="2917" y="2989"/>
                    <a:pt x="2989" y="2787"/>
                    <a:pt x="2953" y="2573"/>
                  </a:cubicBezTo>
                  <a:lnTo>
                    <a:pt x="2894" y="2216"/>
                  </a:lnTo>
                  <a:cubicBezTo>
                    <a:pt x="2882" y="2144"/>
                    <a:pt x="2917" y="2085"/>
                    <a:pt x="2953" y="2025"/>
                  </a:cubicBezTo>
                  <a:lnTo>
                    <a:pt x="3215" y="1775"/>
                  </a:lnTo>
                  <a:cubicBezTo>
                    <a:pt x="3358" y="1620"/>
                    <a:pt x="3417" y="1406"/>
                    <a:pt x="3358" y="1192"/>
                  </a:cubicBezTo>
                  <a:cubicBezTo>
                    <a:pt x="3298" y="989"/>
                    <a:pt x="3120" y="834"/>
                    <a:pt x="2894" y="811"/>
                  </a:cubicBezTo>
                  <a:lnTo>
                    <a:pt x="2536" y="763"/>
                  </a:lnTo>
                  <a:cubicBezTo>
                    <a:pt x="2465" y="739"/>
                    <a:pt x="2405" y="703"/>
                    <a:pt x="2382" y="644"/>
                  </a:cubicBezTo>
                  <a:lnTo>
                    <a:pt x="2215" y="311"/>
                  </a:lnTo>
                  <a:cubicBezTo>
                    <a:pt x="2120" y="120"/>
                    <a:pt x="1929" y="1"/>
                    <a:pt x="1703"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66525" lIns="66525" spcFirstLastPara="1" rIns="66525" wrap="square" tIns="66525">
              <a:noAutofit/>
            </a:bodyPr>
            <a:lstStyle/>
            <a:p>
              <a:pPr indent="0" lvl="0" marL="0" marR="0" rtl="0" algn="l">
                <a:lnSpc>
                  <a:spcPct val="100000"/>
                </a:lnSpc>
                <a:spcBef>
                  <a:spcPts val="0"/>
                </a:spcBef>
                <a:spcAft>
                  <a:spcPts val="0"/>
                </a:spcAft>
                <a:buClr>
                  <a:srgbClr val="000000"/>
                </a:buClr>
                <a:buSzPts val="1309"/>
                <a:buFont typeface="Arial"/>
                <a:buNone/>
              </a:pPr>
              <a:r>
                <a:t/>
              </a:r>
              <a:endParaRPr b="0" i="0" sz="1309" u="none" cap="none" strike="noStrike">
                <a:solidFill>
                  <a:schemeClr val="dk1"/>
                </a:solidFill>
                <a:latin typeface="Arial"/>
                <a:ea typeface="Arial"/>
                <a:cs typeface="Arial"/>
                <a:sym typeface="Arial"/>
              </a:endParaRPr>
            </a:p>
          </p:txBody>
        </p:sp>
      </p:grpSp>
      <p:sp>
        <p:nvSpPr>
          <p:cNvPr id="699" name="Google Shape;699;p18"/>
          <p:cNvSpPr txBox="1"/>
          <p:nvPr/>
        </p:nvSpPr>
        <p:spPr>
          <a:xfrm>
            <a:off x="4951943" y="1578256"/>
            <a:ext cx="5103600" cy="381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Helvetica Neue"/>
                <a:ea typeface="Helvetica Neue"/>
                <a:cs typeface="Helvetica Neue"/>
                <a:sym typeface="Helvetica Neue"/>
              </a:rPr>
              <a:t>Selected Key Wins</a:t>
            </a:r>
            <a:endParaRPr b="0" i="0" sz="2400" u="none" cap="none" strike="noStrike">
              <a:solidFill>
                <a:schemeClr val="dk1"/>
              </a:solidFill>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AC3EE">
            <a:alpha val="46274"/>
          </a:srgbClr>
        </a:solidFill>
      </p:bgPr>
    </p:bg>
    <p:spTree>
      <p:nvGrpSpPr>
        <p:cNvPr id="703" name="Shape 703"/>
        <p:cNvGrpSpPr/>
        <p:nvPr/>
      </p:nvGrpSpPr>
      <p:grpSpPr>
        <a:xfrm>
          <a:off x="0" y="0"/>
          <a:ext cx="0" cy="0"/>
          <a:chOff x="0" y="0"/>
          <a:chExt cx="0" cy="0"/>
        </a:xfrm>
      </p:grpSpPr>
      <p:pic>
        <p:nvPicPr>
          <p:cNvPr descr="A person leaning against a wall&#10;&#10;AI-generated content may be incorrect." id="704" name="Google Shape;704;p19"/>
          <p:cNvPicPr preferRelativeResize="0"/>
          <p:nvPr/>
        </p:nvPicPr>
        <p:blipFill rotWithShape="1">
          <a:blip r:embed="rId3">
            <a:alphaModFix amt="21000"/>
          </a:blip>
          <a:srcRect b="67679" l="0" r="63057" t="-4"/>
          <a:stretch/>
        </p:blipFill>
        <p:spPr>
          <a:xfrm>
            <a:off x="1" y="0"/>
            <a:ext cx="12192001" cy="6858000"/>
          </a:xfrm>
          <a:prstGeom prst="rect">
            <a:avLst/>
          </a:prstGeom>
          <a:noFill/>
          <a:ln>
            <a:noFill/>
          </a:ln>
          <a:effectLst>
            <a:outerShdw blurRad="50800" rotWithShape="0" algn="ctr" dir="5400000" dist="50800">
              <a:srgbClr val="000000">
                <a:alpha val="0"/>
              </a:srgbClr>
            </a:outerShdw>
          </a:effectLst>
        </p:spPr>
      </p:pic>
      <p:sp>
        <p:nvSpPr>
          <p:cNvPr id="705" name="Google Shape;705;p19"/>
          <p:cNvSpPr txBox="1"/>
          <p:nvPr>
            <p:ph type="ctrTitle"/>
          </p:nvPr>
        </p:nvSpPr>
        <p:spPr>
          <a:xfrm>
            <a:off x="430000" y="267500"/>
            <a:ext cx="10641300" cy="12615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1"/>
              </a:buClr>
              <a:buSzPts val="1800"/>
              <a:buFont typeface="DM Serif Display"/>
              <a:buNone/>
            </a:pPr>
            <a:r>
              <a:rPr lang="en-US" sz="3300">
                <a:latin typeface="DM Serif Display"/>
                <a:ea typeface="DM Serif Display"/>
                <a:cs typeface="DM Serif Display"/>
                <a:sym typeface="DM Serif Display"/>
              </a:rPr>
              <a:t>However, major challenges begin to emerge that slowed the momentum and priorities of NOLA OY movement</a:t>
            </a:r>
            <a:endParaRPr sz="3300">
              <a:latin typeface="DM Serif Display"/>
              <a:ea typeface="DM Serif Display"/>
              <a:cs typeface="DM Serif Display"/>
              <a:sym typeface="DM Serif Display"/>
            </a:endParaRPr>
          </a:p>
        </p:txBody>
      </p:sp>
      <p:sp>
        <p:nvSpPr>
          <p:cNvPr id="706" name="Google Shape;706;p19"/>
          <p:cNvSpPr/>
          <p:nvPr/>
        </p:nvSpPr>
        <p:spPr>
          <a:xfrm>
            <a:off x="4040239" y="3220636"/>
            <a:ext cx="2107767" cy="1780644"/>
          </a:xfrm>
          <a:prstGeom prst="rect">
            <a:avLst/>
          </a:prstGeom>
          <a:solidFill>
            <a:schemeClr val="accent2"/>
          </a:solidFill>
          <a:ln cap="flat" cmpd="sng" w="25400">
            <a:solidFill>
              <a:schemeClr val="lt1"/>
            </a:solidFill>
            <a:prstDash val="solid"/>
            <a:miter lim="8000"/>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NOLABA, the New Orleans regional economic development agency, receives OY funding but undergoes key leadership transitions that disrupt the continuation of OY work; NOLABA steps down as anchor</a:t>
            </a:r>
            <a:endParaRPr b="0" i="0" sz="1200" u="none" cap="none" strike="noStrike">
              <a:solidFill>
                <a:schemeClr val="lt1"/>
              </a:solidFill>
              <a:latin typeface="Arial"/>
              <a:ea typeface="Arial"/>
              <a:cs typeface="Arial"/>
              <a:sym typeface="Arial"/>
            </a:endParaRPr>
          </a:p>
        </p:txBody>
      </p:sp>
      <p:sp>
        <p:nvSpPr>
          <p:cNvPr id="707" name="Google Shape;707;p19"/>
          <p:cNvSpPr/>
          <p:nvPr/>
        </p:nvSpPr>
        <p:spPr>
          <a:xfrm>
            <a:off x="2946405" y="2325177"/>
            <a:ext cx="561980" cy="389200"/>
          </a:xfrm>
          <a:prstGeom prst="rightArrow">
            <a:avLst>
              <a:gd fmla="val 50000" name="adj1"/>
              <a:gd fmla="val 50000" name="adj2"/>
            </a:avLst>
          </a:prstGeom>
          <a:solidFill>
            <a:schemeClr val="lt1"/>
          </a:solidFill>
          <a:ln cap="flat" cmpd="sng" w="19050">
            <a:solidFill>
              <a:schemeClr val="dk1"/>
            </a:solidFill>
            <a:prstDash val="solid"/>
            <a:miter lim="8000"/>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08" name="Google Shape;708;p19"/>
          <p:cNvSpPr txBox="1"/>
          <p:nvPr/>
        </p:nvSpPr>
        <p:spPr>
          <a:xfrm>
            <a:off x="4040238" y="2368459"/>
            <a:ext cx="2107765" cy="297454"/>
          </a:xfrm>
          <a:prstGeom prst="rect">
            <a:avLst/>
          </a:prstGeom>
          <a:solidFill>
            <a:schemeClr val="accent1"/>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33"/>
              <a:buFont typeface="Arial"/>
              <a:buNone/>
            </a:pPr>
            <a:r>
              <a:rPr b="1" i="0" lang="en-US" sz="1333" u="none" cap="none" strike="noStrike">
                <a:solidFill>
                  <a:schemeClr val="lt1"/>
                </a:solidFill>
                <a:latin typeface="Arial"/>
                <a:ea typeface="Arial"/>
                <a:cs typeface="Arial"/>
                <a:sym typeface="Arial"/>
              </a:rPr>
              <a:t>Leadership Transitions</a:t>
            </a:r>
            <a:endParaRPr b="0" i="0" sz="1400" u="none" cap="none" strike="noStrike">
              <a:solidFill>
                <a:srgbClr val="000000"/>
              </a:solidFill>
              <a:latin typeface="Arial"/>
              <a:ea typeface="Arial"/>
              <a:cs typeface="Arial"/>
              <a:sym typeface="Arial"/>
            </a:endParaRPr>
          </a:p>
        </p:txBody>
      </p:sp>
      <p:sp>
        <p:nvSpPr>
          <p:cNvPr id="709" name="Google Shape;709;p19"/>
          <p:cNvSpPr/>
          <p:nvPr/>
        </p:nvSpPr>
        <p:spPr>
          <a:xfrm>
            <a:off x="7339650" y="3793947"/>
            <a:ext cx="2107800" cy="2523300"/>
          </a:xfrm>
          <a:prstGeom prst="rect">
            <a:avLst/>
          </a:prstGeom>
          <a:solidFill>
            <a:schemeClr val="accent3"/>
          </a:solidFill>
          <a:ln cap="flat" cmpd="sng" w="25400">
            <a:solidFill>
              <a:schemeClr val="lt1"/>
            </a:solidFill>
            <a:prstDash val="solid"/>
            <a:miter lim="8000"/>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The New Orleans Youth Alliance, which convened OY non-profit partners, played an important role in crafting new strategy and programming, leveraging youth participation in the design and development</a:t>
            </a:r>
            <a:endParaRPr b="0" i="0" sz="1200" u="none" cap="none" strike="noStrike">
              <a:solidFill>
                <a:schemeClr val="lt1"/>
              </a:solidFill>
              <a:latin typeface="Arial"/>
              <a:ea typeface="Arial"/>
              <a:cs typeface="Arial"/>
              <a:sym typeface="Arial"/>
            </a:endParaRPr>
          </a:p>
        </p:txBody>
      </p:sp>
      <p:sp>
        <p:nvSpPr>
          <p:cNvPr id="710" name="Google Shape;710;p19"/>
          <p:cNvSpPr/>
          <p:nvPr/>
        </p:nvSpPr>
        <p:spPr>
          <a:xfrm>
            <a:off x="9640168" y="3793947"/>
            <a:ext cx="2107800" cy="2523300"/>
          </a:xfrm>
          <a:prstGeom prst="rect">
            <a:avLst/>
          </a:prstGeom>
          <a:solidFill>
            <a:schemeClr val="accent3"/>
          </a:solidFill>
          <a:ln cap="flat" cmpd="sng" w="25400">
            <a:solidFill>
              <a:schemeClr val="lt1"/>
            </a:solidFill>
            <a:prstDash val="solid"/>
            <a:miter lim="8000"/>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CYPB, given its existing mandate with the City of New Orleans, became an integral partner to the New Orleans Youth Alliance (NOYA)</a:t>
            </a:r>
            <a:endParaRPr b="0" i="0" sz="1200" u="none" cap="none" strike="noStrike">
              <a:solidFill>
                <a:schemeClr val="lt1"/>
              </a:solidFill>
              <a:latin typeface="Arial"/>
              <a:ea typeface="Arial"/>
              <a:cs typeface="Arial"/>
              <a:sym typeface="Arial"/>
            </a:endParaRPr>
          </a:p>
        </p:txBody>
      </p:sp>
      <p:sp>
        <p:nvSpPr>
          <p:cNvPr id="711" name="Google Shape;711;p19"/>
          <p:cNvSpPr txBox="1"/>
          <p:nvPr/>
        </p:nvSpPr>
        <p:spPr>
          <a:xfrm>
            <a:off x="773109" y="2368459"/>
            <a:ext cx="2082353" cy="297454"/>
          </a:xfrm>
          <a:prstGeom prst="rect">
            <a:avLst/>
          </a:prstGeom>
          <a:solidFill>
            <a:schemeClr val="accent1"/>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33"/>
              <a:buFont typeface="Arial"/>
              <a:buNone/>
            </a:pPr>
            <a:r>
              <a:rPr b="1" i="0" lang="en-US" sz="1333" u="none" cap="none" strike="noStrike">
                <a:solidFill>
                  <a:schemeClr val="lt1"/>
                </a:solidFill>
                <a:latin typeface="Arial"/>
                <a:ea typeface="Arial"/>
                <a:cs typeface="Arial"/>
                <a:sym typeface="Arial"/>
              </a:rPr>
              <a:t>Shift in Anchor Org</a:t>
            </a:r>
            <a:endParaRPr b="0" i="0" sz="1400" u="none" cap="none" strike="noStrike">
              <a:solidFill>
                <a:srgbClr val="000000"/>
              </a:solidFill>
              <a:latin typeface="Arial"/>
              <a:ea typeface="Arial"/>
              <a:cs typeface="Arial"/>
              <a:sym typeface="Arial"/>
            </a:endParaRPr>
          </a:p>
        </p:txBody>
      </p:sp>
      <p:sp>
        <p:nvSpPr>
          <p:cNvPr id="712" name="Google Shape;712;p19"/>
          <p:cNvSpPr/>
          <p:nvPr/>
        </p:nvSpPr>
        <p:spPr>
          <a:xfrm>
            <a:off x="396807" y="2365677"/>
            <a:ext cx="341669" cy="329883"/>
          </a:xfrm>
          <a:prstGeom prst="ellipse">
            <a:avLst/>
          </a:prstGeom>
          <a:solidFill>
            <a:schemeClr val="accent1"/>
          </a:solidFill>
          <a:ln cap="flat" cmpd="sng" w="19050">
            <a:solidFill>
              <a:srgbClr val="69510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1</a:t>
            </a:r>
            <a:endParaRPr b="0" i="0" sz="1400" u="none" cap="none" strike="noStrike">
              <a:solidFill>
                <a:srgbClr val="000000"/>
              </a:solidFill>
              <a:latin typeface="Arial"/>
              <a:ea typeface="Arial"/>
              <a:cs typeface="Arial"/>
              <a:sym typeface="Arial"/>
            </a:endParaRPr>
          </a:p>
        </p:txBody>
      </p:sp>
      <p:sp>
        <p:nvSpPr>
          <p:cNvPr id="713" name="Google Shape;713;p19"/>
          <p:cNvSpPr/>
          <p:nvPr/>
        </p:nvSpPr>
        <p:spPr>
          <a:xfrm>
            <a:off x="3600442" y="2359784"/>
            <a:ext cx="341700" cy="341700"/>
          </a:xfrm>
          <a:prstGeom prst="ellipse">
            <a:avLst/>
          </a:prstGeom>
          <a:solidFill>
            <a:schemeClr val="accent1"/>
          </a:solidFill>
          <a:ln cap="flat" cmpd="sng" w="19050">
            <a:solidFill>
              <a:srgbClr val="69510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2</a:t>
            </a:r>
            <a:endParaRPr b="0" i="0" sz="1400" u="none" cap="none" strike="noStrike">
              <a:solidFill>
                <a:srgbClr val="000000"/>
              </a:solidFill>
              <a:latin typeface="Arial"/>
              <a:ea typeface="Arial"/>
              <a:cs typeface="Arial"/>
              <a:sym typeface="Arial"/>
            </a:endParaRPr>
          </a:p>
        </p:txBody>
      </p:sp>
      <p:sp>
        <p:nvSpPr>
          <p:cNvPr id="714" name="Google Shape;714;p19"/>
          <p:cNvSpPr/>
          <p:nvPr/>
        </p:nvSpPr>
        <p:spPr>
          <a:xfrm>
            <a:off x="6963135" y="2347875"/>
            <a:ext cx="341669" cy="341669"/>
          </a:xfrm>
          <a:prstGeom prst="ellipse">
            <a:avLst/>
          </a:prstGeom>
          <a:solidFill>
            <a:schemeClr val="accent1"/>
          </a:solidFill>
          <a:ln cap="flat" cmpd="sng" w="19050">
            <a:solidFill>
              <a:srgbClr val="69510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3</a:t>
            </a:r>
            <a:endParaRPr b="0" i="0" sz="1400" u="none" cap="none" strike="noStrike">
              <a:solidFill>
                <a:srgbClr val="000000"/>
              </a:solidFill>
              <a:latin typeface="Arial"/>
              <a:ea typeface="Arial"/>
              <a:cs typeface="Arial"/>
              <a:sym typeface="Arial"/>
            </a:endParaRPr>
          </a:p>
        </p:txBody>
      </p:sp>
      <p:pic>
        <p:nvPicPr>
          <p:cNvPr descr="Cowen Institute" id="715" name="Google Shape;715;p19"/>
          <p:cNvPicPr preferRelativeResize="0"/>
          <p:nvPr/>
        </p:nvPicPr>
        <p:blipFill rotWithShape="1">
          <a:blip r:embed="rId4">
            <a:alphaModFix/>
          </a:blip>
          <a:srcRect b="0" l="0" r="0" t="0"/>
          <a:stretch/>
        </p:blipFill>
        <p:spPr>
          <a:xfrm>
            <a:off x="828133" y="2695400"/>
            <a:ext cx="1991696" cy="482104"/>
          </a:xfrm>
          <a:prstGeom prst="rect">
            <a:avLst/>
          </a:prstGeom>
          <a:noFill/>
          <a:ln>
            <a:noFill/>
          </a:ln>
        </p:spPr>
      </p:pic>
      <p:pic>
        <p:nvPicPr>
          <p:cNvPr descr="New Orleans Business Alliance To Host Growth Symposium For Local Minority,  Women-Owned Small Businesses - Biz New Orleans" id="716" name="Google Shape;716;p19"/>
          <p:cNvPicPr preferRelativeResize="0"/>
          <p:nvPr/>
        </p:nvPicPr>
        <p:blipFill rotWithShape="1">
          <a:blip r:embed="rId5">
            <a:alphaModFix/>
          </a:blip>
          <a:srcRect b="0" l="0" r="0" t="0"/>
          <a:stretch/>
        </p:blipFill>
        <p:spPr>
          <a:xfrm>
            <a:off x="4182539" y="2608281"/>
            <a:ext cx="1867002" cy="583438"/>
          </a:xfrm>
          <a:prstGeom prst="rect">
            <a:avLst/>
          </a:prstGeom>
          <a:noFill/>
          <a:ln>
            <a:noFill/>
          </a:ln>
        </p:spPr>
      </p:pic>
      <p:pic>
        <p:nvPicPr>
          <p:cNvPr id="717" name="Google Shape;717;p19"/>
          <p:cNvPicPr preferRelativeResize="0"/>
          <p:nvPr/>
        </p:nvPicPr>
        <p:blipFill rotWithShape="1">
          <a:blip r:embed="rId6">
            <a:alphaModFix/>
          </a:blip>
          <a:srcRect b="0" l="0" r="0" t="0"/>
          <a:stretch/>
        </p:blipFill>
        <p:spPr>
          <a:xfrm>
            <a:off x="10292804" y="2828041"/>
            <a:ext cx="790681" cy="826262"/>
          </a:xfrm>
          <a:prstGeom prst="rect">
            <a:avLst/>
          </a:prstGeom>
          <a:noFill/>
          <a:ln>
            <a:noFill/>
          </a:ln>
        </p:spPr>
      </p:pic>
      <p:sp>
        <p:nvSpPr>
          <p:cNvPr id="718" name="Google Shape;718;p19"/>
          <p:cNvSpPr/>
          <p:nvPr/>
        </p:nvSpPr>
        <p:spPr>
          <a:xfrm>
            <a:off x="6274579" y="2327659"/>
            <a:ext cx="561980" cy="389200"/>
          </a:xfrm>
          <a:prstGeom prst="rightArrow">
            <a:avLst>
              <a:gd fmla="val 50000" name="adj1"/>
              <a:gd fmla="val 50000" name="adj2"/>
            </a:avLst>
          </a:prstGeom>
          <a:solidFill>
            <a:schemeClr val="lt1"/>
          </a:solidFill>
          <a:ln cap="flat" cmpd="sng" w="19050">
            <a:solidFill>
              <a:schemeClr val="dk1"/>
            </a:solidFill>
            <a:prstDash val="solid"/>
            <a:miter lim="8000"/>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19" name="Google Shape;719;p19"/>
          <p:cNvSpPr txBox="1"/>
          <p:nvPr/>
        </p:nvSpPr>
        <p:spPr>
          <a:xfrm>
            <a:off x="7339641" y="2347875"/>
            <a:ext cx="4394037" cy="297004"/>
          </a:xfrm>
          <a:prstGeom prst="rect">
            <a:avLst/>
          </a:prstGeom>
          <a:solidFill>
            <a:schemeClr val="accent1"/>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30"/>
              <a:buFont typeface="Arial"/>
              <a:buNone/>
            </a:pPr>
            <a:r>
              <a:rPr b="1" i="0" lang="en-US" sz="1330" u="none" cap="none" strike="noStrike">
                <a:solidFill>
                  <a:schemeClr val="lt1"/>
                </a:solidFill>
                <a:latin typeface="Arial"/>
                <a:ea typeface="Arial"/>
                <a:cs typeface="Arial"/>
                <a:sym typeface="Arial"/>
              </a:rPr>
              <a:t>Current Collaborative Anchor Organizations</a:t>
            </a:r>
            <a:endParaRPr b="0" i="0" sz="1400" u="none" cap="none" strike="noStrike">
              <a:solidFill>
                <a:srgbClr val="000000"/>
              </a:solidFill>
              <a:latin typeface="Arial"/>
              <a:ea typeface="Arial"/>
              <a:cs typeface="Arial"/>
              <a:sym typeface="Arial"/>
            </a:endParaRPr>
          </a:p>
        </p:txBody>
      </p:sp>
      <p:sp>
        <p:nvSpPr>
          <p:cNvPr id="720" name="Google Shape;720;p19"/>
          <p:cNvSpPr txBox="1"/>
          <p:nvPr/>
        </p:nvSpPr>
        <p:spPr>
          <a:xfrm>
            <a:off x="1229600" y="1374233"/>
            <a:ext cx="9841600" cy="67976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In 2018, funders asked several leading stakeholders to apply and lead a newly formed OY collaborative in New Orleans. NOLABA and NOYA were selected until a full transition of responsibilities to NOYA and the New Orleans Children and Youth Planning Board</a:t>
            </a:r>
            <a:endParaRPr b="0" i="0" sz="1400" u="none" cap="none" strike="noStrike">
              <a:solidFill>
                <a:schemeClr val="dk1"/>
              </a:solidFill>
              <a:latin typeface="Arial"/>
              <a:ea typeface="Arial"/>
              <a:cs typeface="Arial"/>
              <a:sym typeface="Arial"/>
            </a:endParaRPr>
          </a:p>
        </p:txBody>
      </p:sp>
      <p:sp>
        <p:nvSpPr>
          <p:cNvPr id="721" name="Google Shape;721;p19"/>
          <p:cNvSpPr/>
          <p:nvPr/>
        </p:nvSpPr>
        <p:spPr>
          <a:xfrm>
            <a:off x="782200" y="3252912"/>
            <a:ext cx="2107800" cy="1748400"/>
          </a:xfrm>
          <a:prstGeom prst="rect">
            <a:avLst/>
          </a:prstGeom>
          <a:solidFill>
            <a:schemeClr val="accent2"/>
          </a:solidFill>
          <a:ln cap="flat" cmpd="sng" w="25400">
            <a:solidFill>
              <a:schemeClr val="lt1"/>
            </a:solidFill>
            <a:prstDash val="solid"/>
            <a:miter lim="8000"/>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EMPLOY seeks organizational home outside of Cowen and is unsuccessful at securing financial backing; EMPLOY is sunset</a:t>
            </a:r>
            <a:endParaRPr b="0" i="0" sz="1200" u="none" cap="none" strike="noStrike">
              <a:solidFill>
                <a:schemeClr val="lt1"/>
              </a:solidFill>
              <a:latin typeface="Arial"/>
              <a:ea typeface="Arial"/>
              <a:cs typeface="Arial"/>
              <a:sym typeface="Arial"/>
            </a:endParaRPr>
          </a:p>
        </p:txBody>
      </p:sp>
      <p:sp>
        <p:nvSpPr>
          <p:cNvPr id="722" name="Google Shape;722;p19"/>
          <p:cNvSpPr txBox="1"/>
          <p:nvPr/>
        </p:nvSpPr>
        <p:spPr>
          <a:xfrm>
            <a:off x="804794" y="5070775"/>
            <a:ext cx="5343209" cy="297454"/>
          </a:xfrm>
          <a:prstGeom prst="rect">
            <a:avLst/>
          </a:prstGeom>
          <a:solidFill>
            <a:srgbClr val="253047"/>
          </a:solidFill>
          <a:ln cap="flat" cmpd="sng" w="25400">
            <a:solidFill>
              <a:schemeClr val="lt1"/>
            </a:solidFill>
            <a:prstDash val="solid"/>
            <a:miter lim="8000"/>
            <a:headEnd len="sm" w="sm" type="none"/>
            <a:tailEnd len="sm" w="sm" type="none"/>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33"/>
              <a:buFont typeface="Arial"/>
              <a:buNone/>
            </a:pPr>
            <a:r>
              <a:rPr b="1" i="0" lang="en-US" sz="1333" u="none" cap="none" strike="noStrike">
                <a:solidFill>
                  <a:schemeClr val="lt1"/>
                </a:solidFill>
                <a:latin typeface="Arial"/>
                <a:ea typeface="Arial"/>
                <a:cs typeface="Arial"/>
                <a:sym typeface="Arial"/>
              </a:rPr>
              <a:t>Underlying Challenges</a:t>
            </a:r>
            <a:endParaRPr b="0" i="0" sz="1400" u="none" cap="none" strike="noStrike">
              <a:solidFill>
                <a:srgbClr val="000000"/>
              </a:solidFill>
              <a:latin typeface="Arial"/>
              <a:ea typeface="Arial"/>
              <a:cs typeface="Arial"/>
              <a:sym typeface="Arial"/>
            </a:endParaRPr>
          </a:p>
        </p:txBody>
      </p:sp>
      <p:sp>
        <p:nvSpPr>
          <p:cNvPr id="723" name="Google Shape;723;p19"/>
          <p:cNvSpPr/>
          <p:nvPr/>
        </p:nvSpPr>
        <p:spPr>
          <a:xfrm>
            <a:off x="801673" y="5387081"/>
            <a:ext cx="2706712" cy="930159"/>
          </a:xfrm>
          <a:prstGeom prst="rect">
            <a:avLst/>
          </a:prstGeom>
          <a:solidFill>
            <a:srgbClr val="DEDEDE"/>
          </a:solidFill>
          <a:ln cap="flat" cmpd="sng" w="25400">
            <a:solidFill>
              <a:schemeClr val="lt1"/>
            </a:solidFill>
            <a:prstDash val="solid"/>
            <a:miter lim="8000"/>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Funders seeks to better align NOLA OY anchor org with the OY community</a:t>
            </a:r>
            <a:endParaRPr b="0" i="0" sz="1200" u="none" cap="none" strike="noStrike">
              <a:solidFill>
                <a:srgbClr val="000000"/>
              </a:solidFill>
              <a:latin typeface="Arial"/>
              <a:ea typeface="Arial"/>
              <a:cs typeface="Arial"/>
              <a:sym typeface="Arial"/>
            </a:endParaRPr>
          </a:p>
        </p:txBody>
      </p:sp>
      <p:sp>
        <p:nvSpPr>
          <p:cNvPr id="724" name="Google Shape;724;p19"/>
          <p:cNvSpPr/>
          <p:nvPr/>
        </p:nvSpPr>
        <p:spPr>
          <a:xfrm>
            <a:off x="3460743" y="5387082"/>
            <a:ext cx="2706711" cy="930159"/>
          </a:xfrm>
          <a:prstGeom prst="rect">
            <a:avLst/>
          </a:prstGeom>
          <a:solidFill>
            <a:srgbClr val="DEDEDE"/>
          </a:solidFill>
          <a:ln cap="flat" cmpd="sng" w="25400">
            <a:solidFill>
              <a:schemeClr val="lt1"/>
            </a:solidFill>
            <a:prstDash val="solid"/>
            <a:miter lim="8000"/>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BCM, a major local funder and champion, shifts population focus to Early Childhood Education</a:t>
            </a:r>
            <a:endParaRPr b="0" i="0" sz="1400" u="none" cap="none" strike="noStrike">
              <a:solidFill>
                <a:srgbClr val="000000"/>
              </a:solidFill>
              <a:latin typeface="Arial"/>
              <a:ea typeface="Arial"/>
              <a:cs typeface="Arial"/>
              <a:sym typeface="Arial"/>
            </a:endParaRPr>
          </a:p>
        </p:txBody>
      </p:sp>
      <p:grpSp>
        <p:nvGrpSpPr>
          <p:cNvPr id="725" name="Google Shape;725;p19"/>
          <p:cNvGrpSpPr/>
          <p:nvPr/>
        </p:nvGrpSpPr>
        <p:grpSpPr>
          <a:xfrm>
            <a:off x="11392860" y="99276"/>
            <a:ext cx="710886" cy="710886"/>
            <a:chOff x="336" y="87270"/>
            <a:chExt cx="710886" cy="710886"/>
          </a:xfrm>
        </p:grpSpPr>
        <p:sp>
          <p:nvSpPr>
            <p:cNvPr id="726" name="Google Shape;726;p19"/>
            <p:cNvSpPr/>
            <p:nvPr/>
          </p:nvSpPr>
          <p:spPr>
            <a:xfrm>
              <a:off x="82152" y="169086"/>
              <a:ext cx="547254" cy="547254"/>
            </a:xfrm>
            <a:prstGeom prst="blockArc">
              <a:avLst>
                <a:gd fmla="val 10800000" name="adj1"/>
                <a:gd fmla="val 16200000" name="adj2"/>
                <a:gd fmla="val 4640" name="adj3"/>
              </a:avLst>
            </a:prstGeom>
            <a:solidFill>
              <a:srgbClr val="FCDC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p19"/>
            <p:cNvSpPr/>
            <p:nvPr/>
          </p:nvSpPr>
          <p:spPr>
            <a:xfrm>
              <a:off x="82152" y="169086"/>
              <a:ext cx="547254" cy="547254"/>
            </a:xfrm>
            <a:prstGeom prst="blockArc">
              <a:avLst>
                <a:gd fmla="val 5400000" name="adj1"/>
                <a:gd fmla="val 10800000" name="adj2"/>
                <a:gd fmla="val 4640" name="adj3"/>
              </a:avLst>
            </a:prstGeom>
            <a:solidFill>
              <a:srgbClr val="FCDC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p19"/>
            <p:cNvSpPr/>
            <p:nvPr/>
          </p:nvSpPr>
          <p:spPr>
            <a:xfrm>
              <a:off x="82152" y="169086"/>
              <a:ext cx="547254" cy="547254"/>
            </a:xfrm>
            <a:prstGeom prst="blockArc">
              <a:avLst>
                <a:gd fmla="val 0" name="adj1"/>
                <a:gd fmla="val 5400000" name="adj2"/>
                <a:gd fmla="val 4640" name="adj3"/>
              </a:avLst>
            </a:prstGeom>
            <a:solidFill>
              <a:srgbClr val="FCDC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 name="Google Shape;729;p19"/>
            <p:cNvSpPr/>
            <p:nvPr/>
          </p:nvSpPr>
          <p:spPr>
            <a:xfrm>
              <a:off x="82152" y="169086"/>
              <a:ext cx="547254" cy="547254"/>
            </a:xfrm>
            <a:prstGeom prst="blockArc">
              <a:avLst>
                <a:gd fmla="val 16200000" name="adj1"/>
                <a:gd fmla="val 0" name="adj2"/>
                <a:gd fmla="val 4640" name="adj3"/>
              </a:avLst>
            </a:prstGeom>
            <a:solidFill>
              <a:srgbClr val="FCDC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p19"/>
            <p:cNvSpPr/>
            <p:nvPr/>
          </p:nvSpPr>
          <p:spPr>
            <a:xfrm>
              <a:off x="227693" y="322411"/>
              <a:ext cx="251894" cy="251894"/>
            </a:xfrm>
            <a:prstGeom prst="ellipse">
              <a:avLst/>
            </a:prstGeom>
            <a:solidFill>
              <a:srgbClr val="F9BF01"/>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 name="Google Shape;731;p19"/>
            <p:cNvSpPr txBox="1"/>
            <p:nvPr/>
          </p:nvSpPr>
          <p:spPr>
            <a:xfrm>
              <a:off x="264582" y="359300"/>
              <a:ext cx="178116" cy="178116"/>
            </a:xfrm>
            <a:prstGeom prst="rect">
              <a:avLst/>
            </a:prstGeom>
            <a:no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chemeClr val="dk1"/>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732" name="Google Shape;732;p19"/>
            <p:cNvSpPr/>
            <p:nvPr/>
          </p:nvSpPr>
          <p:spPr>
            <a:xfrm>
              <a:off x="267616" y="87270"/>
              <a:ext cx="176326" cy="176326"/>
            </a:xfrm>
            <a:prstGeom prst="ellipse">
              <a:avLst/>
            </a:prstGeom>
            <a:solidFill>
              <a:schemeClr val="dk2"/>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 name="Google Shape;733;p19"/>
            <p:cNvSpPr txBox="1"/>
            <p:nvPr/>
          </p:nvSpPr>
          <p:spPr>
            <a:xfrm>
              <a:off x="293438" y="113092"/>
              <a:ext cx="124682" cy="124682"/>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734" name="Google Shape;734;p19"/>
            <p:cNvSpPr/>
            <p:nvPr/>
          </p:nvSpPr>
          <p:spPr>
            <a:xfrm>
              <a:off x="534896" y="354550"/>
              <a:ext cx="176326" cy="176326"/>
            </a:xfrm>
            <a:prstGeom prst="ellipse">
              <a:avLst/>
            </a:prstGeom>
            <a:solidFill>
              <a:schemeClr val="accent6"/>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 name="Google Shape;735;p19"/>
            <p:cNvSpPr txBox="1"/>
            <p:nvPr/>
          </p:nvSpPr>
          <p:spPr>
            <a:xfrm>
              <a:off x="560718" y="380372"/>
              <a:ext cx="124682" cy="124682"/>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736" name="Google Shape;736;p19"/>
            <p:cNvSpPr/>
            <p:nvPr/>
          </p:nvSpPr>
          <p:spPr>
            <a:xfrm>
              <a:off x="267616" y="621830"/>
              <a:ext cx="176326" cy="176326"/>
            </a:xfrm>
            <a:prstGeom prst="ellipse">
              <a:avLst/>
            </a:prstGeom>
            <a:solidFill>
              <a:schemeClr val="accent4"/>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 name="Google Shape;737;p19"/>
            <p:cNvSpPr txBox="1"/>
            <p:nvPr/>
          </p:nvSpPr>
          <p:spPr>
            <a:xfrm>
              <a:off x="293438" y="647652"/>
              <a:ext cx="124682" cy="124682"/>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738" name="Google Shape;738;p19"/>
            <p:cNvSpPr/>
            <p:nvPr/>
          </p:nvSpPr>
          <p:spPr>
            <a:xfrm>
              <a:off x="336" y="354550"/>
              <a:ext cx="176326" cy="176326"/>
            </a:xfrm>
            <a:prstGeom prst="ellipse">
              <a:avLst/>
            </a:prstGeom>
            <a:solidFill>
              <a:schemeClr val="accent3"/>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 name="Google Shape;739;p19"/>
            <p:cNvSpPr txBox="1"/>
            <p:nvPr/>
          </p:nvSpPr>
          <p:spPr>
            <a:xfrm>
              <a:off x="26158" y="380372"/>
              <a:ext cx="124682" cy="124682"/>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grpSp>
      <p:sp>
        <p:nvSpPr>
          <p:cNvPr id="740" name="Google Shape;740;p19"/>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pic>
        <p:nvPicPr>
          <p:cNvPr id="741" name="Google Shape;741;p19"/>
          <p:cNvPicPr preferRelativeResize="0"/>
          <p:nvPr/>
        </p:nvPicPr>
        <p:blipFill rotWithShape="1">
          <a:blip r:embed="rId7">
            <a:alphaModFix/>
          </a:blip>
          <a:srcRect b="0" l="0" r="0" t="0"/>
          <a:stretch/>
        </p:blipFill>
        <p:spPr>
          <a:xfrm>
            <a:off x="7747437" y="2806287"/>
            <a:ext cx="1292190" cy="826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AC3EE">
            <a:alpha val="41176"/>
          </a:srgbClr>
        </a:solidFill>
      </p:bgPr>
    </p:bg>
    <p:spTree>
      <p:nvGrpSpPr>
        <p:cNvPr id="745" name="Shape 745"/>
        <p:cNvGrpSpPr/>
        <p:nvPr/>
      </p:nvGrpSpPr>
      <p:grpSpPr>
        <a:xfrm>
          <a:off x="0" y="0"/>
          <a:ext cx="0" cy="0"/>
          <a:chOff x="0" y="0"/>
          <a:chExt cx="0" cy="0"/>
        </a:xfrm>
      </p:grpSpPr>
      <p:pic>
        <p:nvPicPr>
          <p:cNvPr descr="A person leaning against a wall&#10;&#10;AI-generated content may be incorrect." id="746" name="Google Shape;746;p20"/>
          <p:cNvPicPr preferRelativeResize="0"/>
          <p:nvPr/>
        </p:nvPicPr>
        <p:blipFill rotWithShape="1">
          <a:blip r:embed="rId3">
            <a:alphaModFix amt="18000"/>
          </a:blip>
          <a:srcRect b="12117" l="0" r="0" t="0"/>
          <a:stretch/>
        </p:blipFill>
        <p:spPr>
          <a:xfrm>
            <a:off x="0" y="-24144"/>
            <a:ext cx="12192001" cy="6887772"/>
          </a:xfrm>
          <a:prstGeom prst="rect">
            <a:avLst/>
          </a:prstGeom>
          <a:noFill/>
          <a:ln>
            <a:noFill/>
          </a:ln>
          <a:effectLst>
            <a:outerShdw blurRad="50800" rotWithShape="0" algn="ctr" dir="5400000" dist="50800">
              <a:srgbClr val="000000">
                <a:alpha val="0"/>
              </a:srgbClr>
            </a:outerShdw>
          </a:effectLst>
        </p:spPr>
      </p:pic>
      <p:sp>
        <p:nvSpPr>
          <p:cNvPr id="747" name="Google Shape;747;p20"/>
          <p:cNvSpPr txBox="1"/>
          <p:nvPr>
            <p:ph type="ctrTitle"/>
          </p:nvPr>
        </p:nvSpPr>
        <p:spPr>
          <a:xfrm>
            <a:off x="250000" y="273500"/>
            <a:ext cx="10298800" cy="6252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rgbClr val="002D5A"/>
              </a:buClr>
              <a:buSzPts val="1800"/>
              <a:buFont typeface="DM Serif Display"/>
              <a:buNone/>
            </a:pPr>
            <a:r>
              <a:rPr b="0" i="0" lang="en-US" sz="3300" u="none" strike="noStrike">
                <a:solidFill>
                  <a:srgbClr val="002D5A"/>
                </a:solidFill>
                <a:latin typeface="DM Serif Display"/>
                <a:ea typeface="DM Serif Display"/>
                <a:cs typeface="DM Serif Display"/>
                <a:sym typeface="DM Serif Display"/>
              </a:rPr>
              <a:t>2020 marked a pivotal moment for the evolution of New Orleans' youth support network</a:t>
            </a:r>
            <a:endParaRPr sz="3300">
              <a:latin typeface="DM Serif Display"/>
              <a:ea typeface="DM Serif Display"/>
              <a:cs typeface="DM Serif Display"/>
              <a:sym typeface="DM Serif Display"/>
            </a:endParaRPr>
          </a:p>
        </p:txBody>
      </p:sp>
      <p:sp>
        <p:nvSpPr>
          <p:cNvPr id="748" name="Google Shape;748;p20"/>
          <p:cNvSpPr/>
          <p:nvPr/>
        </p:nvSpPr>
        <p:spPr>
          <a:xfrm>
            <a:off x="1118786" y="3671618"/>
            <a:ext cx="2358600" cy="23736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749" name="Google Shape;749;p20"/>
          <p:cNvSpPr/>
          <p:nvPr/>
        </p:nvSpPr>
        <p:spPr>
          <a:xfrm>
            <a:off x="3737258" y="3671618"/>
            <a:ext cx="2358600" cy="2373600"/>
          </a:xfrm>
          <a:prstGeom prst="rect">
            <a:avLst/>
          </a:prstGeom>
          <a:solidFill>
            <a:schemeClr val="accent1"/>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750" name="Google Shape;750;p20"/>
          <p:cNvSpPr/>
          <p:nvPr/>
        </p:nvSpPr>
        <p:spPr>
          <a:xfrm>
            <a:off x="6411745" y="3671617"/>
            <a:ext cx="2358600" cy="2373600"/>
          </a:xfrm>
          <a:prstGeom prst="rect">
            <a:avLst/>
          </a:prstGeom>
          <a:solidFill>
            <a:schemeClr val="accent2"/>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751" name="Google Shape;751;p20"/>
          <p:cNvSpPr/>
          <p:nvPr/>
        </p:nvSpPr>
        <p:spPr>
          <a:xfrm>
            <a:off x="8974203" y="3671619"/>
            <a:ext cx="2358600" cy="2373600"/>
          </a:xfrm>
          <a:prstGeom prst="rect">
            <a:avLst/>
          </a:prstGeom>
          <a:solidFill>
            <a:srgbClr val="7BC3EF"/>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752" name="Google Shape;752;p20"/>
          <p:cNvSpPr txBox="1"/>
          <p:nvPr/>
        </p:nvSpPr>
        <p:spPr>
          <a:xfrm>
            <a:off x="946600" y="1669171"/>
            <a:ext cx="10298700" cy="3615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Four major lessons emerged that would serve as the foundation for the next phase of strategic focus for the New Orleans Opportunity Youth Ecosystem</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 </a:t>
            </a:r>
            <a:endParaRPr b="0" i="0" sz="1200" u="none" cap="none" strike="noStrike">
              <a:solidFill>
                <a:schemeClr val="dk1"/>
              </a:solidFill>
              <a:latin typeface="Arial"/>
              <a:ea typeface="Arial"/>
              <a:cs typeface="Arial"/>
              <a:sym typeface="Arial"/>
            </a:endParaRPr>
          </a:p>
        </p:txBody>
      </p:sp>
      <p:grpSp>
        <p:nvGrpSpPr>
          <p:cNvPr id="753" name="Google Shape;753;p20"/>
          <p:cNvGrpSpPr/>
          <p:nvPr/>
        </p:nvGrpSpPr>
        <p:grpSpPr>
          <a:xfrm>
            <a:off x="11392860" y="99276"/>
            <a:ext cx="710886" cy="710886"/>
            <a:chOff x="336" y="87270"/>
            <a:chExt cx="710886" cy="710886"/>
          </a:xfrm>
        </p:grpSpPr>
        <p:sp>
          <p:nvSpPr>
            <p:cNvPr id="754" name="Google Shape;754;p20"/>
            <p:cNvSpPr/>
            <p:nvPr/>
          </p:nvSpPr>
          <p:spPr>
            <a:xfrm>
              <a:off x="82152" y="169086"/>
              <a:ext cx="547254" cy="547254"/>
            </a:xfrm>
            <a:prstGeom prst="blockArc">
              <a:avLst>
                <a:gd fmla="val 10800000" name="adj1"/>
                <a:gd fmla="val 16200000" name="adj2"/>
                <a:gd fmla="val 4640" name="adj3"/>
              </a:avLst>
            </a:prstGeom>
            <a:solidFill>
              <a:srgbClr val="FCDC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p20"/>
            <p:cNvSpPr/>
            <p:nvPr/>
          </p:nvSpPr>
          <p:spPr>
            <a:xfrm>
              <a:off x="82152" y="169086"/>
              <a:ext cx="547254" cy="547254"/>
            </a:xfrm>
            <a:prstGeom prst="blockArc">
              <a:avLst>
                <a:gd fmla="val 5400000" name="adj1"/>
                <a:gd fmla="val 10800000" name="adj2"/>
                <a:gd fmla="val 4640" name="adj3"/>
              </a:avLst>
            </a:prstGeom>
            <a:solidFill>
              <a:srgbClr val="FCDC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p20"/>
            <p:cNvSpPr/>
            <p:nvPr/>
          </p:nvSpPr>
          <p:spPr>
            <a:xfrm>
              <a:off x="82152" y="169086"/>
              <a:ext cx="547254" cy="547254"/>
            </a:xfrm>
            <a:prstGeom prst="blockArc">
              <a:avLst>
                <a:gd fmla="val 0" name="adj1"/>
                <a:gd fmla="val 5400000" name="adj2"/>
                <a:gd fmla="val 4640" name="adj3"/>
              </a:avLst>
            </a:prstGeom>
            <a:solidFill>
              <a:srgbClr val="FCDC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 name="Google Shape;757;p20"/>
            <p:cNvSpPr/>
            <p:nvPr/>
          </p:nvSpPr>
          <p:spPr>
            <a:xfrm>
              <a:off x="82152" y="169086"/>
              <a:ext cx="547254" cy="547254"/>
            </a:xfrm>
            <a:prstGeom prst="blockArc">
              <a:avLst>
                <a:gd fmla="val 16200000" name="adj1"/>
                <a:gd fmla="val 0" name="adj2"/>
                <a:gd fmla="val 4640" name="adj3"/>
              </a:avLst>
            </a:prstGeom>
            <a:solidFill>
              <a:srgbClr val="FCDC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 name="Google Shape;758;p20"/>
            <p:cNvSpPr/>
            <p:nvPr/>
          </p:nvSpPr>
          <p:spPr>
            <a:xfrm>
              <a:off x="227693" y="322411"/>
              <a:ext cx="251894" cy="251894"/>
            </a:xfrm>
            <a:prstGeom prst="ellipse">
              <a:avLst/>
            </a:prstGeom>
            <a:solidFill>
              <a:srgbClr val="F9BF01"/>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p20"/>
            <p:cNvSpPr txBox="1"/>
            <p:nvPr/>
          </p:nvSpPr>
          <p:spPr>
            <a:xfrm>
              <a:off x="264582" y="359300"/>
              <a:ext cx="178116" cy="178116"/>
            </a:xfrm>
            <a:prstGeom prst="rect">
              <a:avLst/>
            </a:prstGeom>
            <a:no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chemeClr val="dk1"/>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760" name="Google Shape;760;p20"/>
            <p:cNvSpPr/>
            <p:nvPr/>
          </p:nvSpPr>
          <p:spPr>
            <a:xfrm>
              <a:off x="267616" y="87270"/>
              <a:ext cx="176326" cy="176326"/>
            </a:xfrm>
            <a:prstGeom prst="ellipse">
              <a:avLst/>
            </a:prstGeom>
            <a:solidFill>
              <a:schemeClr val="dk2"/>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p20"/>
            <p:cNvSpPr txBox="1"/>
            <p:nvPr/>
          </p:nvSpPr>
          <p:spPr>
            <a:xfrm>
              <a:off x="293438" y="113092"/>
              <a:ext cx="124682" cy="124682"/>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762" name="Google Shape;762;p20"/>
            <p:cNvSpPr/>
            <p:nvPr/>
          </p:nvSpPr>
          <p:spPr>
            <a:xfrm>
              <a:off x="534896" y="354550"/>
              <a:ext cx="176326" cy="176326"/>
            </a:xfrm>
            <a:prstGeom prst="ellipse">
              <a:avLst/>
            </a:prstGeom>
            <a:solidFill>
              <a:schemeClr val="accent6"/>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 name="Google Shape;763;p20"/>
            <p:cNvSpPr txBox="1"/>
            <p:nvPr/>
          </p:nvSpPr>
          <p:spPr>
            <a:xfrm>
              <a:off x="560718" y="380372"/>
              <a:ext cx="124682" cy="124682"/>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764" name="Google Shape;764;p20"/>
            <p:cNvSpPr/>
            <p:nvPr/>
          </p:nvSpPr>
          <p:spPr>
            <a:xfrm>
              <a:off x="267616" y="621830"/>
              <a:ext cx="176326" cy="176326"/>
            </a:xfrm>
            <a:prstGeom prst="ellipse">
              <a:avLst/>
            </a:prstGeom>
            <a:solidFill>
              <a:schemeClr val="accent4"/>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20"/>
            <p:cNvSpPr txBox="1"/>
            <p:nvPr/>
          </p:nvSpPr>
          <p:spPr>
            <a:xfrm>
              <a:off x="293438" y="647652"/>
              <a:ext cx="124682" cy="124682"/>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766" name="Google Shape;766;p20"/>
            <p:cNvSpPr/>
            <p:nvPr/>
          </p:nvSpPr>
          <p:spPr>
            <a:xfrm>
              <a:off x="336" y="354550"/>
              <a:ext cx="176326" cy="176326"/>
            </a:xfrm>
            <a:prstGeom prst="ellipse">
              <a:avLst/>
            </a:prstGeom>
            <a:solidFill>
              <a:schemeClr val="accent3"/>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 name="Google Shape;767;p20"/>
            <p:cNvSpPr txBox="1"/>
            <p:nvPr/>
          </p:nvSpPr>
          <p:spPr>
            <a:xfrm>
              <a:off x="26158" y="380372"/>
              <a:ext cx="124682" cy="124682"/>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grpSp>
      <p:sp>
        <p:nvSpPr>
          <p:cNvPr id="768" name="Google Shape;768;p20"/>
          <p:cNvSpPr txBox="1"/>
          <p:nvPr/>
        </p:nvSpPr>
        <p:spPr>
          <a:xfrm>
            <a:off x="1204611" y="4042820"/>
            <a:ext cx="2126400" cy="1754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National and local philanthropic collaboration is essential to understanding proximate needs</a:t>
            </a:r>
            <a:endParaRPr b="0" i="0" sz="1400" u="none" cap="none" strike="noStrike">
              <a:solidFill>
                <a:srgbClr val="000000"/>
              </a:solidFill>
              <a:latin typeface="Arial"/>
              <a:ea typeface="Arial"/>
              <a:cs typeface="Arial"/>
              <a:sym typeface="Arial"/>
            </a:endParaRPr>
          </a:p>
        </p:txBody>
      </p:sp>
      <p:sp>
        <p:nvSpPr>
          <p:cNvPr id="769" name="Google Shape;769;p20"/>
          <p:cNvSpPr txBox="1"/>
          <p:nvPr/>
        </p:nvSpPr>
        <p:spPr>
          <a:xfrm>
            <a:off x="3849301" y="4042820"/>
            <a:ext cx="2069400" cy="1754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Data collection and collaboration happen at the speed of trust; sustainable funding is integral</a:t>
            </a:r>
            <a:endParaRPr b="0" i="0" sz="1400" u="none" cap="none" strike="noStrike">
              <a:solidFill>
                <a:srgbClr val="000000"/>
              </a:solidFill>
              <a:latin typeface="Arial"/>
              <a:ea typeface="Arial"/>
              <a:cs typeface="Arial"/>
              <a:sym typeface="Arial"/>
            </a:endParaRPr>
          </a:p>
        </p:txBody>
      </p:sp>
      <p:sp>
        <p:nvSpPr>
          <p:cNvPr id="770" name="Google Shape;770;p20"/>
          <p:cNvSpPr txBox="1"/>
          <p:nvPr/>
        </p:nvSpPr>
        <p:spPr>
          <a:xfrm>
            <a:off x="6502100" y="4042820"/>
            <a:ext cx="2185200" cy="147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Funding champions and leadership transitions have outsized impacts on progress</a:t>
            </a:r>
            <a:endParaRPr b="0" i="0" sz="1400" u="none" cap="none" strike="noStrike">
              <a:solidFill>
                <a:srgbClr val="000000"/>
              </a:solidFill>
              <a:latin typeface="Arial"/>
              <a:ea typeface="Arial"/>
              <a:cs typeface="Arial"/>
              <a:sym typeface="Arial"/>
            </a:endParaRPr>
          </a:p>
        </p:txBody>
      </p:sp>
      <p:sp>
        <p:nvSpPr>
          <p:cNvPr id="771" name="Google Shape;771;p20"/>
          <p:cNvSpPr txBox="1"/>
          <p:nvPr/>
        </p:nvSpPr>
        <p:spPr>
          <a:xfrm>
            <a:off x="9016050" y="4042820"/>
            <a:ext cx="2251800" cy="1754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Youth-serving organizations must sit at the center of the OY evolution and require support and scaffolding</a:t>
            </a:r>
            <a:endParaRPr b="0" i="0" sz="1400" u="none" cap="none" strike="noStrike">
              <a:solidFill>
                <a:srgbClr val="000000"/>
              </a:solidFill>
              <a:latin typeface="Arial"/>
              <a:ea typeface="Arial"/>
              <a:cs typeface="Arial"/>
              <a:sym typeface="Arial"/>
            </a:endParaRPr>
          </a:p>
        </p:txBody>
      </p:sp>
      <p:sp>
        <p:nvSpPr>
          <p:cNvPr id="772" name="Google Shape;772;p2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773" name="Google Shape;773;p20"/>
          <p:cNvSpPr/>
          <p:nvPr/>
        </p:nvSpPr>
        <p:spPr>
          <a:xfrm>
            <a:off x="1141900" y="3139350"/>
            <a:ext cx="2251800" cy="361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Helvetica Neue"/>
                <a:ea typeface="Helvetica Neue"/>
                <a:cs typeface="Helvetica Neue"/>
                <a:sym typeface="Helvetica Neue"/>
              </a:rPr>
              <a:t>Lesson 1</a:t>
            </a:r>
            <a:endParaRPr b="1" i="0" sz="1400" u="none" cap="none" strike="noStrike">
              <a:solidFill>
                <a:schemeClr val="lt1"/>
              </a:solidFill>
              <a:latin typeface="Helvetica Neue"/>
              <a:ea typeface="Helvetica Neue"/>
              <a:cs typeface="Helvetica Neue"/>
              <a:sym typeface="Helvetica Neue"/>
            </a:endParaRPr>
          </a:p>
        </p:txBody>
      </p:sp>
      <p:sp>
        <p:nvSpPr>
          <p:cNvPr id="774" name="Google Shape;774;p20"/>
          <p:cNvSpPr/>
          <p:nvPr/>
        </p:nvSpPr>
        <p:spPr>
          <a:xfrm>
            <a:off x="3737250" y="3139350"/>
            <a:ext cx="2358600" cy="361500"/>
          </a:xfrm>
          <a:prstGeom prst="rect">
            <a:avLst/>
          </a:prstGeom>
          <a:solidFill>
            <a:srgbClr val="F9BF0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Helvetica Neue"/>
                <a:ea typeface="Helvetica Neue"/>
                <a:cs typeface="Helvetica Neue"/>
                <a:sym typeface="Helvetica Neue"/>
              </a:rPr>
              <a:t>Lesson 2</a:t>
            </a:r>
            <a:endParaRPr b="1" i="0" sz="1400" u="none" cap="none" strike="noStrike">
              <a:solidFill>
                <a:schemeClr val="lt1"/>
              </a:solidFill>
              <a:latin typeface="Helvetica Neue"/>
              <a:ea typeface="Helvetica Neue"/>
              <a:cs typeface="Helvetica Neue"/>
              <a:sym typeface="Helvetica Neue"/>
            </a:endParaRPr>
          </a:p>
        </p:txBody>
      </p:sp>
      <p:sp>
        <p:nvSpPr>
          <p:cNvPr id="775" name="Google Shape;775;p20"/>
          <p:cNvSpPr/>
          <p:nvPr/>
        </p:nvSpPr>
        <p:spPr>
          <a:xfrm>
            <a:off x="6439400" y="3139350"/>
            <a:ext cx="2358600" cy="3615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Helvetica Neue"/>
                <a:ea typeface="Helvetica Neue"/>
                <a:cs typeface="Helvetica Neue"/>
                <a:sym typeface="Helvetica Neue"/>
              </a:rPr>
              <a:t>Lesson 3</a:t>
            </a:r>
            <a:endParaRPr b="1" i="0" sz="1400" u="none" cap="none" strike="noStrike">
              <a:solidFill>
                <a:schemeClr val="lt1"/>
              </a:solidFill>
              <a:latin typeface="Helvetica Neue"/>
              <a:ea typeface="Helvetica Neue"/>
              <a:cs typeface="Helvetica Neue"/>
              <a:sym typeface="Helvetica Neue"/>
            </a:endParaRPr>
          </a:p>
        </p:txBody>
      </p:sp>
      <p:sp>
        <p:nvSpPr>
          <p:cNvPr id="776" name="Google Shape;776;p20"/>
          <p:cNvSpPr/>
          <p:nvPr/>
        </p:nvSpPr>
        <p:spPr>
          <a:xfrm>
            <a:off x="8974200" y="3139350"/>
            <a:ext cx="2358600" cy="361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Helvetica Neue"/>
                <a:ea typeface="Helvetica Neue"/>
                <a:cs typeface="Helvetica Neue"/>
                <a:sym typeface="Helvetica Neue"/>
              </a:rPr>
              <a:t>Lesson 4</a:t>
            </a:r>
            <a:endParaRPr b="1" i="0" sz="1400" u="none" cap="none" strike="noStrike">
              <a:solidFill>
                <a:schemeClr val="lt1"/>
              </a:solidFill>
              <a:latin typeface="Helvetica Neue"/>
              <a:ea typeface="Helvetica Neue"/>
              <a:cs typeface="Helvetica Neue"/>
              <a:sym typeface="Helvetica Neue"/>
            </a:endParaRPr>
          </a:p>
        </p:txBody>
      </p:sp>
      <p:sp>
        <p:nvSpPr>
          <p:cNvPr id="777" name="Google Shape;777;p20"/>
          <p:cNvSpPr/>
          <p:nvPr/>
        </p:nvSpPr>
        <p:spPr>
          <a:xfrm>
            <a:off x="3671650" y="2441925"/>
            <a:ext cx="5121000" cy="324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Helvetica Neue"/>
                <a:ea typeface="Helvetica Neue"/>
                <a:cs typeface="Helvetica Neue"/>
                <a:sym typeface="Helvetica Neue"/>
              </a:rPr>
              <a:t>Four Early Lessons Learned</a:t>
            </a:r>
            <a:endParaRPr b="1" i="0" sz="18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60" name="Shape 260"/>
        <p:cNvGrpSpPr/>
        <p:nvPr/>
      </p:nvGrpSpPr>
      <p:grpSpPr>
        <a:xfrm>
          <a:off x="0" y="0"/>
          <a:ext cx="0" cy="0"/>
          <a:chOff x="0" y="0"/>
          <a:chExt cx="0" cy="0"/>
        </a:xfrm>
      </p:grpSpPr>
      <p:pic>
        <p:nvPicPr>
          <p:cNvPr descr="A group of people sitting on a bench eating&#10;&#10;AI-generated content may be incorrect." id="261" name="Google Shape;261;p2"/>
          <p:cNvPicPr preferRelativeResize="0"/>
          <p:nvPr/>
        </p:nvPicPr>
        <p:blipFill rotWithShape="1">
          <a:blip r:embed="rId3">
            <a:alphaModFix amt="40000"/>
          </a:blip>
          <a:srcRect b="37529" l="646" r="26144" t="709"/>
          <a:stretch/>
        </p:blipFill>
        <p:spPr>
          <a:xfrm>
            <a:off x="-7677" y="-491"/>
            <a:ext cx="12208446" cy="6887147"/>
          </a:xfrm>
          <a:prstGeom prst="rect">
            <a:avLst/>
          </a:prstGeom>
          <a:noFill/>
          <a:ln>
            <a:noFill/>
          </a:ln>
        </p:spPr>
      </p:pic>
      <p:sp>
        <p:nvSpPr>
          <p:cNvPr id="262" name="Google Shape;262;p2"/>
          <p:cNvSpPr/>
          <p:nvPr/>
        </p:nvSpPr>
        <p:spPr>
          <a:xfrm>
            <a:off x="3240" y="1467"/>
            <a:ext cx="12186600" cy="6883200"/>
          </a:xfrm>
          <a:prstGeom prst="rect">
            <a:avLst/>
          </a:prstGeom>
          <a:solidFill>
            <a:srgbClr val="29354C">
              <a:alpha val="5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3" name="Google Shape;263;p2"/>
          <p:cNvSpPr txBox="1"/>
          <p:nvPr/>
        </p:nvSpPr>
        <p:spPr>
          <a:xfrm>
            <a:off x="1232497" y="1231543"/>
            <a:ext cx="10047110" cy="33547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chemeClr val="lt1"/>
                </a:solidFill>
                <a:latin typeface="DM Serif Display"/>
                <a:ea typeface="DM Serif Display"/>
                <a:cs typeface="DM Serif Display"/>
                <a:sym typeface="DM Serif Display"/>
              </a:rPr>
              <a:t>"My hope is that we can build a world where everyone belongs, where the systems around us help young people lead thriving and healthy lives."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264" name="Google Shape;264;p2"/>
          <p:cNvSpPr txBox="1"/>
          <p:nvPr/>
        </p:nvSpPr>
        <p:spPr>
          <a:xfrm>
            <a:off x="7726623" y="4021475"/>
            <a:ext cx="27432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DM Serif Display"/>
                <a:ea typeface="DM Serif Display"/>
                <a:cs typeface="DM Serif Display"/>
                <a:sym typeface="DM Serif Display"/>
              </a:rPr>
              <a:t>– OY Leader</a:t>
            </a:r>
            <a:endParaRPr b="0" i="0" sz="1400" u="none" cap="none" strike="noStrike">
              <a:solidFill>
                <a:srgbClr val="000000"/>
              </a:solidFill>
              <a:latin typeface="Arial"/>
              <a:ea typeface="Arial"/>
              <a:cs typeface="Arial"/>
              <a:sym typeface="Arial"/>
            </a:endParaRPr>
          </a:p>
        </p:txBody>
      </p:sp>
      <p:sp>
        <p:nvSpPr>
          <p:cNvPr id="265" name="Google Shape;265;p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354C"/>
        </a:solidFill>
      </p:bgPr>
    </p:bg>
    <p:spTree>
      <p:nvGrpSpPr>
        <p:cNvPr id="781" name="Shape 781"/>
        <p:cNvGrpSpPr/>
        <p:nvPr/>
      </p:nvGrpSpPr>
      <p:grpSpPr>
        <a:xfrm>
          <a:off x="0" y="0"/>
          <a:ext cx="0" cy="0"/>
          <a:chOff x="0" y="0"/>
          <a:chExt cx="0" cy="0"/>
        </a:xfrm>
      </p:grpSpPr>
      <p:pic>
        <p:nvPicPr>
          <p:cNvPr descr="A person wearing a hat and earbuds&#10;&#10;AI-generated content may be incorrect." id="782" name="Google Shape;782;p21"/>
          <p:cNvPicPr preferRelativeResize="0"/>
          <p:nvPr/>
        </p:nvPicPr>
        <p:blipFill rotWithShape="1">
          <a:blip r:embed="rId3">
            <a:alphaModFix amt="40000"/>
          </a:blip>
          <a:srcRect b="33991" l="21768" r="551" t="-41"/>
          <a:stretch/>
        </p:blipFill>
        <p:spPr>
          <a:xfrm>
            <a:off x="3320" y="-802"/>
            <a:ext cx="12218642" cy="6866368"/>
          </a:xfrm>
          <a:prstGeom prst="rect">
            <a:avLst/>
          </a:prstGeom>
          <a:noFill/>
          <a:ln>
            <a:noFill/>
          </a:ln>
        </p:spPr>
      </p:pic>
      <p:sp>
        <p:nvSpPr>
          <p:cNvPr id="783" name="Google Shape;783;p21"/>
          <p:cNvSpPr txBox="1"/>
          <p:nvPr/>
        </p:nvSpPr>
        <p:spPr>
          <a:xfrm>
            <a:off x="100737" y="3431145"/>
            <a:ext cx="3763506" cy="160043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Arial"/>
                <a:ea typeface="Arial"/>
                <a:cs typeface="Arial"/>
                <a:sym typeface="Arial"/>
              </a:rPr>
              <a:t>Integrated Capabilities: Making Big Bets and Delivering Key Wins </a:t>
            </a:r>
            <a:r>
              <a:rPr b="0" i="0" lang="en-US" sz="1400" u="none" cap="none" strike="noStrike">
                <a:solidFill>
                  <a:schemeClr val="lt1"/>
                </a:solidFill>
                <a:latin typeface="Arial"/>
                <a:ea typeface="Arial"/>
                <a:cs typeface="Arial"/>
                <a:sym typeface="Arial"/>
              </a:rPr>
              <a:t>(2020-2025)</a:t>
            </a:r>
            <a:endParaRPr b="0" i="0" sz="1400" u="none" cap="none" strike="noStrike">
              <a:solidFill>
                <a:srgbClr val="000000"/>
              </a:solidFill>
              <a:latin typeface="Arial"/>
              <a:ea typeface="Arial"/>
              <a:cs typeface="Arial"/>
              <a:sym typeface="Arial"/>
            </a:endParaRPr>
          </a:p>
        </p:txBody>
      </p:sp>
      <p:sp>
        <p:nvSpPr>
          <p:cNvPr id="784" name="Google Shape;784;p21"/>
          <p:cNvSpPr txBox="1"/>
          <p:nvPr/>
        </p:nvSpPr>
        <p:spPr>
          <a:xfrm>
            <a:off x="100739" y="2849146"/>
            <a:ext cx="4196941"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FEFFFF"/>
                </a:solidFill>
                <a:latin typeface="DM Serif Display"/>
                <a:ea typeface="DM Serif Display"/>
                <a:cs typeface="DM Serif Display"/>
                <a:sym typeface="DM Serif Display"/>
              </a:rPr>
              <a:t>CHAPTER 2</a:t>
            </a:r>
            <a:endParaRPr b="0" i="0" sz="1800" u="none" cap="none" strike="noStrike">
              <a:solidFill>
                <a:schemeClr val="dk1"/>
              </a:solidFill>
              <a:latin typeface="Arial"/>
              <a:ea typeface="Arial"/>
              <a:cs typeface="Arial"/>
              <a:sym typeface="Arial"/>
            </a:endParaRPr>
          </a:p>
        </p:txBody>
      </p:sp>
      <p:pic>
        <p:nvPicPr>
          <p:cNvPr descr="Blur Png Images - Free Download on Freepik" id="785" name="Google Shape;785;p21"/>
          <p:cNvPicPr preferRelativeResize="0"/>
          <p:nvPr/>
        </p:nvPicPr>
        <p:blipFill rotWithShape="1">
          <a:blip r:embed="rId4">
            <a:alphaModFix amt="20000"/>
          </a:blip>
          <a:srcRect b="3606" l="-654" r="-1392" t="0"/>
          <a:stretch/>
        </p:blipFill>
        <p:spPr>
          <a:xfrm>
            <a:off x="6839614" y="1715246"/>
            <a:ext cx="3769702" cy="3781844"/>
          </a:xfrm>
          <a:prstGeom prst="flowChartConnector">
            <a:avLst/>
          </a:prstGeom>
          <a:noFill/>
          <a:ln>
            <a:noFill/>
          </a:ln>
        </p:spPr>
      </p:pic>
      <p:grpSp>
        <p:nvGrpSpPr>
          <p:cNvPr id="786" name="Google Shape;786;p21"/>
          <p:cNvGrpSpPr/>
          <p:nvPr/>
        </p:nvGrpSpPr>
        <p:grpSpPr>
          <a:xfrm>
            <a:off x="6357088" y="1123040"/>
            <a:ext cx="4752245" cy="4579554"/>
            <a:chOff x="957828" y="1816"/>
            <a:chExt cx="4752245" cy="4579554"/>
          </a:xfrm>
        </p:grpSpPr>
        <p:sp>
          <p:nvSpPr>
            <p:cNvPr id="787" name="Google Shape;787;p21"/>
            <p:cNvSpPr/>
            <p:nvPr/>
          </p:nvSpPr>
          <p:spPr>
            <a:xfrm>
              <a:off x="1434909" y="569687"/>
              <a:ext cx="3798082" cy="3798082"/>
            </a:xfrm>
            <a:prstGeom prst="blockArc">
              <a:avLst>
                <a:gd fmla="val 11880000" name="adj1"/>
                <a:gd fmla="val 16200000" name="adj2"/>
                <a:gd fmla="val 4640"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 name="Google Shape;788;p21"/>
            <p:cNvSpPr/>
            <p:nvPr/>
          </p:nvSpPr>
          <p:spPr>
            <a:xfrm>
              <a:off x="1434909" y="569687"/>
              <a:ext cx="3798082" cy="3798082"/>
            </a:xfrm>
            <a:prstGeom prst="blockArc">
              <a:avLst>
                <a:gd fmla="val 7560000" name="adj1"/>
                <a:gd fmla="val 11880000" name="adj2"/>
                <a:gd fmla="val 4640"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 name="Google Shape;789;p21"/>
            <p:cNvSpPr/>
            <p:nvPr/>
          </p:nvSpPr>
          <p:spPr>
            <a:xfrm>
              <a:off x="1434909" y="569687"/>
              <a:ext cx="3798082" cy="3798082"/>
            </a:xfrm>
            <a:prstGeom prst="blockArc">
              <a:avLst>
                <a:gd fmla="val 3240000" name="adj1"/>
                <a:gd fmla="val 7560000" name="adj2"/>
                <a:gd fmla="val 4640"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 name="Google Shape;790;p21"/>
            <p:cNvSpPr/>
            <p:nvPr/>
          </p:nvSpPr>
          <p:spPr>
            <a:xfrm>
              <a:off x="1434909" y="569687"/>
              <a:ext cx="3798082" cy="3798082"/>
            </a:xfrm>
            <a:prstGeom prst="blockArc">
              <a:avLst>
                <a:gd fmla="val 20520000" name="adj1"/>
                <a:gd fmla="val 3240000" name="adj2"/>
                <a:gd fmla="val 4640"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p21"/>
            <p:cNvSpPr/>
            <p:nvPr/>
          </p:nvSpPr>
          <p:spPr>
            <a:xfrm>
              <a:off x="1434909" y="569687"/>
              <a:ext cx="3798082" cy="3798082"/>
            </a:xfrm>
            <a:prstGeom prst="blockArc">
              <a:avLst>
                <a:gd fmla="val 16200000" name="adj1"/>
                <a:gd fmla="val 20520000" name="adj2"/>
                <a:gd fmla="val 4640"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 name="Google Shape;792;p21"/>
            <p:cNvSpPr/>
            <p:nvPr/>
          </p:nvSpPr>
          <p:spPr>
            <a:xfrm>
              <a:off x="2459765" y="1594543"/>
              <a:ext cx="1748370" cy="1748370"/>
            </a:xfrm>
            <a:prstGeom prst="ellipse">
              <a:avLst/>
            </a:prstGeom>
            <a:solidFill>
              <a:schemeClr val="accent1"/>
            </a:solidFill>
            <a:ln cap="flat" cmpd="sng" w="19050">
              <a:solidFill>
                <a:srgbClr val="69510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 name="Google Shape;793;p21"/>
            <p:cNvSpPr txBox="1"/>
            <p:nvPr/>
          </p:nvSpPr>
          <p:spPr>
            <a:xfrm>
              <a:off x="2715808" y="1850586"/>
              <a:ext cx="1236284" cy="1236284"/>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lt1"/>
                </a:buClr>
                <a:buSzPts val="1800"/>
                <a:buFont typeface="Arial"/>
                <a:buNone/>
              </a:pPr>
              <a:r>
                <a:rPr b="0" i="0" lang="en-US" sz="1800" u="none" cap="none" strike="noStrike">
                  <a:solidFill>
                    <a:schemeClr val="lt1"/>
                  </a:solidFill>
                  <a:latin typeface="Arial"/>
                  <a:ea typeface="Arial"/>
                  <a:cs typeface="Arial"/>
                  <a:sym typeface="Arial"/>
                </a:rPr>
                <a:t>Integrated</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630"/>
                </a:spcBef>
                <a:spcAft>
                  <a:spcPts val="0"/>
                </a:spcAft>
                <a:buClr>
                  <a:schemeClr val="lt1"/>
                </a:buClr>
                <a:buSzPts val="1800"/>
                <a:buFont typeface="Arial"/>
                <a:buNone/>
              </a:pPr>
              <a:r>
                <a:rPr b="0" i="0" lang="en-US" sz="1800" u="none" cap="none" strike="noStrike">
                  <a:solidFill>
                    <a:schemeClr val="lt1"/>
                  </a:solidFill>
                  <a:latin typeface="Arial"/>
                  <a:ea typeface="Arial"/>
                  <a:cs typeface="Arial"/>
                  <a:sym typeface="Arial"/>
                </a:rPr>
                <a:t>Capabilities</a:t>
              </a:r>
              <a:endParaRPr b="0" i="0" sz="1400" u="none" cap="none" strike="noStrike">
                <a:solidFill>
                  <a:srgbClr val="000000"/>
                </a:solidFill>
                <a:latin typeface="Arial"/>
                <a:ea typeface="Arial"/>
                <a:cs typeface="Arial"/>
                <a:sym typeface="Arial"/>
              </a:endParaRPr>
            </a:p>
          </p:txBody>
        </p:sp>
        <p:sp>
          <p:nvSpPr>
            <p:cNvPr id="794" name="Google Shape;794;p21"/>
            <p:cNvSpPr/>
            <p:nvPr/>
          </p:nvSpPr>
          <p:spPr>
            <a:xfrm>
              <a:off x="2722021" y="1816"/>
              <a:ext cx="1223859" cy="1223859"/>
            </a:xfrm>
            <a:prstGeom prst="ellipse">
              <a:avLst/>
            </a:prstGeom>
            <a:solidFill>
              <a:schemeClr val="dk2"/>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21"/>
            <p:cNvSpPr txBox="1"/>
            <p:nvPr/>
          </p:nvSpPr>
          <p:spPr>
            <a:xfrm>
              <a:off x="2901251" y="181046"/>
              <a:ext cx="865399" cy="865399"/>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lt1"/>
                </a:buClr>
                <a:buSzPts val="1200"/>
                <a:buFont typeface="Arial"/>
                <a:buNone/>
              </a:pPr>
              <a:r>
                <a:rPr b="0" i="0" lang="en-US" sz="1200" u="none" cap="none" strike="noStrike">
                  <a:solidFill>
                    <a:schemeClr val="lt1"/>
                  </a:solidFill>
                  <a:latin typeface="Arial"/>
                  <a:ea typeface="Arial"/>
                  <a:cs typeface="Arial"/>
                  <a:sym typeface="Arial"/>
                </a:rPr>
                <a:t>Data Community of Practice</a:t>
              </a:r>
              <a:endParaRPr b="0" i="0" sz="1400" u="none" cap="none" strike="noStrike">
                <a:solidFill>
                  <a:srgbClr val="000000"/>
                </a:solidFill>
                <a:latin typeface="Arial"/>
                <a:ea typeface="Arial"/>
                <a:cs typeface="Arial"/>
                <a:sym typeface="Arial"/>
              </a:endParaRPr>
            </a:p>
          </p:txBody>
        </p:sp>
        <p:sp>
          <p:nvSpPr>
            <p:cNvPr id="796" name="Google Shape;796;p21"/>
            <p:cNvSpPr/>
            <p:nvPr/>
          </p:nvSpPr>
          <p:spPr>
            <a:xfrm>
              <a:off x="4486214" y="1283577"/>
              <a:ext cx="1223859" cy="1223859"/>
            </a:xfrm>
            <a:prstGeom prst="ellipse">
              <a:avLst/>
            </a:prstGeom>
            <a:solidFill>
              <a:schemeClr val="accent6"/>
            </a:solidFill>
            <a:ln cap="flat" cmpd="sng" w="2540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21"/>
            <p:cNvSpPr txBox="1"/>
            <p:nvPr/>
          </p:nvSpPr>
          <p:spPr>
            <a:xfrm>
              <a:off x="4665444" y="1462807"/>
              <a:ext cx="865399" cy="865399"/>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lt1"/>
                </a:buClr>
                <a:buSzPts val="1200"/>
                <a:buFont typeface="Arial"/>
                <a:buNone/>
              </a:pPr>
              <a:r>
                <a:rPr b="0" i="0" lang="en-US" sz="1200" u="none" cap="none" strike="noStrike">
                  <a:solidFill>
                    <a:schemeClr val="lt1"/>
                  </a:solidFill>
                  <a:latin typeface="Arial"/>
                  <a:ea typeface="Arial"/>
                  <a:cs typeface="Arial"/>
                  <a:sym typeface="Arial"/>
                </a:rPr>
                <a:t>Population focus (Supports and Seats)</a:t>
              </a:r>
              <a:endParaRPr b="0" i="0" sz="1400" u="none" cap="none" strike="noStrike">
                <a:solidFill>
                  <a:srgbClr val="000000"/>
                </a:solidFill>
                <a:latin typeface="Arial"/>
                <a:ea typeface="Arial"/>
                <a:cs typeface="Arial"/>
                <a:sym typeface="Arial"/>
              </a:endParaRPr>
            </a:p>
          </p:txBody>
        </p:sp>
        <p:sp>
          <p:nvSpPr>
            <p:cNvPr id="798" name="Google Shape;798;p21"/>
            <p:cNvSpPr/>
            <p:nvPr/>
          </p:nvSpPr>
          <p:spPr>
            <a:xfrm>
              <a:off x="3812352" y="3357511"/>
              <a:ext cx="1223859" cy="1223859"/>
            </a:xfrm>
            <a:prstGeom prst="ellipse">
              <a:avLst/>
            </a:prstGeom>
            <a:solidFill>
              <a:schemeClr val="accent4"/>
            </a:solidFill>
            <a:ln cap="flat" cmpd="sng" w="2540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p21"/>
            <p:cNvSpPr txBox="1"/>
            <p:nvPr/>
          </p:nvSpPr>
          <p:spPr>
            <a:xfrm>
              <a:off x="3991582" y="3536741"/>
              <a:ext cx="865399" cy="865399"/>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lt1"/>
                </a:buClr>
                <a:buSzPts val="1200"/>
                <a:buFont typeface="Arial"/>
                <a:buNone/>
              </a:pPr>
              <a:r>
                <a:rPr b="0" i="0" lang="en-US" sz="1200" u="none" cap="none" strike="noStrike">
                  <a:solidFill>
                    <a:schemeClr val="lt1"/>
                  </a:solidFill>
                  <a:latin typeface="Arial"/>
                  <a:ea typeface="Arial"/>
                  <a:cs typeface="Arial"/>
                  <a:sym typeface="Arial"/>
                </a:rPr>
                <a:t>Robust Program Quality</a:t>
              </a:r>
              <a:endParaRPr b="0" i="0" sz="1400" u="none" cap="none" strike="noStrike">
                <a:solidFill>
                  <a:srgbClr val="000000"/>
                </a:solidFill>
                <a:latin typeface="Arial"/>
                <a:ea typeface="Arial"/>
                <a:cs typeface="Arial"/>
                <a:sym typeface="Arial"/>
              </a:endParaRPr>
            </a:p>
          </p:txBody>
        </p:sp>
        <p:sp>
          <p:nvSpPr>
            <p:cNvPr id="800" name="Google Shape;800;p21"/>
            <p:cNvSpPr/>
            <p:nvPr/>
          </p:nvSpPr>
          <p:spPr>
            <a:xfrm>
              <a:off x="1631689" y="3357511"/>
              <a:ext cx="1223859" cy="1223859"/>
            </a:xfrm>
            <a:prstGeom prst="ellipse">
              <a:avLst/>
            </a:prstGeom>
            <a:solidFill>
              <a:schemeClr val="accent2"/>
            </a:solidFill>
            <a:ln cap="flat" cmpd="sng" w="19050">
              <a:solidFill>
                <a:srgbClr val="5E28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p21"/>
            <p:cNvSpPr txBox="1"/>
            <p:nvPr/>
          </p:nvSpPr>
          <p:spPr>
            <a:xfrm>
              <a:off x="1810919" y="3536741"/>
              <a:ext cx="865399" cy="865399"/>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lt1"/>
                </a:buClr>
                <a:buSzPts val="1200"/>
                <a:buFont typeface="Arial"/>
                <a:buNone/>
              </a:pPr>
              <a:r>
                <a:rPr b="0" i="0" lang="en-US" sz="1200" u="none" cap="none" strike="noStrike">
                  <a:solidFill>
                    <a:schemeClr val="lt1"/>
                  </a:solidFill>
                  <a:latin typeface="Arial"/>
                  <a:ea typeface="Arial"/>
                  <a:cs typeface="Arial"/>
                  <a:sym typeface="Arial"/>
                </a:rPr>
                <a:t>Policy / Advocacy</a:t>
              </a:r>
              <a:endParaRPr b="0" i="0" sz="1400" u="none" cap="none" strike="noStrike">
                <a:solidFill>
                  <a:srgbClr val="000000"/>
                </a:solidFill>
                <a:latin typeface="Arial"/>
                <a:ea typeface="Arial"/>
                <a:cs typeface="Arial"/>
                <a:sym typeface="Arial"/>
              </a:endParaRPr>
            </a:p>
          </p:txBody>
        </p:sp>
        <p:sp>
          <p:nvSpPr>
            <p:cNvPr id="802" name="Google Shape;802;p21"/>
            <p:cNvSpPr/>
            <p:nvPr/>
          </p:nvSpPr>
          <p:spPr>
            <a:xfrm>
              <a:off x="957828" y="1283577"/>
              <a:ext cx="1223859" cy="1223859"/>
            </a:xfrm>
            <a:prstGeom prst="ellipse">
              <a:avLst/>
            </a:prstGeom>
            <a:solidFill>
              <a:schemeClr val="accent3"/>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p21"/>
            <p:cNvSpPr txBox="1"/>
            <p:nvPr/>
          </p:nvSpPr>
          <p:spPr>
            <a:xfrm>
              <a:off x="1137058" y="1462807"/>
              <a:ext cx="865399" cy="865399"/>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lt1"/>
                </a:buClr>
                <a:buSzPts val="1200"/>
                <a:buFont typeface="Arial"/>
                <a:buNone/>
              </a:pPr>
              <a:r>
                <a:rPr b="0" i="0" lang="en-US" sz="1200" u="none" cap="none" strike="noStrike">
                  <a:solidFill>
                    <a:schemeClr val="lt1"/>
                  </a:solidFill>
                  <a:latin typeface="Arial"/>
                  <a:ea typeface="Arial"/>
                  <a:cs typeface="Arial"/>
                  <a:sym typeface="Arial"/>
                </a:rPr>
                <a:t>Voice and Narrative Change</a:t>
              </a:r>
              <a:endParaRPr b="0" i="0" sz="1400" u="none" cap="none" strike="noStrike">
                <a:solidFill>
                  <a:srgbClr val="000000"/>
                </a:solidFill>
                <a:latin typeface="Arial"/>
                <a:ea typeface="Arial"/>
                <a:cs typeface="Arial"/>
                <a:sym typeface="Arial"/>
              </a:endParaRPr>
            </a:p>
          </p:txBody>
        </p:sp>
      </p:grpSp>
      <p:sp>
        <p:nvSpPr>
          <p:cNvPr id="804" name="Google Shape;804;p21"/>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29FC8">
            <a:alpha val="46274"/>
          </a:srgbClr>
        </a:solidFill>
      </p:bgPr>
    </p:bg>
    <p:spTree>
      <p:nvGrpSpPr>
        <p:cNvPr id="808" name="Shape 808"/>
        <p:cNvGrpSpPr/>
        <p:nvPr/>
      </p:nvGrpSpPr>
      <p:grpSpPr>
        <a:xfrm>
          <a:off x="0" y="0"/>
          <a:ext cx="0" cy="0"/>
          <a:chOff x="0" y="0"/>
          <a:chExt cx="0" cy="0"/>
        </a:xfrm>
      </p:grpSpPr>
      <p:pic>
        <p:nvPicPr>
          <p:cNvPr descr="A city with buildings and a dome&#10;&#10;AI-generated content may be incorrect." id="809" name="Google Shape;809;p22"/>
          <p:cNvPicPr preferRelativeResize="0"/>
          <p:nvPr/>
        </p:nvPicPr>
        <p:blipFill rotWithShape="1">
          <a:blip r:embed="rId3">
            <a:alphaModFix amt="17000"/>
          </a:blip>
          <a:srcRect b="31037" l="7350" r="23776" t="283"/>
          <a:stretch/>
        </p:blipFill>
        <p:spPr>
          <a:xfrm>
            <a:off x="1" y="14453"/>
            <a:ext cx="12210850" cy="6857881"/>
          </a:xfrm>
          <a:prstGeom prst="rect">
            <a:avLst/>
          </a:prstGeom>
          <a:noFill/>
          <a:ln>
            <a:noFill/>
          </a:ln>
        </p:spPr>
      </p:pic>
      <p:pic>
        <p:nvPicPr>
          <p:cNvPr descr="A person wearing headphones and a scarf holding a skateboard&#10;&#10;AI-generated content may be incorrect." id="810" name="Google Shape;810;p22"/>
          <p:cNvPicPr preferRelativeResize="0"/>
          <p:nvPr/>
        </p:nvPicPr>
        <p:blipFill rotWithShape="1">
          <a:blip r:embed="rId4">
            <a:alphaModFix amt="24000"/>
          </a:blip>
          <a:srcRect b="35438" l="85930" r="76" t="52711"/>
          <a:stretch/>
        </p:blipFill>
        <p:spPr>
          <a:xfrm flipH="1">
            <a:off x="-1" y="-31902"/>
            <a:ext cx="12210852" cy="6857882"/>
          </a:xfrm>
          <a:prstGeom prst="rect">
            <a:avLst/>
          </a:prstGeom>
          <a:noFill/>
          <a:ln>
            <a:noFill/>
          </a:ln>
        </p:spPr>
      </p:pic>
      <p:sp>
        <p:nvSpPr>
          <p:cNvPr id="811" name="Google Shape;811;p22"/>
          <p:cNvSpPr txBox="1"/>
          <p:nvPr>
            <p:ph type="ctrTitle"/>
          </p:nvPr>
        </p:nvSpPr>
        <p:spPr>
          <a:xfrm>
            <a:off x="368214" y="455143"/>
            <a:ext cx="11127560" cy="12616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rgbClr val="002D5A"/>
              </a:buClr>
              <a:buSzPts val="1800"/>
              <a:buFont typeface="DM Serif Display"/>
              <a:buNone/>
            </a:pPr>
            <a:r>
              <a:rPr b="0" i="0" lang="en-US" sz="3300" u="none" strike="noStrike">
                <a:solidFill>
                  <a:srgbClr val="002D5A"/>
                </a:solidFill>
                <a:latin typeface="DM Serif Display"/>
                <a:ea typeface="DM Serif Display"/>
                <a:cs typeface="DM Serif Display"/>
                <a:sym typeface="DM Serif Display"/>
              </a:rPr>
              <a:t>The youth support network took bold steps to enhance its capabilities for long-term impact from 2020 to 2025</a:t>
            </a:r>
            <a:r>
              <a:rPr b="0" i="0" lang="en-US" sz="3300">
                <a:solidFill>
                  <a:srgbClr val="000000"/>
                </a:solidFill>
                <a:latin typeface="DM Serif Display"/>
                <a:ea typeface="DM Serif Display"/>
                <a:cs typeface="DM Serif Display"/>
                <a:sym typeface="DM Serif Display"/>
              </a:rPr>
              <a:t>​</a:t>
            </a:r>
            <a:endParaRPr sz="3300">
              <a:latin typeface="DM Serif Display"/>
              <a:ea typeface="DM Serif Display"/>
              <a:cs typeface="DM Serif Display"/>
              <a:sym typeface="DM Serif Display"/>
            </a:endParaRPr>
          </a:p>
        </p:txBody>
      </p:sp>
      <p:sp>
        <p:nvSpPr>
          <p:cNvPr id="812" name="Google Shape;812;p22"/>
          <p:cNvSpPr/>
          <p:nvPr/>
        </p:nvSpPr>
        <p:spPr>
          <a:xfrm>
            <a:off x="8468922" y="2554170"/>
            <a:ext cx="3004455" cy="524029"/>
          </a:xfrm>
          <a:prstGeom prst="rect">
            <a:avLst/>
          </a:prstGeom>
          <a:solidFill>
            <a:schemeClr val="lt1"/>
          </a:solidFill>
          <a:ln cap="flat" cmpd="sng" w="19050">
            <a:solidFill>
              <a:schemeClr val="dk1"/>
            </a:solidFill>
            <a:prstDash val="solid"/>
            <a:miter lim="8000"/>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Data Sharing</a:t>
            </a:r>
            <a:endParaRPr b="0" i="0" sz="1400" u="none" cap="none" strike="noStrike">
              <a:solidFill>
                <a:schemeClr val="dk1"/>
              </a:solidFill>
              <a:latin typeface="Arial"/>
              <a:ea typeface="Arial"/>
              <a:cs typeface="Arial"/>
              <a:sym typeface="Arial"/>
            </a:endParaRPr>
          </a:p>
        </p:txBody>
      </p:sp>
      <p:sp>
        <p:nvSpPr>
          <p:cNvPr id="813" name="Google Shape;813;p22"/>
          <p:cNvSpPr/>
          <p:nvPr/>
        </p:nvSpPr>
        <p:spPr>
          <a:xfrm>
            <a:off x="8491318" y="3205672"/>
            <a:ext cx="3004456" cy="563832"/>
          </a:xfrm>
          <a:prstGeom prst="rect">
            <a:avLst/>
          </a:prstGeom>
          <a:solidFill>
            <a:schemeClr val="lt1"/>
          </a:solidFill>
          <a:ln cap="flat" cmpd="sng" w="19050">
            <a:solidFill>
              <a:schemeClr val="accent5"/>
            </a:solidFill>
            <a:prstDash val="solid"/>
            <a:miter lim="8000"/>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Distributed backbone support orgs</a:t>
            </a:r>
            <a:endParaRPr b="0" i="0" sz="1400" u="none" cap="none" strike="noStrike">
              <a:solidFill>
                <a:schemeClr val="dk1"/>
              </a:solidFill>
              <a:latin typeface="Arial"/>
              <a:ea typeface="Arial"/>
              <a:cs typeface="Arial"/>
              <a:sym typeface="Arial"/>
            </a:endParaRPr>
          </a:p>
        </p:txBody>
      </p:sp>
      <p:sp>
        <p:nvSpPr>
          <p:cNvPr id="814" name="Google Shape;814;p22"/>
          <p:cNvSpPr/>
          <p:nvPr/>
        </p:nvSpPr>
        <p:spPr>
          <a:xfrm>
            <a:off x="8468922" y="4640191"/>
            <a:ext cx="3026852" cy="505138"/>
          </a:xfrm>
          <a:prstGeom prst="rect">
            <a:avLst/>
          </a:prstGeom>
          <a:solidFill>
            <a:schemeClr val="lt1"/>
          </a:solidFill>
          <a:ln cap="flat" cmpd="sng" w="19050">
            <a:solidFill>
              <a:schemeClr val="accent3"/>
            </a:solidFill>
            <a:prstDash val="solid"/>
            <a:miter lim="8000"/>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Building power and narratives</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(Frameworks, and LEDE)</a:t>
            </a:r>
            <a:endParaRPr b="0" i="0" sz="1400" u="none" cap="none" strike="noStrike">
              <a:solidFill>
                <a:schemeClr val="dk1"/>
              </a:solidFill>
              <a:latin typeface="Arial"/>
              <a:ea typeface="Arial"/>
              <a:cs typeface="Arial"/>
              <a:sym typeface="Arial"/>
            </a:endParaRPr>
          </a:p>
        </p:txBody>
      </p:sp>
      <p:sp>
        <p:nvSpPr>
          <p:cNvPr id="815" name="Google Shape;815;p22"/>
          <p:cNvSpPr/>
          <p:nvPr/>
        </p:nvSpPr>
        <p:spPr>
          <a:xfrm>
            <a:off x="8491318" y="5345217"/>
            <a:ext cx="3004456" cy="505138"/>
          </a:xfrm>
          <a:prstGeom prst="rect">
            <a:avLst/>
          </a:prstGeom>
          <a:solidFill>
            <a:schemeClr val="lt1"/>
          </a:solidFill>
          <a:ln cap="flat" cmpd="sng" w="19050">
            <a:solidFill>
              <a:schemeClr val="accent2"/>
            </a:solidFill>
            <a:prstDash val="solid"/>
            <a:miter lim="8000"/>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Youth Master Plan, Ride New Orleans, and State Power Building</a:t>
            </a:r>
            <a:endParaRPr b="0" i="0" sz="1400" u="none" cap="none" strike="noStrike">
              <a:solidFill>
                <a:schemeClr val="dk1"/>
              </a:solidFill>
              <a:latin typeface="Arial"/>
              <a:ea typeface="Arial"/>
              <a:cs typeface="Arial"/>
              <a:sym typeface="Arial"/>
            </a:endParaRPr>
          </a:p>
        </p:txBody>
      </p:sp>
      <p:sp>
        <p:nvSpPr>
          <p:cNvPr id="816" name="Google Shape;816;p22"/>
          <p:cNvSpPr/>
          <p:nvPr/>
        </p:nvSpPr>
        <p:spPr>
          <a:xfrm>
            <a:off x="5270806" y="2554170"/>
            <a:ext cx="3004457" cy="505138"/>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Data Community of Practice</a:t>
            </a:r>
            <a:endParaRPr b="0" i="0" sz="1400" u="none" cap="none" strike="noStrike">
              <a:solidFill>
                <a:srgbClr val="000000"/>
              </a:solidFill>
              <a:latin typeface="Arial"/>
              <a:ea typeface="Arial"/>
              <a:cs typeface="Arial"/>
              <a:sym typeface="Arial"/>
            </a:endParaRPr>
          </a:p>
        </p:txBody>
      </p:sp>
      <p:sp>
        <p:nvSpPr>
          <p:cNvPr id="817" name="Google Shape;817;p22"/>
          <p:cNvSpPr/>
          <p:nvPr/>
        </p:nvSpPr>
        <p:spPr>
          <a:xfrm>
            <a:off x="5270804" y="3210382"/>
            <a:ext cx="3004457" cy="563832"/>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Population Focus (Supports and Seats)</a:t>
            </a:r>
            <a:endParaRPr b="0" i="0" sz="1400" u="none" cap="none" strike="noStrike">
              <a:solidFill>
                <a:srgbClr val="000000"/>
              </a:solidFill>
              <a:latin typeface="Arial"/>
              <a:ea typeface="Arial"/>
              <a:cs typeface="Arial"/>
              <a:sym typeface="Arial"/>
            </a:endParaRPr>
          </a:p>
        </p:txBody>
      </p:sp>
      <p:sp>
        <p:nvSpPr>
          <p:cNvPr id="818" name="Google Shape;818;p22"/>
          <p:cNvSpPr/>
          <p:nvPr/>
        </p:nvSpPr>
        <p:spPr>
          <a:xfrm>
            <a:off x="5270805" y="4640191"/>
            <a:ext cx="3004457" cy="505138"/>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Youth Voice and Narrative Change</a:t>
            </a:r>
            <a:endParaRPr b="0" i="0" sz="1400" u="none" cap="none" strike="noStrike">
              <a:solidFill>
                <a:srgbClr val="000000"/>
              </a:solidFill>
              <a:latin typeface="Arial"/>
              <a:ea typeface="Arial"/>
              <a:cs typeface="Arial"/>
              <a:sym typeface="Arial"/>
            </a:endParaRPr>
          </a:p>
        </p:txBody>
      </p:sp>
      <p:sp>
        <p:nvSpPr>
          <p:cNvPr id="819" name="Google Shape;819;p22"/>
          <p:cNvSpPr/>
          <p:nvPr/>
        </p:nvSpPr>
        <p:spPr>
          <a:xfrm>
            <a:off x="5270805" y="5355096"/>
            <a:ext cx="3004457" cy="50513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Policy and Advocacy</a:t>
            </a:r>
            <a:endParaRPr b="0" i="0" sz="1400" u="none" cap="none" strike="noStrike">
              <a:solidFill>
                <a:srgbClr val="000000"/>
              </a:solidFill>
              <a:latin typeface="Arial"/>
              <a:ea typeface="Arial"/>
              <a:cs typeface="Arial"/>
              <a:sym typeface="Arial"/>
            </a:endParaRPr>
          </a:p>
        </p:txBody>
      </p:sp>
      <p:sp>
        <p:nvSpPr>
          <p:cNvPr id="820" name="Google Shape;820;p22"/>
          <p:cNvSpPr/>
          <p:nvPr/>
        </p:nvSpPr>
        <p:spPr>
          <a:xfrm>
            <a:off x="5270804" y="3895939"/>
            <a:ext cx="3004457" cy="5638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Robust Program Quality</a:t>
            </a:r>
            <a:endParaRPr b="0" i="0" sz="1400" u="none" cap="none" strike="noStrike">
              <a:solidFill>
                <a:srgbClr val="000000"/>
              </a:solidFill>
              <a:latin typeface="Arial"/>
              <a:ea typeface="Arial"/>
              <a:cs typeface="Arial"/>
              <a:sym typeface="Arial"/>
            </a:endParaRPr>
          </a:p>
        </p:txBody>
      </p:sp>
      <p:sp>
        <p:nvSpPr>
          <p:cNvPr id="821" name="Google Shape;821;p22"/>
          <p:cNvSpPr/>
          <p:nvPr/>
        </p:nvSpPr>
        <p:spPr>
          <a:xfrm>
            <a:off x="8491318" y="3895939"/>
            <a:ext cx="3004456" cy="563832"/>
          </a:xfrm>
          <a:prstGeom prst="rect">
            <a:avLst/>
          </a:prstGeom>
          <a:solidFill>
            <a:schemeClr val="lt1"/>
          </a:solidFill>
          <a:ln cap="flat" cmpd="sng" w="19050">
            <a:solidFill>
              <a:schemeClr val="accent4"/>
            </a:solidFill>
            <a:prstDash val="solid"/>
            <a:miter lim="8000"/>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Scaling Program Quality</a:t>
            </a:r>
            <a:endParaRPr b="0" i="0" sz="1400" u="none" cap="none" strike="noStrike">
              <a:solidFill>
                <a:schemeClr val="dk1"/>
              </a:solidFill>
              <a:latin typeface="Arial"/>
              <a:ea typeface="Arial"/>
              <a:cs typeface="Arial"/>
              <a:sym typeface="Arial"/>
            </a:endParaRPr>
          </a:p>
        </p:txBody>
      </p:sp>
      <p:grpSp>
        <p:nvGrpSpPr>
          <p:cNvPr id="822" name="Google Shape;822;p22"/>
          <p:cNvGrpSpPr/>
          <p:nvPr/>
        </p:nvGrpSpPr>
        <p:grpSpPr>
          <a:xfrm>
            <a:off x="435644" y="1875294"/>
            <a:ext cx="4236688" cy="4082709"/>
            <a:chOff x="841662" y="1650"/>
            <a:chExt cx="4236688" cy="4082709"/>
          </a:xfrm>
        </p:grpSpPr>
        <p:sp>
          <p:nvSpPr>
            <p:cNvPr id="823" name="Google Shape;823;p22"/>
            <p:cNvSpPr/>
            <p:nvPr/>
          </p:nvSpPr>
          <p:spPr>
            <a:xfrm>
              <a:off x="1266766" y="507705"/>
              <a:ext cx="3386481" cy="3386481"/>
            </a:xfrm>
            <a:prstGeom prst="blockArc">
              <a:avLst>
                <a:gd fmla="val 11880000" name="adj1"/>
                <a:gd fmla="val 16200000" name="adj2"/>
                <a:gd fmla="val 4638"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p22"/>
            <p:cNvSpPr/>
            <p:nvPr/>
          </p:nvSpPr>
          <p:spPr>
            <a:xfrm>
              <a:off x="1266766" y="507705"/>
              <a:ext cx="3386481" cy="3386481"/>
            </a:xfrm>
            <a:prstGeom prst="blockArc">
              <a:avLst>
                <a:gd fmla="val 7560000" name="adj1"/>
                <a:gd fmla="val 11880000" name="adj2"/>
                <a:gd fmla="val 4638"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22"/>
            <p:cNvSpPr/>
            <p:nvPr/>
          </p:nvSpPr>
          <p:spPr>
            <a:xfrm>
              <a:off x="1266766" y="507705"/>
              <a:ext cx="3386481" cy="3386481"/>
            </a:xfrm>
            <a:prstGeom prst="blockArc">
              <a:avLst>
                <a:gd fmla="val 3240000" name="adj1"/>
                <a:gd fmla="val 7560000" name="adj2"/>
                <a:gd fmla="val 4638"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22"/>
            <p:cNvSpPr/>
            <p:nvPr/>
          </p:nvSpPr>
          <p:spPr>
            <a:xfrm>
              <a:off x="1266766" y="507705"/>
              <a:ext cx="3386481" cy="3386481"/>
            </a:xfrm>
            <a:prstGeom prst="blockArc">
              <a:avLst>
                <a:gd fmla="val 20520000" name="adj1"/>
                <a:gd fmla="val 3240000" name="adj2"/>
                <a:gd fmla="val 4638"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p22"/>
            <p:cNvSpPr/>
            <p:nvPr/>
          </p:nvSpPr>
          <p:spPr>
            <a:xfrm>
              <a:off x="1266766" y="507705"/>
              <a:ext cx="3386481" cy="3386481"/>
            </a:xfrm>
            <a:prstGeom prst="blockArc">
              <a:avLst>
                <a:gd fmla="val 16200000" name="adj1"/>
                <a:gd fmla="val 20520000" name="adj2"/>
                <a:gd fmla="val 4638"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p22"/>
            <p:cNvSpPr/>
            <p:nvPr/>
          </p:nvSpPr>
          <p:spPr>
            <a:xfrm>
              <a:off x="2180981" y="1421920"/>
              <a:ext cx="1558050" cy="1558050"/>
            </a:xfrm>
            <a:prstGeom prst="ellipse">
              <a:avLst/>
            </a:prstGeom>
            <a:solidFill>
              <a:schemeClr val="accent1"/>
            </a:solidFill>
            <a:ln cap="flat" cmpd="sng" w="19050">
              <a:solidFill>
                <a:srgbClr val="69510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p22"/>
            <p:cNvSpPr txBox="1"/>
            <p:nvPr/>
          </p:nvSpPr>
          <p:spPr>
            <a:xfrm>
              <a:off x="2409152" y="1650091"/>
              <a:ext cx="1101708" cy="1101708"/>
            </a:xfrm>
            <a:prstGeom prst="rect">
              <a:avLst/>
            </a:prstGeom>
            <a:noFill/>
            <a:ln>
              <a:noFill/>
            </a:ln>
          </p:spPr>
          <p:txBody>
            <a:bodyPr anchorCtr="0" anchor="ctr" bIns="20300" lIns="20300" spcFirstLastPara="1" rIns="20300" wrap="square" tIns="20300">
              <a:noAutofit/>
            </a:bodyPr>
            <a:lstStyle/>
            <a:p>
              <a:pPr indent="0" lvl="0" marL="0" marR="0" rtl="0" algn="ctr">
                <a:lnSpc>
                  <a:spcPct val="90000"/>
                </a:lnSpc>
                <a:spcBef>
                  <a:spcPts val="0"/>
                </a:spcBef>
                <a:spcAft>
                  <a:spcPts val="0"/>
                </a:spcAft>
                <a:buClr>
                  <a:schemeClr val="lt1"/>
                </a:buClr>
                <a:buSzPts val="1600"/>
                <a:buFont typeface="Arial"/>
                <a:buNone/>
              </a:pPr>
              <a:r>
                <a:rPr b="0" i="0" lang="en-US" sz="1600" u="none" cap="none" strike="noStrike">
                  <a:solidFill>
                    <a:schemeClr val="lt1"/>
                  </a:solidFill>
                  <a:latin typeface="Arial"/>
                  <a:ea typeface="Arial"/>
                  <a:cs typeface="Arial"/>
                  <a:sym typeface="Arial"/>
                </a:rPr>
                <a:t>Integrated</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560"/>
                </a:spcBef>
                <a:spcAft>
                  <a:spcPts val="0"/>
                </a:spcAft>
                <a:buClr>
                  <a:schemeClr val="lt1"/>
                </a:buClr>
                <a:buSzPts val="1600"/>
                <a:buFont typeface="Arial"/>
                <a:buNone/>
              </a:pPr>
              <a:r>
                <a:rPr b="0" i="0" lang="en-US" sz="1600" u="none" cap="none" strike="noStrike">
                  <a:solidFill>
                    <a:schemeClr val="lt1"/>
                  </a:solidFill>
                  <a:latin typeface="Arial"/>
                  <a:ea typeface="Arial"/>
                  <a:cs typeface="Arial"/>
                  <a:sym typeface="Arial"/>
                </a:rPr>
                <a:t>Capabilities</a:t>
              </a:r>
              <a:endParaRPr b="0" i="0" sz="1400" u="none" cap="none" strike="noStrike">
                <a:solidFill>
                  <a:srgbClr val="000000"/>
                </a:solidFill>
                <a:latin typeface="Arial"/>
                <a:ea typeface="Arial"/>
                <a:cs typeface="Arial"/>
                <a:sym typeface="Arial"/>
              </a:endParaRPr>
            </a:p>
          </p:txBody>
        </p:sp>
        <p:sp>
          <p:nvSpPr>
            <p:cNvPr id="830" name="Google Shape;830;p22"/>
            <p:cNvSpPr/>
            <p:nvPr/>
          </p:nvSpPr>
          <p:spPr>
            <a:xfrm>
              <a:off x="2414689" y="1650"/>
              <a:ext cx="1090635" cy="1090635"/>
            </a:xfrm>
            <a:prstGeom prst="ellipse">
              <a:avLst/>
            </a:prstGeom>
            <a:solidFill>
              <a:schemeClr val="dk2"/>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p22"/>
            <p:cNvSpPr txBox="1"/>
            <p:nvPr/>
          </p:nvSpPr>
          <p:spPr>
            <a:xfrm>
              <a:off x="2574409" y="161370"/>
              <a:ext cx="771195" cy="771195"/>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chemeClr val="lt1"/>
                </a:buClr>
                <a:buSzPts val="1100"/>
                <a:buFont typeface="Arial"/>
                <a:buNone/>
              </a:pPr>
              <a:r>
                <a:rPr b="0" i="0" lang="en-US" sz="1100" u="none" cap="none" strike="noStrike">
                  <a:solidFill>
                    <a:schemeClr val="lt1"/>
                  </a:solidFill>
                  <a:latin typeface="Arial"/>
                  <a:ea typeface="Arial"/>
                  <a:cs typeface="Arial"/>
                  <a:sym typeface="Arial"/>
                </a:rPr>
                <a:t>Data Community of Practice</a:t>
              </a:r>
              <a:endParaRPr b="0" i="0" sz="1400" u="none" cap="none" strike="noStrike">
                <a:solidFill>
                  <a:srgbClr val="000000"/>
                </a:solidFill>
                <a:latin typeface="Arial"/>
                <a:ea typeface="Arial"/>
                <a:cs typeface="Arial"/>
                <a:sym typeface="Arial"/>
              </a:endParaRPr>
            </a:p>
          </p:txBody>
        </p:sp>
        <p:sp>
          <p:nvSpPr>
            <p:cNvPr id="832" name="Google Shape;832;p22"/>
            <p:cNvSpPr/>
            <p:nvPr/>
          </p:nvSpPr>
          <p:spPr>
            <a:xfrm>
              <a:off x="3987715" y="1144521"/>
              <a:ext cx="1090635" cy="1090635"/>
            </a:xfrm>
            <a:prstGeom prst="ellipse">
              <a:avLst/>
            </a:prstGeom>
            <a:solidFill>
              <a:schemeClr val="accent6"/>
            </a:solidFill>
            <a:ln cap="flat" cmpd="sng" w="2540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p22"/>
            <p:cNvSpPr txBox="1"/>
            <p:nvPr/>
          </p:nvSpPr>
          <p:spPr>
            <a:xfrm>
              <a:off x="4147435" y="1304241"/>
              <a:ext cx="771195" cy="771195"/>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chemeClr val="lt1"/>
                </a:buClr>
                <a:buSzPts val="1100"/>
                <a:buFont typeface="Arial"/>
                <a:buNone/>
              </a:pPr>
              <a:r>
                <a:rPr b="0" i="0" lang="en-US" sz="1100" u="none" cap="none" strike="noStrike">
                  <a:solidFill>
                    <a:schemeClr val="lt1"/>
                  </a:solidFill>
                  <a:latin typeface="Arial"/>
                  <a:ea typeface="Arial"/>
                  <a:cs typeface="Arial"/>
                  <a:sym typeface="Arial"/>
                </a:rPr>
                <a:t>Population focus (Supports and Seats)</a:t>
              </a:r>
              <a:endParaRPr b="0" i="0" sz="1400" u="none" cap="none" strike="noStrike">
                <a:solidFill>
                  <a:srgbClr val="000000"/>
                </a:solidFill>
                <a:latin typeface="Arial"/>
                <a:ea typeface="Arial"/>
                <a:cs typeface="Arial"/>
                <a:sym typeface="Arial"/>
              </a:endParaRPr>
            </a:p>
          </p:txBody>
        </p:sp>
        <p:sp>
          <p:nvSpPr>
            <p:cNvPr id="834" name="Google Shape;834;p22"/>
            <p:cNvSpPr/>
            <p:nvPr/>
          </p:nvSpPr>
          <p:spPr>
            <a:xfrm>
              <a:off x="3386873" y="2993724"/>
              <a:ext cx="1090635" cy="1090635"/>
            </a:xfrm>
            <a:prstGeom prst="ellipse">
              <a:avLst/>
            </a:prstGeom>
            <a:solidFill>
              <a:schemeClr val="accent4"/>
            </a:solidFill>
            <a:ln cap="flat" cmpd="sng" w="2540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 name="Google Shape;835;p22"/>
            <p:cNvSpPr txBox="1"/>
            <p:nvPr/>
          </p:nvSpPr>
          <p:spPr>
            <a:xfrm>
              <a:off x="3546593" y="3153444"/>
              <a:ext cx="771195" cy="771195"/>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chemeClr val="lt1"/>
                </a:buClr>
                <a:buSzPts val="1100"/>
                <a:buFont typeface="Arial"/>
                <a:buNone/>
              </a:pPr>
              <a:r>
                <a:rPr b="0" i="0" lang="en-US" sz="1100" u="none" cap="none" strike="noStrike">
                  <a:solidFill>
                    <a:schemeClr val="lt1"/>
                  </a:solidFill>
                  <a:latin typeface="Arial"/>
                  <a:ea typeface="Arial"/>
                  <a:cs typeface="Arial"/>
                  <a:sym typeface="Arial"/>
                </a:rPr>
                <a:t>Robust Program Quality</a:t>
              </a:r>
              <a:endParaRPr b="0" i="0" sz="1400" u="none" cap="none" strike="noStrike">
                <a:solidFill>
                  <a:srgbClr val="000000"/>
                </a:solidFill>
                <a:latin typeface="Arial"/>
                <a:ea typeface="Arial"/>
                <a:cs typeface="Arial"/>
                <a:sym typeface="Arial"/>
              </a:endParaRPr>
            </a:p>
          </p:txBody>
        </p:sp>
        <p:sp>
          <p:nvSpPr>
            <p:cNvPr id="836" name="Google Shape;836;p22"/>
            <p:cNvSpPr/>
            <p:nvPr/>
          </p:nvSpPr>
          <p:spPr>
            <a:xfrm>
              <a:off x="1442505" y="2993724"/>
              <a:ext cx="1090635" cy="1090635"/>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 name="Google Shape;837;p22"/>
            <p:cNvSpPr txBox="1"/>
            <p:nvPr/>
          </p:nvSpPr>
          <p:spPr>
            <a:xfrm>
              <a:off x="1602225" y="3153444"/>
              <a:ext cx="771195" cy="771195"/>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chemeClr val="lt1"/>
                </a:buClr>
                <a:buSzPts val="1100"/>
                <a:buFont typeface="Arial"/>
                <a:buNone/>
              </a:pPr>
              <a:r>
                <a:rPr b="0" i="0" lang="en-US" sz="1100" u="none" cap="none" strike="noStrike">
                  <a:solidFill>
                    <a:schemeClr val="lt1"/>
                  </a:solidFill>
                  <a:latin typeface="Arial"/>
                  <a:ea typeface="Arial"/>
                  <a:cs typeface="Arial"/>
                  <a:sym typeface="Arial"/>
                </a:rPr>
                <a:t>Policy / Advocacy</a:t>
              </a:r>
              <a:endParaRPr b="0" i="0" sz="1400" u="none" cap="none" strike="noStrike">
                <a:solidFill>
                  <a:srgbClr val="000000"/>
                </a:solidFill>
                <a:latin typeface="Arial"/>
                <a:ea typeface="Arial"/>
                <a:cs typeface="Arial"/>
                <a:sym typeface="Arial"/>
              </a:endParaRPr>
            </a:p>
          </p:txBody>
        </p:sp>
        <p:sp>
          <p:nvSpPr>
            <p:cNvPr id="838" name="Google Shape;838;p22"/>
            <p:cNvSpPr/>
            <p:nvPr/>
          </p:nvSpPr>
          <p:spPr>
            <a:xfrm>
              <a:off x="841662" y="1144521"/>
              <a:ext cx="1090635" cy="1090635"/>
            </a:xfrm>
            <a:prstGeom prst="ellipse">
              <a:avLst/>
            </a:prstGeom>
            <a:solidFill>
              <a:schemeClr val="accent3"/>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 name="Google Shape;839;p22"/>
            <p:cNvSpPr txBox="1"/>
            <p:nvPr/>
          </p:nvSpPr>
          <p:spPr>
            <a:xfrm>
              <a:off x="1001382" y="1304241"/>
              <a:ext cx="771195" cy="771195"/>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chemeClr val="lt1"/>
                </a:buClr>
                <a:buSzPts val="1100"/>
                <a:buFont typeface="Arial"/>
                <a:buNone/>
              </a:pPr>
              <a:r>
                <a:rPr b="0" i="0" lang="en-US" sz="1100" u="none" cap="none" strike="noStrike">
                  <a:solidFill>
                    <a:schemeClr val="lt1"/>
                  </a:solidFill>
                  <a:latin typeface="Arial"/>
                  <a:ea typeface="Arial"/>
                  <a:cs typeface="Arial"/>
                  <a:sym typeface="Arial"/>
                </a:rPr>
                <a:t>Voice and Narrative Change</a:t>
              </a:r>
              <a:endParaRPr b="0" i="0" sz="1400" u="none" cap="none" strike="noStrike">
                <a:solidFill>
                  <a:srgbClr val="000000"/>
                </a:solidFill>
                <a:latin typeface="Arial"/>
                <a:ea typeface="Arial"/>
                <a:cs typeface="Arial"/>
                <a:sym typeface="Arial"/>
              </a:endParaRPr>
            </a:p>
          </p:txBody>
        </p:sp>
      </p:grpSp>
      <p:sp>
        <p:nvSpPr>
          <p:cNvPr id="840" name="Google Shape;840;p22"/>
          <p:cNvSpPr txBox="1"/>
          <p:nvPr/>
        </p:nvSpPr>
        <p:spPr>
          <a:xfrm>
            <a:off x="5270804" y="1875994"/>
            <a:ext cx="300445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Current OY Ecosystem Priorities</a:t>
            </a:r>
            <a:endParaRPr b="0" i="0" sz="1400" u="none" cap="none" strike="noStrike">
              <a:solidFill>
                <a:srgbClr val="000000"/>
              </a:solidFill>
              <a:latin typeface="Arial"/>
              <a:ea typeface="Arial"/>
              <a:cs typeface="Arial"/>
              <a:sym typeface="Arial"/>
            </a:endParaRPr>
          </a:p>
        </p:txBody>
      </p:sp>
      <p:sp>
        <p:nvSpPr>
          <p:cNvPr id="841" name="Google Shape;841;p22"/>
          <p:cNvSpPr txBox="1"/>
          <p:nvPr/>
        </p:nvSpPr>
        <p:spPr>
          <a:xfrm>
            <a:off x="8468921" y="1888535"/>
            <a:ext cx="3004455"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Big Bets and Key Wins</a:t>
            </a:r>
            <a:endParaRPr b="0" i="0" sz="1400" u="none" cap="none" strike="noStrike">
              <a:solidFill>
                <a:srgbClr val="000000"/>
              </a:solidFill>
              <a:latin typeface="Arial"/>
              <a:ea typeface="Arial"/>
              <a:cs typeface="Arial"/>
              <a:sym typeface="Arial"/>
            </a:endParaRPr>
          </a:p>
        </p:txBody>
      </p:sp>
      <p:sp>
        <p:nvSpPr>
          <p:cNvPr id="842" name="Google Shape;842;p2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29FC8">
            <a:alpha val="46274"/>
          </a:srgbClr>
        </a:solidFill>
      </p:bgPr>
    </p:bg>
    <p:spTree>
      <p:nvGrpSpPr>
        <p:cNvPr id="847" name="Shape 847"/>
        <p:cNvGrpSpPr/>
        <p:nvPr/>
      </p:nvGrpSpPr>
      <p:grpSpPr>
        <a:xfrm>
          <a:off x="0" y="0"/>
          <a:ext cx="0" cy="0"/>
          <a:chOff x="0" y="0"/>
          <a:chExt cx="0" cy="0"/>
        </a:xfrm>
      </p:grpSpPr>
      <p:pic>
        <p:nvPicPr>
          <p:cNvPr descr="A city with buildings and a dome&#10;&#10;AI-generated content may be incorrect." id="848" name="Google Shape;848;p23"/>
          <p:cNvPicPr preferRelativeResize="0"/>
          <p:nvPr/>
        </p:nvPicPr>
        <p:blipFill rotWithShape="1">
          <a:blip r:embed="rId3">
            <a:alphaModFix amt="17000"/>
          </a:blip>
          <a:srcRect b="31037" l="7350" r="23776" t="283"/>
          <a:stretch/>
        </p:blipFill>
        <p:spPr>
          <a:xfrm>
            <a:off x="0" y="119"/>
            <a:ext cx="12210850" cy="6857881"/>
          </a:xfrm>
          <a:prstGeom prst="rect">
            <a:avLst/>
          </a:prstGeom>
          <a:noFill/>
          <a:ln>
            <a:noFill/>
          </a:ln>
        </p:spPr>
      </p:pic>
      <p:pic>
        <p:nvPicPr>
          <p:cNvPr descr="A person wearing headphones and a scarf holding a skateboard&#10;&#10;AI-generated content may be incorrect." id="849" name="Google Shape;849;p23"/>
          <p:cNvPicPr preferRelativeResize="0"/>
          <p:nvPr/>
        </p:nvPicPr>
        <p:blipFill rotWithShape="1">
          <a:blip r:embed="rId4">
            <a:alphaModFix amt="32000"/>
          </a:blip>
          <a:srcRect b="37202" l="61694" r="26495" t="52711"/>
          <a:stretch/>
        </p:blipFill>
        <p:spPr>
          <a:xfrm flipH="1">
            <a:off x="-18850" y="-58308"/>
            <a:ext cx="12210850" cy="6916308"/>
          </a:xfrm>
          <a:prstGeom prst="rect">
            <a:avLst/>
          </a:prstGeom>
          <a:noFill/>
          <a:ln>
            <a:noFill/>
          </a:ln>
        </p:spPr>
      </p:pic>
      <p:sp>
        <p:nvSpPr>
          <p:cNvPr id="850" name="Google Shape;850;p23"/>
          <p:cNvSpPr/>
          <p:nvPr/>
        </p:nvSpPr>
        <p:spPr>
          <a:xfrm>
            <a:off x="1716755" y="5855888"/>
            <a:ext cx="7242226" cy="67907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51" name="Google Shape;851;p23"/>
          <p:cNvSpPr txBox="1"/>
          <p:nvPr>
            <p:ph type="title"/>
          </p:nvPr>
        </p:nvSpPr>
        <p:spPr>
          <a:xfrm>
            <a:off x="340200" y="221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300"/>
              <a:buFont typeface="DM Serif Display"/>
              <a:buNone/>
            </a:pPr>
            <a:r>
              <a:rPr lang="en-US" sz="3300">
                <a:latin typeface="DM Serif Display"/>
                <a:ea typeface="DM Serif Display"/>
                <a:cs typeface="DM Serif Display"/>
                <a:sym typeface="DM Serif Display"/>
              </a:rPr>
              <a:t>Six New Orleans orgs set 10 common metrics to create a shared dashboard for collective impact</a:t>
            </a:r>
            <a:endParaRPr/>
          </a:p>
        </p:txBody>
      </p:sp>
      <p:sp>
        <p:nvSpPr>
          <p:cNvPr id="852" name="Google Shape;852;p23"/>
          <p:cNvSpPr/>
          <p:nvPr/>
        </p:nvSpPr>
        <p:spPr>
          <a:xfrm>
            <a:off x="882869" y="3077912"/>
            <a:ext cx="2259297" cy="2038027"/>
          </a:xfrm>
          <a:prstGeom prst="snip1Rect">
            <a:avLst>
              <a:gd fmla="val 16667" name="adj"/>
            </a:avLst>
          </a:prstGeom>
          <a:solidFill>
            <a:schemeClr val="accent3"/>
          </a:solid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lt1"/>
              </a:buClr>
              <a:buSzPts val="1600"/>
              <a:buFont typeface="Arial"/>
              <a:buChar char="•"/>
            </a:pPr>
            <a:r>
              <a:rPr b="1" i="0" lang="en-US" sz="1600" u="none" cap="none" strike="noStrike">
                <a:solidFill>
                  <a:schemeClr val="lt1"/>
                </a:solidFill>
                <a:latin typeface="Arial"/>
                <a:ea typeface="Arial"/>
                <a:cs typeface="Arial"/>
                <a:sym typeface="Arial"/>
              </a:rPr>
              <a:t>Demographics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1600"/>
              <a:buFont typeface="Arial"/>
              <a:buChar char="•"/>
            </a:pPr>
            <a:r>
              <a:rPr b="1" i="0" lang="en-US" sz="1600" u="none" cap="none" strike="noStrike">
                <a:solidFill>
                  <a:schemeClr val="lt1"/>
                </a:solidFill>
                <a:latin typeface="Arial"/>
                <a:ea typeface="Arial"/>
                <a:cs typeface="Arial"/>
                <a:sym typeface="Arial"/>
              </a:rPr>
              <a:t>Barriers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1600"/>
              <a:buFont typeface="Arial"/>
              <a:buChar char="•"/>
            </a:pPr>
            <a:r>
              <a:rPr b="1" i="0" lang="en-US" sz="1600" u="none" cap="none" strike="noStrike">
                <a:solidFill>
                  <a:schemeClr val="lt1"/>
                </a:solidFill>
                <a:latin typeface="Arial"/>
                <a:ea typeface="Arial"/>
                <a:cs typeface="Arial"/>
                <a:sym typeface="Arial"/>
              </a:rPr>
              <a:t>Justice System Avoidance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1600"/>
              <a:buFont typeface="Arial"/>
              <a:buChar char="•"/>
            </a:pPr>
            <a:r>
              <a:rPr b="1" i="0" lang="en-US" sz="1600" u="none" cap="none" strike="noStrike">
                <a:solidFill>
                  <a:schemeClr val="lt1"/>
                </a:solidFill>
                <a:latin typeface="Arial"/>
                <a:ea typeface="Arial"/>
                <a:cs typeface="Arial"/>
                <a:sym typeface="Arial"/>
              </a:rPr>
              <a:t>Financial Capacity</a:t>
            </a:r>
            <a:endParaRPr b="0" i="0" sz="1400" u="none" cap="none" strike="noStrike">
              <a:solidFill>
                <a:srgbClr val="000000"/>
              </a:solidFill>
              <a:latin typeface="Arial"/>
              <a:ea typeface="Arial"/>
              <a:cs typeface="Arial"/>
              <a:sym typeface="Arial"/>
            </a:endParaRPr>
          </a:p>
        </p:txBody>
      </p:sp>
      <p:sp>
        <p:nvSpPr>
          <p:cNvPr id="853" name="Google Shape;853;p23"/>
          <p:cNvSpPr/>
          <p:nvPr/>
        </p:nvSpPr>
        <p:spPr>
          <a:xfrm>
            <a:off x="3444070" y="3077912"/>
            <a:ext cx="2259297" cy="2038027"/>
          </a:xfrm>
          <a:prstGeom prst="snip1Rect">
            <a:avLst>
              <a:gd fmla="val 16667" name="adj"/>
            </a:avLst>
          </a:prstGeom>
          <a:solidFill>
            <a:schemeClr val="accent3"/>
          </a:solid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lt1"/>
              </a:buClr>
              <a:buSzPts val="1600"/>
              <a:buFont typeface="Arial"/>
              <a:buChar char="•"/>
            </a:pPr>
            <a:r>
              <a:rPr b="1" i="0" lang="en-US" sz="1600" u="none" cap="none" strike="noStrike">
                <a:solidFill>
                  <a:schemeClr val="lt1"/>
                </a:solidFill>
                <a:latin typeface="Arial"/>
                <a:ea typeface="Arial"/>
                <a:cs typeface="Arial"/>
                <a:sym typeface="Arial"/>
              </a:rPr>
              <a:t>Employment / Job Retention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1600"/>
              <a:buFont typeface="Arial"/>
              <a:buChar char="•"/>
            </a:pPr>
            <a:r>
              <a:rPr b="1" i="0" lang="en-US" sz="1600" u="none" cap="none" strike="noStrike">
                <a:solidFill>
                  <a:schemeClr val="lt1"/>
                </a:solidFill>
                <a:latin typeface="Arial"/>
                <a:ea typeface="Arial"/>
                <a:cs typeface="Arial"/>
                <a:sym typeface="Arial"/>
              </a:rPr>
              <a:t>Program Completion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1600"/>
              <a:buFont typeface="Arial"/>
              <a:buChar char="•"/>
            </a:pPr>
            <a:r>
              <a:rPr b="1" i="0" lang="en-US" sz="1600" u="none" cap="none" strike="noStrike">
                <a:solidFill>
                  <a:schemeClr val="lt1"/>
                </a:solidFill>
                <a:latin typeface="Arial"/>
                <a:ea typeface="Arial"/>
                <a:cs typeface="Arial"/>
                <a:sym typeface="Arial"/>
              </a:rPr>
              <a:t>Earned Certifications</a:t>
            </a:r>
            <a:endParaRPr b="0" i="0" sz="1400" u="none" cap="none" strike="noStrike">
              <a:solidFill>
                <a:srgbClr val="000000"/>
              </a:solidFill>
              <a:latin typeface="Arial"/>
              <a:ea typeface="Arial"/>
              <a:cs typeface="Arial"/>
              <a:sym typeface="Arial"/>
            </a:endParaRPr>
          </a:p>
        </p:txBody>
      </p:sp>
      <p:sp>
        <p:nvSpPr>
          <p:cNvPr id="854" name="Google Shape;854;p23"/>
          <p:cNvSpPr/>
          <p:nvPr/>
        </p:nvSpPr>
        <p:spPr>
          <a:xfrm>
            <a:off x="6001187" y="3123867"/>
            <a:ext cx="2259297" cy="2038027"/>
          </a:xfrm>
          <a:prstGeom prst="snip1Rect">
            <a:avLst>
              <a:gd fmla="val 16667" name="adj"/>
            </a:avLst>
          </a:prstGeom>
          <a:solidFill>
            <a:schemeClr val="accent3"/>
          </a:solid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lt1"/>
              </a:buClr>
              <a:buSzPts val="1600"/>
              <a:buFont typeface="Arial"/>
              <a:buChar char="•"/>
            </a:pPr>
            <a:r>
              <a:rPr b="1" i="0" lang="en-US" sz="1600" u="none" cap="none" strike="noStrike">
                <a:solidFill>
                  <a:schemeClr val="lt1"/>
                </a:solidFill>
                <a:latin typeface="Arial"/>
                <a:ea typeface="Arial"/>
                <a:cs typeface="Arial"/>
                <a:sym typeface="Arial"/>
              </a:rPr>
              <a:t>Self Efficacy</a:t>
            </a:r>
            <a:endParaRPr b="1" i="0" sz="1600" u="none" cap="none" strike="noStrike">
              <a:solidFill>
                <a:schemeClr val="lt1"/>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1600"/>
              <a:buFont typeface="Arial"/>
              <a:buChar char="•"/>
            </a:pPr>
            <a:r>
              <a:rPr b="1" i="0" lang="en-US" sz="1600" u="none" cap="none" strike="noStrike">
                <a:solidFill>
                  <a:schemeClr val="lt1"/>
                </a:solidFill>
                <a:latin typeface="Arial"/>
                <a:ea typeface="Arial"/>
                <a:cs typeface="Arial"/>
                <a:sym typeface="Arial"/>
              </a:rPr>
              <a:t>Social Emotional Learning and Well-being</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1600"/>
              <a:buFont typeface="Arial"/>
              <a:buChar char="•"/>
            </a:pPr>
            <a:r>
              <a:rPr b="1" i="0" lang="en-US" sz="1600" u="none" cap="none" strike="noStrike">
                <a:solidFill>
                  <a:schemeClr val="lt1"/>
                </a:solidFill>
                <a:latin typeface="Arial"/>
                <a:ea typeface="Arial"/>
                <a:cs typeface="Arial"/>
                <a:sym typeface="Arial"/>
              </a:rPr>
              <a:t>Youth Engagement</a:t>
            </a:r>
            <a:endParaRPr b="0" i="0" sz="1400" u="none" cap="none" strike="noStrike">
              <a:solidFill>
                <a:srgbClr val="000000"/>
              </a:solidFill>
              <a:latin typeface="Arial"/>
              <a:ea typeface="Arial"/>
              <a:cs typeface="Arial"/>
              <a:sym typeface="Arial"/>
            </a:endParaRPr>
          </a:p>
        </p:txBody>
      </p:sp>
      <p:sp>
        <p:nvSpPr>
          <p:cNvPr id="855" name="Google Shape;855;p23"/>
          <p:cNvSpPr txBox="1"/>
          <p:nvPr/>
        </p:nvSpPr>
        <p:spPr>
          <a:xfrm>
            <a:off x="847319" y="1409040"/>
            <a:ext cx="10516200" cy="6798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29354C"/>
                </a:solidFill>
                <a:latin typeface="Arial"/>
                <a:ea typeface="Arial"/>
                <a:cs typeface="Arial"/>
                <a:sym typeface="Arial"/>
              </a:rPr>
              <a:t>New Orleans CYPB took lessons from OY Data Sharing Collaborative* (OYDSC) for Data CoP and chose to prioritize customization of ETO (by org), 1:1 technical assistance, and orgs sharing learnings of ETO within Data CoP; common/shared metrics were identified in fall 2024</a:t>
            </a:r>
            <a:endParaRPr b="0" i="0" sz="1200" u="none" cap="none" strike="noStrike">
              <a:solidFill>
                <a:srgbClr val="29354C"/>
              </a:solidFill>
              <a:latin typeface="Arial"/>
              <a:ea typeface="Arial"/>
              <a:cs typeface="Arial"/>
              <a:sym typeface="Arial"/>
            </a:endParaRPr>
          </a:p>
        </p:txBody>
      </p:sp>
      <p:sp>
        <p:nvSpPr>
          <p:cNvPr id="856" name="Google Shape;856;p23"/>
          <p:cNvSpPr txBox="1"/>
          <p:nvPr/>
        </p:nvSpPr>
        <p:spPr>
          <a:xfrm>
            <a:off x="1780864" y="5950657"/>
            <a:ext cx="7122349"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Youth Data Hub </a:t>
            </a:r>
            <a:r>
              <a:rPr b="0" i="0" lang="en-US" sz="1600" u="none" cap="none" strike="noStrike">
                <a:solidFill>
                  <a:schemeClr val="dk1"/>
                </a:solidFill>
                <a:latin typeface="Arial"/>
                <a:ea typeface="Arial"/>
                <a:cs typeface="Arial"/>
                <a:sym typeface="Arial"/>
              </a:rPr>
              <a:t>efforts are underway with the City of New Orleans and will include opportunity youth and youth-program more broadly.</a:t>
            </a:r>
            <a:endParaRPr b="0" i="0" sz="1400" u="none" cap="none" strike="noStrike">
              <a:solidFill>
                <a:srgbClr val="000000"/>
              </a:solidFill>
              <a:latin typeface="Arial"/>
              <a:ea typeface="Arial"/>
              <a:cs typeface="Arial"/>
              <a:sym typeface="Arial"/>
            </a:endParaRPr>
          </a:p>
        </p:txBody>
      </p:sp>
      <p:sp>
        <p:nvSpPr>
          <p:cNvPr id="857" name="Google Shape;857;p23"/>
          <p:cNvSpPr txBox="1"/>
          <p:nvPr/>
        </p:nvSpPr>
        <p:spPr>
          <a:xfrm>
            <a:off x="882869" y="2690371"/>
            <a:ext cx="1536049"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Identity Metrics</a:t>
            </a:r>
            <a:endParaRPr b="0" i="0" sz="1400" u="none" cap="none" strike="noStrike">
              <a:solidFill>
                <a:srgbClr val="000000"/>
              </a:solidFill>
              <a:latin typeface="Arial"/>
              <a:ea typeface="Arial"/>
              <a:cs typeface="Arial"/>
              <a:sym typeface="Arial"/>
            </a:endParaRPr>
          </a:p>
        </p:txBody>
      </p:sp>
      <p:sp>
        <p:nvSpPr>
          <p:cNvPr id="858" name="Google Shape;858;p23"/>
          <p:cNvSpPr txBox="1"/>
          <p:nvPr/>
        </p:nvSpPr>
        <p:spPr>
          <a:xfrm>
            <a:off x="3444075" y="2690375"/>
            <a:ext cx="2452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Education + Employment</a:t>
            </a:r>
            <a:endParaRPr b="0" i="0" sz="1400" u="none" cap="none" strike="noStrike">
              <a:solidFill>
                <a:srgbClr val="000000"/>
              </a:solidFill>
              <a:latin typeface="Arial"/>
              <a:ea typeface="Arial"/>
              <a:cs typeface="Arial"/>
              <a:sym typeface="Arial"/>
            </a:endParaRPr>
          </a:p>
        </p:txBody>
      </p:sp>
      <p:sp>
        <p:nvSpPr>
          <p:cNvPr id="859" name="Google Shape;859;p23"/>
          <p:cNvSpPr txBox="1"/>
          <p:nvPr/>
        </p:nvSpPr>
        <p:spPr>
          <a:xfrm>
            <a:off x="6001187" y="2709291"/>
            <a:ext cx="249454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Purpose + Well-being</a:t>
            </a:r>
            <a:endParaRPr b="0" i="0" sz="1400" u="none" cap="none" strike="noStrike">
              <a:solidFill>
                <a:srgbClr val="000000"/>
              </a:solidFill>
              <a:latin typeface="Arial"/>
              <a:ea typeface="Arial"/>
              <a:cs typeface="Arial"/>
              <a:sym typeface="Arial"/>
            </a:endParaRPr>
          </a:p>
        </p:txBody>
      </p:sp>
      <p:pic>
        <p:nvPicPr>
          <p:cNvPr descr="Café Reconcile New Orleans" id="860" name="Google Shape;860;p23"/>
          <p:cNvPicPr preferRelativeResize="0"/>
          <p:nvPr/>
        </p:nvPicPr>
        <p:blipFill rotWithShape="1">
          <a:blip r:embed="rId5">
            <a:alphaModFix/>
          </a:blip>
          <a:srcRect b="0" l="0" r="0" t="0"/>
          <a:stretch/>
        </p:blipFill>
        <p:spPr>
          <a:xfrm>
            <a:off x="10394968" y="3907238"/>
            <a:ext cx="1371099" cy="379373"/>
          </a:xfrm>
          <a:prstGeom prst="rect">
            <a:avLst/>
          </a:prstGeom>
          <a:noFill/>
          <a:ln>
            <a:noFill/>
          </a:ln>
        </p:spPr>
      </p:pic>
      <p:pic>
        <p:nvPicPr>
          <p:cNvPr descr="LA Green Corps" id="861" name="Google Shape;861;p23"/>
          <p:cNvPicPr preferRelativeResize="0"/>
          <p:nvPr/>
        </p:nvPicPr>
        <p:blipFill rotWithShape="1">
          <a:blip r:embed="rId6">
            <a:alphaModFix/>
          </a:blip>
          <a:srcRect b="0" l="0" r="0" t="0"/>
          <a:stretch/>
        </p:blipFill>
        <p:spPr>
          <a:xfrm>
            <a:off x="8923397" y="4727544"/>
            <a:ext cx="1013943" cy="417221"/>
          </a:xfrm>
          <a:prstGeom prst="rect">
            <a:avLst/>
          </a:prstGeom>
          <a:noFill/>
          <a:ln>
            <a:noFill/>
          </a:ln>
        </p:spPr>
      </p:pic>
      <p:pic>
        <p:nvPicPr>
          <p:cNvPr descr="New Orleans Career Center • NOCC" id="862" name="Google Shape;862;p23"/>
          <p:cNvPicPr preferRelativeResize="0"/>
          <p:nvPr/>
        </p:nvPicPr>
        <p:blipFill rotWithShape="1">
          <a:blip r:embed="rId7">
            <a:alphaModFix/>
          </a:blip>
          <a:srcRect b="0" l="0" r="0" t="0"/>
          <a:stretch/>
        </p:blipFill>
        <p:spPr>
          <a:xfrm>
            <a:off x="10388292" y="4779409"/>
            <a:ext cx="1137815" cy="313492"/>
          </a:xfrm>
          <a:prstGeom prst="rect">
            <a:avLst/>
          </a:prstGeom>
          <a:noFill/>
          <a:ln>
            <a:noFill/>
          </a:ln>
        </p:spPr>
      </p:pic>
      <p:pic>
        <p:nvPicPr>
          <p:cNvPr descr="Liberty's Kitchen Logo" id="863" name="Google Shape;863;p23"/>
          <p:cNvPicPr preferRelativeResize="0"/>
          <p:nvPr/>
        </p:nvPicPr>
        <p:blipFill rotWithShape="1">
          <a:blip r:embed="rId8">
            <a:alphaModFix/>
          </a:blip>
          <a:srcRect b="0" l="0" r="0" t="0"/>
          <a:stretch/>
        </p:blipFill>
        <p:spPr>
          <a:xfrm>
            <a:off x="10467683" y="2969257"/>
            <a:ext cx="1071195" cy="587429"/>
          </a:xfrm>
          <a:prstGeom prst="rect">
            <a:avLst/>
          </a:prstGeom>
          <a:noFill/>
          <a:ln>
            <a:noFill/>
          </a:ln>
        </p:spPr>
      </p:pic>
      <p:pic>
        <p:nvPicPr>
          <p:cNvPr id="864" name="Google Shape;864;p23"/>
          <p:cNvPicPr preferRelativeResize="0"/>
          <p:nvPr/>
        </p:nvPicPr>
        <p:blipFill rotWithShape="1">
          <a:blip r:embed="rId9">
            <a:alphaModFix/>
          </a:blip>
          <a:srcRect b="0" l="0" r="0" t="0"/>
          <a:stretch/>
        </p:blipFill>
        <p:spPr>
          <a:xfrm>
            <a:off x="8465771" y="3736136"/>
            <a:ext cx="1929197" cy="646331"/>
          </a:xfrm>
          <a:prstGeom prst="rect">
            <a:avLst/>
          </a:prstGeom>
          <a:noFill/>
          <a:ln>
            <a:noFill/>
          </a:ln>
        </p:spPr>
      </p:pic>
      <p:pic>
        <p:nvPicPr>
          <p:cNvPr descr="NOLA Public Schools. Every Child. Every School. Every Day." id="865" name="Google Shape;865;p23"/>
          <p:cNvPicPr preferRelativeResize="0"/>
          <p:nvPr/>
        </p:nvPicPr>
        <p:blipFill rotWithShape="1">
          <a:blip r:embed="rId10">
            <a:alphaModFix/>
          </a:blip>
          <a:srcRect b="0" l="0" r="0" t="0"/>
          <a:stretch/>
        </p:blipFill>
        <p:spPr>
          <a:xfrm>
            <a:off x="8855103" y="3130676"/>
            <a:ext cx="1209309" cy="326608"/>
          </a:xfrm>
          <a:prstGeom prst="rect">
            <a:avLst/>
          </a:prstGeom>
          <a:noFill/>
          <a:ln>
            <a:noFill/>
          </a:ln>
        </p:spPr>
      </p:pic>
      <p:sp>
        <p:nvSpPr>
          <p:cNvPr id="866" name="Google Shape;866;p23"/>
          <p:cNvSpPr txBox="1"/>
          <p:nvPr/>
        </p:nvSpPr>
        <p:spPr>
          <a:xfrm>
            <a:off x="882869" y="2205493"/>
            <a:ext cx="7377614" cy="36822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Common Metrics for New Orleans OY Partners</a:t>
            </a:r>
            <a:endParaRPr b="0" i="0" sz="1400" u="none" cap="none" strike="noStrike">
              <a:solidFill>
                <a:srgbClr val="000000"/>
              </a:solidFill>
              <a:latin typeface="Arial"/>
              <a:ea typeface="Arial"/>
              <a:cs typeface="Arial"/>
              <a:sym typeface="Arial"/>
            </a:endParaRPr>
          </a:p>
        </p:txBody>
      </p:sp>
      <p:sp>
        <p:nvSpPr>
          <p:cNvPr id="867" name="Google Shape;867;p23"/>
          <p:cNvSpPr txBox="1"/>
          <p:nvPr/>
        </p:nvSpPr>
        <p:spPr>
          <a:xfrm>
            <a:off x="9446029" y="2204941"/>
            <a:ext cx="140467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Partners</a:t>
            </a:r>
            <a:endParaRPr b="0" i="0" sz="1800" u="none" cap="none" strike="noStrike">
              <a:solidFill>
                <a:schemeClr val="dk1"/>
              </a:solidFill>
              <a:latin typeface="Arial"/>
              <a:ea typeface="Arial"/>
              <a:cs typeface="Arial"/>
              <a:sym typeface="Arial"/>
            </a:endParaRPr>
          </a:p>
        </p:txBody>
      </p:sp>
      <p:sp>
        <p:nvSpPr>
          <p:cNvPr id="868" name="Google Shape;868;p23"/>
          <p:cNvSpPr txBox="1"/>
          <p:nvPr/>
        </p:nvSpPr>
        <p:spPr>
          <a:xfrm>
            <a:off x="838200" y="5261384"/>
            <a:ext cx="111567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*The data collaborative, led by NOLA CYPB, provides technical resources for OY serving organizations to collect data using </a:t>
            </a:r>
            <a:r>
              <a:rPr b="1" i="0" lang="en-US" sz="1400" u="sng" cap="none" strike="noStrike">
                <a:solidFill>
                  <a:schemeClr val="dk1"/>
                </a:solidFill>
                <a:latin typeface="Arial"/>
                <a:ea typeface="Arial"/>
                <a:cs typeface="Arial"/>
                <a:sym typeface="Arial"/>
                <a:hlinkClick r:id="rId11">
                  <a:extLst>
                    <a:ext uri="{A12FA001-AC4F-418D-AE19-62706E023703}">
                      <ahyp:hlinkClr val="tx"/>
                    </a:ext>
                  </a:extLst>
                </a:hlinkClick>
              </a:rPr>
              <a:t>Efforts to Outcomes </a:t>
            </a:r>
            <a:r>
              <a:rPr b="0" i="0" lang="en-US" sz="1400" u="none" cap="none" strike="noStrike">
                <a:solidFill>
                  <a:schemeClr val="dk1"/>
                </a:solidFill>
                <a:latin typeface="Arial"/>
                <a:ea typeface="Arial"/>
                <a:cs typeface="Arial"/>
                <a:sym typeface="Arial"/>
              </a:rPr>
              <a:t>platform. </a:t>
            </a:r>
            <a:endParaRPr b="0" i="0" sz="1400" u="none" cap="none" strike="noStrike">
              <a:solidFill>
                <a:schemeClr val="dk1"/>
              </a:solidFill>
              <a:latin typeface="Arial"/>
              <a:ea typeface="Arial"/>
              <a:cs typeface="Arial"/>
              <a:sym typeface="Arial"/>
            </a:endParaRPr>
          </a:p>
        </p:txBody>
      </p:sp>
      <p:pic>
        <p:nvPicPr>
          <p:cNvPr descr="Deputy Director of Programs | WorkNOLA" id="869" name="Google Shape;869;p23"/>
          <p:cNvPicPr preferRelativeResize="0"/>
          <p:nvPr/>
        </p:nvPicPr>
        <p:blipFill rotWithShape="1">
          <a:blip r:embed="rId12">
            <a:alphaModFix/>
          </a:blip>
          <a:srcRect b="0" l="0" r="0" t="0"/>
          <a:stretch/>
        </p:blipFill>
        <p:spPr>
          <a:xfrm>
            <a:off x="868601" y="5753979"/>
            <a:ext cx="928880" cy="882896"/>
          </a:xfrm>
          <a:prstGeom prst="rect">
            <a:avLst/>
          </a:prstGeom>
          <a:noFill/>
          <a:ln>
            <a:noFill/>
          </a:ln>
        </p:spPr>
      </p:pic>
      <p:grpSp>
        <p:nvGrpSpPr>
          <p:cNvPr id="870" name="Google Shape;870;p23"/>
          <p:cNvGrpSpPr/>
          <p:nvPr/>
        </p:nvGrpSpPr>
        <p:grpSpPr>
          <a:xfrm>
            <a:off x="11411123" y="153739"/>
            <a:ext cx="709885" cy="684087"/>
            <a:chOff x="170" y="45069"/>
            <a:chExt cx="709885" cy="684087"/>
          </a:xfrm>
        </p:grpSpPr>
        <p:sp>
          <p:nvSpPr>
            <p:cNvPr id="871" name="Google Shape;871;p23"/>
            <p:cNvSpPr/>
            <p:nvPr/>
          </p:nvSpPr>
          <p:spPr>
            <a:xfrm>
              <a:off x="71423" y="129884"/>
              <a:ext cx="567379" cy="567379"/>
            </a:xfrm>
            <a:prstGeom prst="blockArc">
              <a:avLst>
                <a:gd fmla="val 11880000" name="adj1"/>
                <a:gd fmla="val 1620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2" name="Google Shape;872;p23"/>
            <p:cNvSpPr/>
            <p:nvPr/>
          </p:nvSpPr>
          <p:spPr>
            <a:xfrm>
              <a:off x="71423" y="129884"/>
              <a:ext cx="567379" cy="567379"/>
            </a:xfrm>
            <a:prstGeom prst="blockArc">
              <a:avLst>
                <a:gd fmla="val 7560000" name="adj1"/>
                <a:gd fmla="val 1188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3" name="Google Shape;873;p23"/>
            <p:cNvSpPr/>
            <p:nvPr/>
          </p:nvSpPr>
          <p:spPr>
            <a:xfrm>
              <a:off x="71423" y="129884"/>
              <a:ext cx="567379" cy="567379"/>
            </a:xfrm>
            <a:prstGeom prst="blockArc">
              <a:avLst>
                <a:gd fmla="val 3240000" name="adj1"/>
                <a:gd fmla="val 756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 name="Google Shape;874;p23"/>
            <p:cNvSpPr/>
            <p:nvPr/>
          </p:nvSpPr>
          <p:spPr>
            <a:xfrm>
              <a:off x="71423" y="129884"/>
              <a:ext cx="567379" cy="567379"/>
            </a:xfrm>
            <a:prstGeom prst="blockArc">
              <a:avLst>
                <a:gd fmla="val 20520000" name="adj1"/>
                <a:gd fmla="val 324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5" name="Google Shape;875;p23"/>
            <p:cNvSpPr/>
            <p:nvPr/>
          </p:nvSpPr>
          <p:spPr>
            <a:xfrm>
              <a:off x="71423" y="129884"/>
              <a:ext cx="567379" cy="567379"/>
            </a:xfrm>
            <a:prstGeom prst="blockArc">
              <a:avLst>
                <a:gd fmla="val 16200000" name="adj1"/>
                <a:gd fmla="val 2052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6" name="Google Shape;876;p23"/>
            <p:cNvSpPr/>
            <p:nvPr/>
          </p:nvSpPr>
          <p:spPr>
            <a:xfrm>
              <a:off x="224546" y="283008"/>
              <a:ext cx="261132" cy="261132"/>
            </a:xfrm>
            <a:prstGeom prst="ellipse">
              <a:avLst/>
            </a:prstGeom>
            <a:solidFill>
              <a:schemeClr val="accent1"/>
            </a:solidFill>
            <a:ln cap="flat" cmpd="sng" w="19050">
              <a:solidFill>
                <a:srgbClr val="69510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 name="Google Shape;877;p23"/>
            <p:cNvSpPr txBox="1"/>
            <p:nvPr/>
          </p:nvSpPr>
          <p:spPr>
            <a:xfrm>
              <a:off x="262788" y="321250"/>
              <a:ext cx="184648" cy="184648"/>
            </a:xfrm>
            <a:prstGeom prst="rect">
              <a:avLst/>
            </a:prstGeom>
            <a:noFill/>
            <a:ln>
              <a:noFill/>
            </a:ln>
          </p:spPr>
          <p:txBody>
            <a:bodyPr anchorCtr="0" anchor="ctr" bIns="12700" lIns="12700" spcFirstLastPara="1" rIns="12700" wrap="square" tIns="12700">
              <a:noAutofit/>
            </a:bodyPr>
            <a:lstStyle/>
            <a:p>
              <a:pPr indent="0" lvl="0" marL="0" marR="0" rtl="0" algn="ctr">
                <a:lnSpc>
                  <a:spcPct val="100000"/>
                </a:lnSpc>
                <a:spcBef>
                  <a:spcPts val="0"/>
                </a:spcBef>
                <a:spcAft>
                  <a:spcPts val="0"/>
                </a:spcAft>
                <a:buClr>
                  <a:schemeClr val="lt1"/>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878" name="Google Shape;878;p23"/>
            <p:cNvSpPr/>
            <p:nvPr/>
          </p:nvSpPr>
          <p:spPr>
            <a:xfrm>
              <a:off x="263716" y="45069"/>
              <a:ext cx="182793" cy="182793"/>
            </a:xfrm>
            <a:prstGeom prst="ellipse">
              <a:avLst/>
            </a:prstGeom>
            <a:solidFill>
              <a:schemeClr val="dk2"/>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 name="Google Shape;879;p23"/>
            <p:cNvSpPr txBox="1"/>
            <p:nvPr/>
          </p:nvSpPr>
          <p:spPr>
            <a:xfrm>
              <a:off x="290485" y="71838"/>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880" name="Google Shape;880;p23"/>
            <p:cNvSpPr/>
            <p:nvPr/>
          </p:nvSpPr>
          <p:spPr>
            <a:xfrm>
              <a:off x="527262" y="236546"/>
              <a:ext cx="182793" cy="182793"/>
            </a:xfrm>
            <a:prstGeom prst="ellipse">
              <a:avLst/>
            </a:prstGeom>
            <a:solidFill>
              <a:srgbClr val="DEDEDE"/>
            </a:solidFill>
            <a:ln cap="flat" cmpd="sng" w="2540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 name="Google Shape;881;p23"/>
            <p:cNvSpPr txBox="1"/>
            <p:nvPr/>
          </p:nvSpPr>
          <p:spPr>
            <a:xfrm>
              <a:off x="554031" y="263315"/>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882" name="Google Shape;882;p23"/>
            <p:cNvSpPr/>
            <p:nvPr/>
          </p:nvSpPr>
          <p:spPr>
            <a:xfrm>
              <a:off x="426597" y="546363"/>
              <a:ext cx="182793" cy="182793"/>
            </a:xfrm>
            <a:prstGeom prst="ellipse">
              <a:avLst/>
            </a:prstGeom>
            <a:solidFill>
              <a:srgbClr val="DEDEDE"/>
            </a:solidFill>
            <a:ln cap="flat" cmpd="sng" w="2540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p23"/>
            <p:cNvSpPr txBox="1"/>
            <p:nvPr/>
          </p:nvSpPr>
          <p:spPr>
            <a:xfrm>
              <a:off x="453366" y="573132"/>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884" name="Google Shape;884;p23"/>
            <p:cNvSpPr/>
            <p:nvPr/>
          </p:nvSpPr>
          <p:spPr>
            <a:xfrm>
              <a:off x="100835" y="546363"/>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 name="Google Shape;885;p23"/>
            <p:cNvSpPr txBox="1"/>
            <p:nvPr/>
          </p:nvSpPr>
          <p:spPr>
            <a:xfrm>
              <a:off x="127604" y="573132"/>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886" name="Google Shape;886;p23"/>
            <p:cNvSpPr/>
            <p:nvPr/>
          </p:nvSpPr>
          <p:spPr>
            <a:xfrm>
              <a:off x="170" y="236546"/>
              <a:ext cx="182793" cy="182793"/>
            </a:xfrm>
            <a:prstGeom prst="ellipse">
              <a:avLst/>
            </a:prstGeom>
            <a:solidFill>
              <a:srgbClr val="DEDEDE"/>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 name="Google Shape;887;p23"/>
            <p:cNvSpPr txBox="1"/>
            <p:nvPr/>
          </p:nvSpPr>
          <p:spPr>
            <a:xfrm>
              <a:off x="26939" y="263315"/>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grpSp>
      <p:sp>
        <p:nvSpPr>
          <p:cNvPr id="888" name="Google Shape;888;p23"/>
          <p:cNvSpPr txBox="1"/>
          <p:nvPr>
            <p:ph idx="12" type="sldNum"/>
          </p:nvPr>
        </p:nvSpPr>
        <p:spPr>
          <a:xfrm>
            <a:off x="9251725" y="6315625"/>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29FC8">
            <a:alpha val="46274"/>
          </a:srgbClr>
        </a:solidFill>
      </p:bgPr>
    </p:bg>
    <p:spTree>
      <p:nvGrpSpPr>
        <p:cNvPr id="893" name="Shape 893"/>
        <p:cNvGrpSpPr/>
        <p:nvPr/>
      </p:nvGrpSpPr>
      <p:grpSpPr>
        <a:xfrm>
          <a:off x="0" y="0"/>
          <a:ext cx="0" cy="0"/>
          <a:chOff x="0" y="0"/>
          <a:chExt cx="0" cy="0"/>
        </a:xfrm>
      </p:grpSpPr>
      <p:pic>
        <p:nvPicPr>
          <p:cNvPr descr="A city with buildings and a dome&#10;&#10;AI-generated content may be incorrect." id="894" name="Google Shape;894;p24"/>
          <p:cNvPicPr preferRelativeResize="0"/>
          <p:nvPr/>
        </p:nvPicPr>
        <p:blipFill rotWithShape="1">
          <a:blip r:embed="rId3">
            <a:alphaModFix amt="17000"/>
          </a:blip>
          <a:srcRect b="31037" l="7350" r="23776" t="283"/>
          <a:stretch/>
        </p:blipFill>
        <p:spPr>
          <a:xfrm>
            <a:off x="0" y="119"/>
            <a:ext cx="12210850" cy="6857881"/>
          </a:xfrm>
          <a:prstGeom prst="rect">
            <a:avLst/>
          </a:prstGeom>
          <a:noFill/>
          <a:ln>
            <a:noFill/>
          </a:ln>
        </p:spPr>
      </p:pic>
      <p:pic>
        <p:nvPicPr>
          <p:cNvPr descr="A person wearing headphones and a scarf holding a skateboard&#10;&#10;AI-generated content may be incorrect." id="895" name="Google Shape;895;p24"/>
          <p:cNvPicPr preferRelativeResize="0"/>
          <p:nvPr/>
        </p:nvPicPr>
        <p:blipFill rotWithShape="1">
          <a:blip r:embed="rId4">
            <a:alphaModFix amt="32000"/>
          </a:blip>
          <a:srcRect b="24140" l="69647" r="11143" t="59570"/>
          <a:stretch/>
        </p:blipFill>
        <p:spPr>
          <a:xfrm flipH="1">
            <a:off x="0" y="0"/>
            <a:ext cx="12192000" cy="6858000"/>
          </a:xfrm>
          <a:prstGeom prst="rect">
            <a:avLst/>
          </a:prstGeom>
          <a:noFill/>
          <a:ln>
            <a:noFill/>
          </a:ln>
        </p:spPr>
      </p:pic>
      <p:pic>
        <p:nvPicPr>
          <p:cNvPr id="896" name="Google Shape;896;p24"/>
          <p:cNvPicPr preferRelativeResize="0"/>
          <p:nvPr/>
        </p:nvPicPr>
        <p:blipFill rotWithShape="1">
          <a:blip r:embed="rId5">
            <a:alphaModFix/>
          </a:blip>
          <a:srcRect b="0" l="0" r="0" t="25186"/>
          <a:stretch/>
        </p:blipFill>
        <p:spPr>
          <a:xfrm>
            <a:off x="5933867" y="1908715"/>
            <a:ext cx="5258090" cy="1979066"/>
          </a:xfrm>
          <a:prstGeom prst="rect">
            <a:avLst/>
          </a:prstGeom>
          <a:noFill/>
          <a:ln cap="flat" cmpd="sng" w="9525">
            <a:solidFill>
              <a:srgbClr val="29354C"/>
            </a:solidFill>
            <a:prstDash val="solid"/>
            <a:round/>
            <a:headEnd len="sm" w="sm" type="none"/>
            <a:tailEnd len="sm" w="sm" type="none"/>
          </a:ln>
          <a:effectLst>
            <a:outerShdw blurRad="50800" rotWithShape="0" algn="tl" dir="2700000" dist="38100">
              <a:srgbClr val="000000">
                <a:alpha val="40000"/>
              </a:srgbClr>
            </a:outerShdw>
          </a:effectLst>
        </p:spPr>
      </p:pic>
      <p:sp>
        <p:nvSpPr>
          <p:cNvPr id="897" name="Google Shape;897;p24"/>
          <p:cNvSpPr txBox="1"/>
          <p:nvPr>
            <p:ph type="title"/>
          </p:nvPr>
        </p:nvSpPr>
        <p:spPr>
          <a:xfrm>
            <a:off x="194128" y="229054"/>
            <a:ext cx="10949055"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300"/>
              <a:buFont typeface="DM Serif Display"/>
              <a:buNone/>
            </a:pPr>
            <a:r>
              <a:rPr lang="en-US" sz="3300">
                <a:latin typeface="DM Serif Display"/>
                <a:ea typeface="DM Serif Display"/>
                <a:cs typeface="DM Serif Display"/>
                <a:sym typeface="DM Serif Display"/>
              </a:rPr>
              <a:t>Aspen’s Common Measures and MOA’s Youth Disconnection reports give national context to local data</a:t>
            </a:r>
            <a:endParaRPr/>
          </a:p>
        </p:txBody>
      </p:sp>
      <p:sp>
        <p:nvSpPr>
          <p:cNvPr id="898" name="Google Shape;898;p24"/>
          <p:cNvSpPr txBox="1"/>
          <p:nvPr>
            <p:ph idx="1" type="body"/>
          </p:nvPr>
        </p:nvSpPr>
        <p:spPr>
          <a:xfrm>
            <a:off x="5958416" y="4493768"/>
            <a:ext cx="4804739" cy="2166683"/>
          </a:xfrm>
          <a:prstGeom prst="rect">
            <a:avLst/>
          </a:prstGeom>
          <a:noFill/>
          <a:ln>
            <a:noFill/>
          </a:ln>
        </p:spPr>
        <p:txBody>
          <a:bodyPr anchorCtr="0" anchor="t" bIns="45700" lIns="91425" spcFirstLastPara="1" rIns="91425" wrap="square" tIns="45700">
            <a:noAutofit/>
          </a:bodyPr>
          <a:lstStyle/>
          <a:p>
            <a:pPr indent="-203200" lvl="0" marL="228600" rtl="0" algn="l">
              <a:lnSpc>
                <a:spcPct val="90000"/>
              </a:lnSpc>
              <a:spcBef>
                <a:spcPts val="1000"/>
              </a:spcBef>
              <a:spcAft>
                <a:spcPts val="0"/>
              </a:spcAft>
              <a:buSzPts val="1400"/>
              <a:buChar char="•"/>
            </a:pPr>
            <a:r>
              <a:rPr lang="en-US" sz="1400">
                <a:latin typeface="Arial"/>
                <a:ea typeface="Arial"/>
                <a:cs typeface="Arial"/>
                <a:sym typeface="Arial"/>
              </a:rPr>
              <a:t>Measure of America (MOA) newly published report on Youth Disconnection shows Louisiana with the highest rate of youth disconnection (15.5%), while the national average is 10.9%.</a:t>
            </a:r>
            <a:endParaRPr sz="1400">
              <a:latin typeface="Arial"/>
              <a:ea typeface="Arial"/>
              <a:cs typeface="Arial"/>
              <a:sym typeface="Arial"/>
            </a:endParaRPr>
          </a:p>
          <a:p>
            <a:pPr indent="-203200" lvl="0" marL="228600" rtl="0" algn="l">
              <a:lnSpc>
                <a:spcPct val="90000"/>
              </a:lnSpc>
              <a:spcBef>
                <a:spcPts val="1000"/>
              </a:spcBef>
              <a:spcAft>
                <a:spcPts val="0"/>
              </a:spcAft>
              <a:buSzPts val="1400"/>
              <a:buChar char="•"/>
            </a:pPr>
            <a:r>
              <a:rPr lang="en-US" sz="1400">
                <a:latin typeface="Arial"/>
                <a:ea typeface="Arial"/>
                <a:cs typeface="Arial"/>
                <a:sym typeface="Arial"/>
              </a:rPr>
              <a:t>The total decline in youth disconnection from 2012 to 2022 in Louisiana (1.9%) lagged the U.S (3.2%)</a:t>
            </a:r>
            <a:endParaRPr sz="1400">
              <a:latin typeface="Arial"/>
              <a:ea typeface="Arial"/>
              <a:cs typeface="Arial"/>
              <a:sym typeface="Arial"/>
            </a:endParaRPr>
          </a:p>
          <a:p>
            <a:pPr indent="-203200" lvl="0" marL="228600" rtl="0" algn="l">
              <a:lnSpc>
                <a:spcPct val="90000"/>
              </a:lnSpc>
              <a:spcBef>
                <a:spcPts val="1000"/>
              </a:spcBef>
              <a:spcAft>
                <a:spcPts val="0"/>
              </a:spcAft>
              <a:buSzPts val="1400"/>
              <a:buChar char="•"/>
            </a:pPr>
            <a:r>
              <a:rPr lang="en-US" sz="1400">
                <a:latin typeface="Arial"/>
                <a:ea typeface="Arial"/>
                <a:cs typeface="Arial"/>
                <a:sym typeface="Arial"/>
              </a:rPr>
              <a:t>The New Orleans metro – Metairie, LA region ranked 80th with 5,122 disconnected youth (~12.2% of all youth)</a:t>
            </a:r>
            <a:endParaRPr sz="1400">
              <a:latin typeface="Arial"/>
              <a:ea typeface="Arial"/>
              <a:cs typeface="Arial"/>
              <a:sym typeface="Arial"/>
            </a:endParaRPr>
          </a:p>
        </p:txBody>
      </p:sp>
      <p:sp>
        <p:nvSpPr>
          <p:cNvPr id="899" name="Google Shape;899;p24"/>
          <p:cNvSpPr txBox="1"/>
          <p:nvPr/>
        </p:nvSpPr>
        <p:spPr>
          <a:xfrm>
            <a:off x="194117" y="6192644"/>
            <a:ext cx="4804800" cy="5652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Open Sans"/>
                <a:ea typeface="Open Sans"/>
                <a:cs typeface="Open Sans"/>
                <a:sym typeface="Open Sans"/>
              </a:rPr>
              <a:t>Source:</a:t>
            </a:r>
            <a:r>
              <a:rPr b="0" i="0" lang="en-US" sz="800" u="none" cap="none" strike="noStrike">
                <a:solidFill>
                  <a:schemeClr val="dk1"/>
                </a:solidFill>
                <a:latin typeface="Open Sans Light"/>
                <a:ea typeface="Open Sans Light"/>
                <a:cs typeface="Open Sans Light"/>
                <a:sym typeface="Open Sans Light"/>
              </a:rPr>
              <a:t> </a:t>
            </a:r>
            <a:endParaRPr b="0" i="0" sz="800" u="none" cap="none" strike="noStrike">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rgbClr val="000000"/>
              </a:buClr>
              <a:buSzPts val="800"/>
              <a:buFont typeface="Arial"/>
              <a:buNone/>
            </a:pPr>
            <a:r>
              <a:rPr b="0" i="0" lang="en-US" sz="800" u="sng" cap="none" strike="noStrike">
                <a:solidFill>
                  <a:srgbClr val="0000FF"/>
                </a:solidFill>
                <a:latin typeface="Open Sans Light"/>
                <a:ea typeface="Open Sans Light"/>
                <a:cs typeface="Open Sans Light"/>
                <a:sym typeface="Open Sans Light"/>
                <a:hlinkClick r:id="rId6">
                  <a:extLst>
                    <a:ext uri="{A12FA001-AC4F-418D-AE19-62706E023703}">
                      <ahyp:hlinkClr val="tx"/>
                    </a:ext>
                  </a:extLst>
                </a:hlinkClick>
              </a:rPr>
              <a:t>1 - Aspen institute Re-Invests in Innovative Community Collaboratives to Engage “Opportunity Youth”</a:t>
            </a:r>
            <a:endParaRPr b="0" i="0" sz="800" u="none" cap="none" strike="noStrike">
              <a:solidFill>
                <a:schemeClr val="dk1"/>
              </a:solidFill>
              <a:latin typeface="Open Sans Light"/>
              <a:ea typeface="Open Sans Light"/>
              <a:cs typeface="Open Sans Light"/>
              <a:sym typeface="Open Sans Light"/>
            </a:endParaRPr>
          </a:p>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Open Sans Light"/>
                <a:ea typeface="Open Sans Light"/>
                <a:cs typeface="Open Sans Light"/>
                <a:sym typeface="Open Sans Light"/>
              </a:rPr>
              <a:t>2-</a:t>
            </a:r>
            <a:r>
              <a:rPr b="0" i="0" lang="en-US" sz="800" u="sng" cap="none" strike="noStrike">
                <a:solidFill>
                  <a:srgbClr val="0000FF"/>
                </a:solidFill>
                <a:latin typeface="Open Sans Light"/>
                <a:ea typeface="Open Sans Light"/>
                <a:cs typeface="Open Sans Light"/>
                <a:sym typeface="Open Sans Light"/>
                <a:hlinkClick r:id="rId7">
                  <a:extLst>
                    <a:ext uri="{A12FA001-AC4F-418D-AE19-62706E023703}">
                      <ahyp:hlinkClr val="tx"/>
                    </a:ext>
                  </a:extLst>
                </a:hlinkClick>
              </a:rPr>
              <a:t> Designing for Success: Lessons Learned in Opportunity Youth Incentive Fund Sites</a:t>
            </a:r>
            <a:endParaRPr b="0" i="0" sz="800" u="none" cap="none" strike="noStrike">
              <a:solidFill>
                <a:schemeClr val="dk1"/>
              </a:solidFill>
              <a:latin typeface="Open Sans Light"/>
              <a:ea typeface="Open Sans Light"/>
              <a:cs typeface="Open Sans Light"/>
              <a:sym typeface="Open Sans Light"/>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Open Sans Light"/>
              <a:ea typeface="Open Sans Light"/>
              <a:cs typeface="Open Sans Light"/>
              <a:sym typeface="Open Sans Light"/>
            </a:endParaRPr>
          </a:p>
        </p:txBody>
      </p:sp>
      <p:sp>
        <p:nvSpPr>
          <p:cNvPr id="900" name="Google Shape;900;p24"/>
          <p:cNvSpPr txBox="1"/>
          <p:nvPr/>
        </p:nvSpPr>
        <p:spPr>
          <a:xfrm>
            <a:off x="5958415" y="4052917"/>
            <a:ext cx="5671594"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MOA’s 2022 National Youth Disconnection Rates</a:t>
            </a:r>
            <a:endParaRPr b="0" i="0" sz="1400" u="none" cap="none" strike="noStrike">
              <a:solidFill>
                <a:srgbClr val="000000"/>
              </a:solidFill>
              <a:latin typeface="Arial"/>
              <a:ea typeface="Arial"/>
              <a:cs typeface="Arial"/>
              <a:sym typeface="Arial"/>
            </a:endParaRPr>
          </a:p>
        </p:txBody>
      </p:sp>
      <p:sp>
        <p:nvSpPr>
          <p:cNvPr id="901" name="Google Shape;901;p24"/>
          <p:cNvSpPr txBox="1"/>
          <p:nvPr/>
        </p:nvSpPr>
        <p:spPr>
          <a:xfrm>
            <a:off x="597605" y="4084795"/>
            <a:ext cx="50253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Aspen's Common Measures sets out to establish youth outcomes</a:t>
            </a:r>
            <a:endParaRPr b="0" i="0" sz="1400" u="none" cap="none" strike="noStrike">
              <a:solidFill>
                <a:srgbClr val="000000"/>
              </a:solidFill>
              <a:latin typeface="Arial"/>
              <a:ea typeface="Arial"/>
              <a:cs typeface="Arial"/>
              <a:sym typeface="Arial"/>
            </a:endParaRPr>
          </a:p>
        </p:txBody>
      </p:sp>
      <p:sp>
        <p:nvSpPr>
          <p:cNvPr id="902" name="Google Shape;902;p24"/>
          <p:cNvSpPr txBox="1"/>
          <p:nvPr/>
        </p:nvSpPr>
        <p:spPr>
          <a:xfrm>
            <a:off x="326175" y="4709925"/>
            <a:ext cx="5354400" cy="1172100"/>
          </a:xfrm>
          <a:prstGeom prst="rect">
            <a:avLst/>
          </a:prstGeom>
          <a:noFill/>
          <a:ln>
            <a:noFill/>
          </a:ln>
        </p:spPr>
        <p:txBody>
          <a:bodyPr anchorCtr="0" anchor="t" bIns="45700" lIns="91425" spcFirstLastPara="1" rIns="91425" wrap="square" tIns="45700">
            <a:noAutofit/>
          </a:bodyPr>
          <a:lstStyle/>
          <a:p>
            <a:pPr indent="-317500" lvl="0" marL="457200" marR="0" rtl="0" algn="l">
              <a:lnSpc>
                <a:spcPct val="90000"/>
              </a:lnSpc>
              <a:spcBef>
                <a:spcPts val="100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OYF Common Measures tracks youth outcomes across OYF communities using the American Community Survey to track disconnection rates: community, high school, postsecondary, and workforce</a:t>
            </a:r>
            <a:endParaRPr b="0" i="0" sz="1400" u="none" cap="none" strike="noStrike">
              <a:solidFill>
                <a:schemeClr val="dk1"/>
              </a:solidFill>
              <a:latin typeface="Arial"/>
              <a:ea typeface="Arial"/>
              <a:cs typeface="Arial"/>
              <a:sym typeface="Arial"/>
            </a:endParaRPr>
          </a:p>
          <a:p>
            <a:pPr indent="-317500" lvl="0" marL="457200" marR="0" rtl="0" algn="l">
              <a:lnSpc>
                <a:spcPct val="90000"/>
              </a:lnSpc>
              <a:spcBef>
                <a:spcPts val="100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In 2022, New Orleans had 5,122 (12.2%) community disconnection youth, compared to the OYF network average of 11.4% and national disconnection rate of 10.9%.</a:t>
            </a:r>
            <a:endParaRPr b="0" i="0" sz="1400" u="none" cap="none" strike="noStrike">
              <a:solidFill>
                <a:schemeClr val="dk1"/>
              </a:solidFill>
              <a:latin typeface="Arial"/>
              <a:ea typeface="Arial"/>
              <a:cs typeface="Arial"/>
              <a:sym typeface="Arial"/>
            </a:endParaRPr>
          </a:p>
        </p:txBody>
      </p:sp>
      <p:sp>
        <p:nvSpPr>
          <p:cNvPr id="903" name="Google Shape;903;p24"/>
          <p:cNvSpPr/>
          <p:nvPr/>
        </p:nvSpPr>
        <p:spPr>
          <a:xfrm>
            <a:off x="597605" y="1358124"/>
            <a:ext cx="4632537" cy="52086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Aspen’s OYF Common Measures 2021 report</a:t>
            </a:r>
            <a:endParaRPr b="0" i="0" sz="1400" u="none" cap="none" strike="noStrike">
              <a:solidFill>
                <a:srgbClr val="000000"/>
              </a:solidFill>
              <a:latin typeface="Arial"/>
              <a:ea typeface="Arial"/>
              <a:cs typeface="Arial"/>
              <a:sym typeface="Arial"/>
            </a:endParaRPr>
          </a:p>
        </p:txBody>
      </p:sp>
      <p:sp>
        <p:nvSpPr>
          <p:cNvPr id="904" name="Google Shape;904;p24"/>
          <p:cNvSpPr/>
          <p:nvPr/>
        </p:nvSpPr>
        <p:spPr>
          <a:xfrm>
            <a:off x="5958415" y="1387855"/>
            <a:ext cx="6427801" cy="52086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Significant Change in Youth Discussion by State, 2012 - 2022</a:t>
            </a:r>
            <a:endParaRPr b="0" i="0" sz="1400" u="none" cap="none" strike="noStrike">
              <a:solidFill>
                <a:srgbClr val="000000"/>
              </a:solidFill>
              <a:latin typeface="Arial"/>
              <a:ea typeface="Arial"/>
              <a:cs typeface="Arial"/>
              <a:sym typeface="Arial"/>
            </a:endParaRPr>
          </a:p>
        </p:txBody>
      </p:sp>
      <p:grpSp>
        <p:nvGrpSpPr>
          <p:cNvPr id="905" name="Google Shape;905;p24"/>
          <p:cNvGrpSpPr/>
          <p:nvPr/>
        </p:nvGrpSpPr>
        <p:grpSpPr>
          <a:xfrm>
            <a:off x="11411123" y="153739"/>
            <a:ext cx="709885" cy="684087"/>
            <a:chOff x="170" y="45069"/>
            <a:chExt cx="709885" cy="684087"/>
          </a:xfrm>
        </p:grpSpPr>
        <p:sp>
          <p:nvSpPr>
            <p:cNvPr id="906" name="Google Shape;906;p24"/>
            <p:cNvSpPr/>
            <p:nvPr/>
          </p:nvSpPr>
          <p:spPr>
            <a:xfrm>
              <a:off x="71423" y="129884"/>
              <a:ext cx="567379" cy="567379"/>
            </a:xfrm>
            <a:prstGeom prst="blockArc">
              <a:avLst>
                <a:gd fmla="val 11880000" name="adj1"/>
                <a:gd fmla="val 1620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 name="Google Shape;907;p24"/>
            <p:cNvSpPr/>
            <p:nvPr/>
          </p:nvSpPr>
          <p:spPr>
            <a:xfrm>
              <a:off x="71423" y="129884"/>
              <a:ext cx="567379" cy="567379"/>
            </a:xfrm>
            <a:prstGeom prst="blockArc">
              <a:avLst>
                <a:gd fmla="val 7560000" name="adj1"/>
                <a:gd fmla="val 1188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 name="Google Shape;908;p24"/>
            <p:cNvSpPr/>
            <p:nvPr/>
          </p:nvSpPr>
          <p:spPr>
            <a:xfrm>
              <a:off x="71423" y="129884"/>
              <a:ext cx="567379" cy="567379"/>
            </a:xfrm>
            <a:prstGeom prst="blockArc">
              <a:avLst>
                <a:gd fmla="val 3240000" name="adj1"/>
                <a:gd fmla="val 756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 name="Google Shape;909;p24"/>
            <p:cNvSpPr/>
            <p:nvPr/>
          </p:nvSpPr>
          <p:spPr>
            <a:xfrm>
              <a:off x="71423" y="129884"/>
              <a:ext cx="567379" cy="567379"/>
            </a:xfrm>
            <a:prstGeom prst="blockArc">
              <a:avLst>
                <a:gd fmla="val 20520000" name="adj1"/>
                <a:gd fmla="val 324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 name="Google Shape;910;p24"/>
            <p:cNvSpPr/>
            <p:nvPr/>
          </p:nvSpPr>
          <p:spPr>
            <a:xfrm>
              <a:off x="71423" y="129884"/>
              <a:ext cx="567379" cy="567379"/>
            </a:xfrm>
            <a:prstGeom prst="blockArc">
              <a:avLst>
                <a:gd fmla="val 16200000" name="adj1"/>
                <a:gd fmla="val 2052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1" name="Google Shape;911;p24"/>
            <p:cNvSpPr/>
            <p:nvPr/>
          </p:nvSpPr>
          <p:spPr>
            <a:xfrm>
              <a:off x="224546" y="283008"/>
              <a:ext cx="261132" cy="261132"/>
            </a:xfrm>
            <a:prstGeom prst="ellipse">
              <a:avLst/>
            </a:prstGeom>
            <a:solidFill>
              <a:schemeClr val="accent1"/>
            </a:solidFill>
            <a:ln cap="flat" cmpd="sng" w="19050">
              <a:solidFill>
                <a:srgbClr val="69510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 name="Google Shape;912;p24"/>
            <p:cNvSpPr txBox="1"/>
            <p:nvPr/>
          </p:nvSpPr>
          <p:spPr>
            <a:xfrm>
              <a:off x="262788" y="321250"/>
              <a:ext cx="184648" cy="184648"/>
            </a:xfrm>
            <a:prstGeom prst="rect">
              <a:avLst/>
            </a:prstGeom>
            <a:noFill/>
            <a:ln>
              <a:noFill/>
            </a:ln>
          </p:spPr>
          <p:txBody>
            <a:bodyPr anchorCtr="0" anchor="ctr" bIns="12700" lIns="12700" spcFirstLastPara="1" rIns="12700" wrap="square" tIns="12700">
              <a:noAutofit/>
            </a:bodyPr>
            <a:lstStyle/>
            <a:p>
              <a:pPr indent="0" lvl="0" marL="0" marR="0" rtl="0" algn="ctr">
                <a:lnSpc>
                  <a:spcPct val="100000"/>
                </a:lnSpc>
                <a:spcBef>
                  <a:spcPts val="0"/>
                </a:spcBef>
                <a:spcAft>
                  <a:spcPts val="0"/>
                </a:spcAft>
                <a:buClr>
                  <a:schemeClr val="lt1"/>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913" name="Google Shape;913;p24"/>
            <p:cNvSpPr/>
            <p:nvPr/>
          </p:nvSpPr>
          <p:spPr>
            <a:xfrm>
              <a:off x="263716" y="45069"/>
              <a:ext cx="182793" cy="182793"/>
            </a:xfrm>
            <a:prstGeom prst="ellipse">
              <a:avLst/>
            </a:prstGeom>
            <a:solidFill>
              <a:schemeClr val="dk2"/>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 name="Google Shape;914;p24"/>
            <p:cNvSpPr txBox="1"/>
            <p:nvPr/>
          </p:nvSpPr>
          <p:spPr>
            <a:xfrm>
              <a:off x="290485" y="71838"/>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915" name="Google Shape;915;p24"/>
            <p:cNvSpPr/>
            <p:nvPr/>
          </p:nvSpPr>
          <p:spPr>
            <a:xfrm>
              <a:off x="527262" y="236546"/>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6" name="Google Shape;916;p24"/>
            <p:cNvSpPr txBox="1"/>
            <p:nvPr/>
          </p:nvSpPr>
          <p:spPr>
            <a:xfrm>
              <a:off x="554031" y="263315"/>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917" name="Google Shape;917;p24"/>
            <p:cNvSpPr/>
            <p:nvPr/>
          </p:nvSpPr>
          <p:spPr>
            <a:xfrm>
              <a:off x="426597" y="546363"/>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 name="Google Shape;918;p24"/>
            <p:cNvSpPr txBox="1"/>
            <p:nvPr/>
          </p:nvSpPr>
          <p:spPr>
            <a:xfrm>
              <a:off x="453366" y="573132"/>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919" name="Google Shape;919;p24"/>
            <p:cNvSpPr/>
            <p:nvPr/>
          </p:nvSpPr>
          <p:spPr>
            <a:xfrm>
              <a:off x="100835" y="546363"/>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 name="Google Shape;920;p24"/>
            <p:cNvSpPr txBox="1"/>
            <p:nvPr/>
          </p:nvSpPr>
          <p:spPr>
            <a:xfrm>
              <a:off x="127604" y="573132"/>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921" name="Google Shape;921;p24"/>
            <p:cNvSpPr/>
            <p:nvPr/>
          </p:nvSpPr>
          <p:spPr>
            <a:xfrm>
              <a:off x="170" y="236546"/>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 name="Google Shape;922;p24"/>
            <p:cNvSpPr txBox="1"/>
            <p:nvPr/>
          </p:nvSpPr>
          <p:spPr>
            <a:xfrm>
              <a:off x="26939" y="263315"/>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grpSp>
      <p:sp>
        <p:nvSpPr>
          <p:cNvPr id="923" name="Google Shape;923;p24"/>
          <p:cNvSpPr txBox="1"/>
          <p:nvPr>
            <p:ph idx="12" type="sldNum"/>
          </p:nvPr>
        </p:nvSpPr>
        <p:spPr>
          <a:xfrm>
            <a:off x="9251075" y="6292725"/>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pic>
        <p:nvPicPr>
          <p:cNvPr id="924" name="Google Shape;924;p24" title="Screenshot 2025-07-31 at 4.20.17 PM.png"/>
          <p:cNvPicPr preferRelativeResize="0"/>
          <p:nvPr/>
        </p:nvPicPr>
        <p:blipFill rotWithShape="1">
          <a:blip r:embed="rId8">
            <a:alphaModFix/>
          </a:blip>
          <a:srcRect b="0" l="0" r="0" t="0"/>
          <a:stretch/>
        </p:blipFill>
        <p:spPr>
          <a:xfrm>
            <a:off x="1222977" y="1808875"/>
            <a:ext cx="1652220" cy="2166675"/>
          </a:xfrm>
          <a:prstGeom prst="rect">
            <a:avLst/>
          </a:prstGeom>
          <a:noFill/>
          <a:ln>
            <a:noFill/>
          </a:ln>
        </p:spPr>
      </p:pic>
      <p:pic>
        <p:nvPicPr>
          <p:cNvPr id="925" name="Google Shape;925;p24" title="Screenshot 2025-07-31 at 4.20.51 PM.png"/>
          <p:cNvPicPr preferRelativeResize="0"/>
          <p:nvPr/>
        </p:nvPicPr>
        <p:blipFill rotWithShape="1">
          <a:blip r:embed="rId9">
            <a:alphaModFix/>
          </a:blip>
          <a:srcRect b="0" l="0" r="0" t="0"/>
          <a:stretch/>
        </p:blipFill>
        <p:spPr>
          <a:xfrm>
            <a:off x="3176326" y="1813100"/>
            <a:ext cx="1652226" cy="215822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0" name="Shape 930"/>
        <p:cNvGrpSpPr/>
        <p:nvPr/>
      </p:nvGrpSpPr>
      <p:grpSpPr>
        <a:xfrm>
          <a:off x="0" y="0"/>
          <a:ext cx="0" cy="0"/>
          <a:chOff x="0" y="0"/>
          <a:chExt cx="0" cy="0"/>
        </a:xfrm>
      </p:grpSpPr>
      <p:pic>
        <p:nvPicPr>
          <p:cNvPr descr="A city with buildings and a dome&#10;&#10;AI-generated content may be incorrect." id="931" name="Google Shape;931;p25"/>
          <p:cNvPicPr preferRelativeResize="0"/>
          <p:nvPr/>
        </p:nvPicPr>
        <p:blipFill rotWithShape="1">
          <a:blip r:embed="rId3">
            <a:alphaModFix amt="17000"/>
          </a:blip>
          <a:srcRect b="41455" l="7350" r="34313" t="279"/>
          <a:stretch/>
        </p:blipFill>
        <p:spPr>
          <a:xfrm>
            <a:off x="0" y="50"/>
            <a:ext cx="12191999" cy="6858000"/>
          </a:xfrm>
          <a:prstGeom prst="rect">
            <a:avLst/>
          </a:prstGeom>
          <a:noFill/>
          <a:ln>
            <a:noFill/>
          </a:ln>
        </p:spPr>
      </p:pic>
      <p:pic>
        <p:nvPicPr>
          <p:cNvPr descr="A person wearing headphones and a scarf holding a skateboard&#10;&#10;AI-generated content may be incorrect." id="932" name="Google Shape;932;p25"/>
          <p:cNvPicPr preferRelativeResize="0"/>
          <p:nvPr/>
        </p:nvPicPr>
        <p:blipFill rotWithShape="1">
          <a:blip r:embed="rId4">
            <a:alphaModFix amt="19000"/>
          </a:blip>
          <a:srcRect b="26895" l="75515" r="13854" t="64089"/>
          <a:stretch/>
        </p:blipFill>
        <p:spPr>
          <a:xfrm flipH="1">
            <a:off x="-1" y="0"/>
            <a:ext cx="12192001" cy="6858000"/>
          </a:xfrm>
          <a:prstGeom prst="rect">
            <a:avLst/>
          </a:prstGeom>
          <a:noFill/>
          <a:ln>
            <a:noFill/>
          </a:ln>
          <a:effectLst>
            <a:outerShdw blurRad="50800" rotWithShape="0" algn="ctr" dir="5400000" dist="50800">
              <a:schemeClr val="lt1"/>
            </a:outerShdw>
          </a:effectLst>
        </p:spPr>
      </p:pic>
      <p:sp>
        <p:nvSpPr>
          <p:cNvPr id="933" name="Google Shape;933;p25"/>
          <p:cNvSpPr txBox="1"/>
          <p:nvPr>
            <p:ph type="title"/>
          </p:nvPr>
        </p:nvSpPr>
        <p:spPr>
          <a:xfrm>
            <a:off x="325016" y="248492"/>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DM Serif Display"/>
              <a:buNone/>
            </a:pPr>
            <a:r>
              <a:rPr lang="en-US" sz="3300">
                <a:latin typeface="DM Serif Display"/>
                <a:ea typeface="DM Serif Display"/>
                <a:cs typeface="DM Serif Display"/>
                <a:sym typeface="DM Serif Display"/>
              </a:rPr>
              <a:t>Furthermore, LA FIRST was signed into law in 2023 and funded to establish a new longitudinal data system</a:t>
            </a:r>
            <a:endParaRPr/>
          </a:p>
        </p:txBody>
      </p:sp>
      <p:sp>
        <p:nvSpPr>
          <p:cNvPr id="934" name="Google Shape;934;p25"/>
          <p:cNvSpPr txBox="1"/>
          <p:nvPr/>
        </p:nvSpPr>
        <p:spPr>
          <a:xfrm>
            <a:off x="6250512" y="2374045"/>
            <a:ext cx="4948200" cy="2678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29354C"/>
                </a:solidFill>
                <a:latin typeface="Arial"/>
                <a:ea typeface="Arial"/>
                <a:cs typeface="Arial"/>
                <a:sym typeface="Arial"/>
              </a:rPr>
              <a:t>As stated in the legislation, LA FIRST shall develop and annually publish the following reports: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29354C"/>
              </a:buClr>
              <a:buSzPts val="1400"/>
              <a:buFont typeface="Arial"/>
              <a:buChar char="•"/>
            </a:pPr>
            <a:r>
              <a:rPr b="0" i="0" lang="en-US" sz="1400" u="none" cap="none" strike="noStrike">
                <a:solidFill>
                  <a:srgbClr val="29354C"/>
                </a:solidFill>
                <a:latin typeface="Arial"/>
                <a:ea typeface="Arial"/>
                <a:cs typeface="Arial"/>
                <a:sym typeface="Arial"/>
              </a:rPr>
              <a:t>Launch Louisiana report with an in-depth analysis of the elementary-and-secondary-school-to-college or –career transition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29354C"/>
              </a:buClr>
              <a:buSzPts val="1400"/>
              <a:buFont typeface="Arial"/>
              <a:buChar char="•"/>
            </a:pPr>
            <a:r>
              <a:rPr b="0" i="0" lang="en-US" sz="1400" u="none" cap="none" strike="noStrike">
                <a:solidFill>
                  <a:srgbClr val="29354C"/>
                </a:solidFill>
                <a:latin typeface="Arial"/>
                <a:ea typeface="Arial"/>
                <a:cs typeface="Arial"/>
                <a:sym typeface="Arial"/>
              </a:rPr>
              <a:t>Louisiana Employment Outcomes with linkages between workforce, credit, and noncredit, and post-secondary training and education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29354C"/>
              </a:buClr>
              <a:buSzPts val="1400"/>
              <a:buFont typeface="Arial"/>
              <a:buChar char="•"/>
            </a:pPr>
            <a:r>
              <a:rPr b="0" i="0" lang="en-US" sz="1400" u="none" cap="none" strike="noStrike">
                <a:solidFill>
                  <a:srgbClr val="29354C"/>
                </a:solidFill>
                <a:latin typeface="Arial"/>
                <a:ea typeface="Arial"/>
                <a:cs typeface="Arial"/>
                <a:sym typeface="Arial"/>
              </a:rPr>
              <a:t>Causes and Consequences of Criminal and Delinquent Acts reports with analysis of the criminal justice system leveraging linkages between education, employment, adult corrections, and juvenile justice.</a:t>
            </a:r>
            <a:endParaRPr b="0" i="0" sz="1400" u="none" cap="none" strike="noStrike">
              <a:solidFill>
                <a:srgbClr val="000000"/>
              </a:solidFill>
              <a:latin typeface="Arial"/>
              <a:ea typeface="Arial"/>
              <a:cs typeface="Arial"/>
              <a:sym typeface="Arial"/>
            </a:endParaRPr>
          </a:p>
        </p:txBody>
      </p:sp>
      <p:pic>
        <p:nvPicPr>
          <p:cNvPr descr="Louisiana Board of Regents – Louisiana Board of Regents" id="935" name="Google Shape;935;p25"/>
          <p:cNvPicPr preferRelativeResize="0"/>
          <p:nvPr/>
        </p:nvPicPr>
        <p:blipFill rotWithShape="1">
          <a:blip r:embed="rId5">
            <a:alphaModFix/>
          </a:blip>
          <a:srcRect b="0" l="0" r="0" t="0"/>
          <a:stretch/>
        </p:blipFill>
        <p:spPr>
          <a:xfrm>
            <a:off x="1003322" y="3892139"/>
            <a:ext cx="936551" cy="936551"/>
          </a:xfrm>
          <a:prstGeom prst="rect">
            <a:avLst/>
          </a:prstGeom>
          <a:noFill/>
          <a:ln>
            <a:noFill/>
          </a:ln>
        </p:spPr>
      </p:pic>
      <p:pic>
        <p:nvPicPr>
          <p:cNvPr descr="Schoolhouse with solid fill" id="936" name="Google Shape;936;p25"/>
          <p:cNvPicPr preferRelativeResize="0"/>
          <p:nvPr/>
        </p:nvPicPr>
        <p:blipFill rotWithShape="1">
          <a:blip r:embed="rId6">
            <a:alphaModFix/>
          </a:blip>
          <a:srcRect b="0" l="0" r="0" t="0"/>
          <a:stretch/>
        </p:blipFill>
        <p:spPr>
          <a:xfrm>
            <a:off x="4043694" y="4382280"/>
            <a:ext cx="692677" cy="692677"/>
          </a:xfrm>
          <a:prstGeom prst="rect">
            <a:avLst/>
          </a:prstGeom>
          <a:noFill/>
          <a:ln>
            <a:noFill/>
          </a:ln>
        </p:spPr>
      </p:pic>
      <p:cxnSp>
        <p:nvCxnSpPr>
          <p:cNvPr id="937" name="Google Shape;937;p25"/>
          <p:cNvCxnSpPr/>
          <p:nvPr/>
        </p:nvCxnSpPr>
        <p:spPr>
          <a:xfrm rot="10800000">
            <a:off x="2491287" y="3363879"/>
            <a:ext cx="208133" cy="444936"/>
          </a:xfrm>
          <a:prstGeom prst="straightConnector1">
            <a:avLst/>
          </a:prstGeom>
          <a:noFill/>
          <a:ln cap="flat" cmpd="sng" w="19050">
            <a:solidFill>
              <a:schemeClr val="accent1"/>
            </a:solidFill>
            <a:prstDash val="solid"/>
            <a:miter lim="8000"/>
            <a:headEnd len="sm" w="sm" type="none"/>
            <a:tailEnd len="med" w="med" type="triangle"/>
          </a:ln>
        </p:spPr>
      </p:cxnSp>
      <p:cxnSp>
        <p:nvCxnSpPr>
          <p:cNvPr id="938" name="Google Shape;938;p25"/>
          <p:cNvCxnSpPr/>
          <p:nvPr/>
        </p:nvCxnSpPr>
        <p:spPr>
          <a:xfrm rot="10800000">
            <a:off x="2025896" y="4333635"/>
            <a:ext cx="388045" cy="0"/>
          </a:xfrm>
          <a:prstGeom prst="straightConnector1">
            <a:avLst/>
          </a:prstGeom>
          <a:noFill/>
          <a:ln cap="flat" cmpd="sng" w="19050">
            <a:solidFill>
              <a:schemeClr val="accent1"/>
            </a:solidFill>
            <a:prstDash val="solid"/>
            <a:miter lim="8000"/>
            <a:headEnd len="sm" w="sm" type="none"/>
            <a:tailEnd len="med" w="med" type="triangle"/>
          </a:ln>
        </p:spPr>
      </p:cxnSp>
      <p:cxnSp>
        <p:nvCxnSpPr>
          <p:cNvPr id="939" name="Google Shape;939;p25"/>
          <p:cNvCxnSpPr/>
          <p:nvPr/>
        </p:nvCxnSpPr>
        <p:spPr>
          <a:xfrm flipH="1">
            <a:off x="2239193" y="4877600"/>
            <a:ext cx="159197" cy="196817"/>
          </a:xfrm>
          <a:prstGeom prst="straightConnector1">
            <a:avLst/>
          </a:prstGeom>
          <a:noFill/>
          <a:ln cap="flat" cmpd="sng" w="19050">
            <a:solidFill>
              <a:schemeClr val="accent1"/>
            </a:solidFill>
            <a:prstDash val="solid"/>
            <a:miter lim="8000"/>
            <a:headEnd len="sm" w="sm" type="none"/>
            <a:tailEnd len="med" w="med" type="triangle"/>
          </a:ln>
        </p:spPr>
      </p:cxnSp>
      <p:cxnSp>
        <p:nvCxnSpPr>
          <p:cNvPr id="940" name="Google Shape;940;p25"/>
          <p:cNvCxnSpPr/>
          <p:nvPr/>
        </p:nvCxnSpPr>
        <p:spPr>
          <a:xfrm>
            <a:off x="3307032" y="4877600"/>
            <a:ext cx="115348" cy="221220"/>
          </a:xfrm>
          <a:prstGeom prst="straightConnector1">
            <a:avLst/>
          </a:prstGeom>
          <a:noFill/>
          <a:ln cap="flat" cmpd="sng" w="19050">
            <a:solidFill>
              <a:schemeClr val="accent1"/>
            </a:solidFill>
            <a:prstDash val="solid"/>
            <a:miter lim="8000"/>
            <a:headEnd len="sm" w="sm" type="none"/>
            <a:tailEnd len="med" w="med" type="triangle"/>
          </a:ln>
        </p:spPr>
      </p:cxnSp>
      <p:cxnSp>
        <p:nvCxnSpPr>
          <p:cNvPr id="941" name="Google Shape;941;p25"/>
          <p:cNvCxnSpPr/>
          <p:nvPr/>
        </p:nvCxnSpPr>
        <p:spPr>
          <a:xfrm flipH="1" rot="10800000">
            <a:off x="3522685" y="4053140"/>
            <a:ext cx="378867" cy="33715"/>
          </a:xfrm>
          <a:prstGeom prst="straightConnector1">
            <a:avLst/>
          </a:prstGeom>
          <a:noFill/>
          <a:ln cap="flat" cmpd="sng" w="19050">
            <a:solidFill>
              <a:schemeClr val="accent1"/>
            </a:solidFill>
            <a:prstDash val="solid"/>
            <a:miter lim="8000"/>
            <a:headEnd len="sm" w="sm" type="none"/>
            <a:tailEnd len="med" w="med" type="triangle"/>
          </a:ln>
        </p:spPr>
      </p:cxnSp>
      <p:cxnSp>
        <p:nvCxnSpPr>
          <p:cNvPr id="942" name="Google Shape;942;p25"/>
          <p:cNvCxnSpPr/>
          <p:nvPr/>
        </p:nvCxnSpPr>
        <p:spPr>
          <a:xfrm flipH="1" rot="10800000">
            <a:off x="3279387" y="3315652"/>
            <a:ext cx="252094" cy="470838"/>
          </a:xfrm>
          <a:prstGeom prst="straightConnector1">
            <a:avLst/>
          </a:prstGeom>
          <a:noFill/>
          <a:ln cap="flat" cmpd="sng" w="19050">
            <a:solidFill>
              <a:schemeClr val="accent1"/>
            </a:solidFill>
            <a:prstDash val="solid"/>
            <a:miter lim="8000"/>
            <a:headEnd len="sm" w="sm" type="none"/>
            <a:tailEnd len="med" w="med" type="triangle"/>
          </a:ln>
        </p:spPr>
      </p:cxnSp>
      <p:cxnSp>
        <p:nvCxnSpPr>
          <p:cNvPr id="943" name="Google Shape;943;p25"/>
          <p:cNvCxnSpPr/>
          <p:nvPr/>
        </p:nvCxnSpPr>
        <p:spPr>
          <a:xfrm>
            <a:off x="3581613" y="4594310"/>
            <a:ext cx="394475" cy="124897"/>
          </a:xfrm>
          <a:prstGeom prst="straightConnector1">
            <a:avLst/>
          </a:prstGeom>
          <a:noFill/>
          <a:ln cap="flat" cmpd="sng" w="19050">
            <a:solidFill>
              <a:schemeClr val="accent1"/>
            </a:solidFill>
            <a:prstDash val="solid"/>
            <a:miter lim="8000"/>
            <a:headEnd len="sm" w="sm" type="none"/>
            <a:tailEnd len="med" w="med" type="triangle"/>
          </a:ln>
        </p:spPr>
      </p:cxnSp>
      <p:sp>
        <p:nvSpPr>
          <p:cNvPr id="944" name="Google Shape;944;p25"/>
          <p:cNvSpPr txBox="1"/>
          <p:nvPr/>
        </p:nvSpPr>
        <p:spPr>
          <a:xfrm>
            <a:off x="4446370" y="5074417"/>
            <a:ext cx="1327400" cy="5770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29354C"/>
                </a:solidFill>
                <a:latin typeface="Arial"/>
                <a:ea typeface="Arial"/>
                <a:cs typeface="Arial"/>
                <a:sym typeface="Arial"/>
              </a:rPr>
              <a:t>All post-Secondary Public Education institutions</a:t>
            </a:r>
            <a:endParaRPr b="0" i="0" sz="1400" u="none" cap="none" strike="noStrike">
              <a:solidFill>
                <a:srgbClr val="000000"/>
              </a:solidFill>
              <a:latin typeface="Arial"/>
              <a:ea typeface="Arial"/>
              <a:cs typeface="Arial"/>
              <a:sym typeface="Arial"/>
            </a:endParaRPr>
          </a:p>
        </p:txBody>
      </p:sp>
      <p:sp>
        <p:nvSpPr>
          <p:cNvPr id="945" name="Google Shape;945;p25"/>
          <p:cNvSpPr txBox="1"/>
          <p:nvPr/>
        </p:nvSpPr>
        <p:spPr>
          <a:xfrm>
            <a:off x="920625" y="2228400"/>
            <a:ext cx="55671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Entities Participating in LA FIRST Data Share</a:t>
            </a:r>
            <a:r>
              <a:rPr b="1" baseline="30000" i="0" lang="en-US" sz="1800" u="none" cap="none" strike="noStrike">
                <a:solidFill>
                  <a:schemeClr val="dk1"/>
                </a:solidFill>
                <a:latin typeface="Arial"/>
                <a:ea typeface="Arial"/>
                <a:cs typeface="Arial"/>
                <a:sym typeface="Arial"/>
              </a:rPr>
              <a:t>*</a:t>
            </a:r>
            <a:endParaRPr b="1" i="0" sz="1800" u="none" cap="none" strike="noStrike">
              <a:solidFill>
                <a:schemeClr val="dk1"/>
              </a:solidFill>
              <a:latin typeface="Arial"/>
              <a:ea typeface="Arial"/>
              <a:cs typeface="Arial"/>
              <a:sym typeface="Arial"/>
            </a:endParaRPr>
          </a:p>
        </p:txBody>
      </p:sp>
      <p:sp>
        <p:nvSpPr>
          <p:cNvPr id="946" name="Google Shape;946;p25"/>
          <p:cNvSpPr txBox="1"/>
          <p:nvPr/>
        </p:nvSpPr>
        <p:spPr>
          <a:xfrm>
            <a:off x="766236" y="5972909"/>
            <a:ext cx="510260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00"/>
              <a:buFont typeface="Arial"/>
              <a:buNone/>
            </a:pPr>
            <a:r>
              <a:rPr b="0" i="0" lang="en-US" sz="500" u="none" cap="none" strike="noStrike">
                <a:solidFill>
                  <a:schemeClr val="lt1"/>
                </a:solidFill>
                <a:latin typeface="Open Sans"/>
                <a:ea typeface="Open Sans"/>
                <a:cs typeface="Open Sans"/>
                <a:sym typeface="Open Sans"/>
              </a:rPr>
              <a:t>Note: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0" i="0" lang="en-US" sz="500" u="none" cap="none" strike="noStrike">
                <a:solidFill>
                  <a:schemeClr val="lt1"/>
                </a:solidFill>
                <a:latin typeface="Open Sans"/>
                <a:ea typeface="Open Sans"/>
                <a:cs typeface="Open Sans"/>
                <a:sym typeface="Open Sans"/>
              </a:rPr>
              <a:t>* ULL is currently in the process of entering into data-sharing agreements with all the agencies named in the law. </a:t>
            </a:r>
            <a:endParaRPr b="0" i="0" sz="500" u="none" cap="none" strike="noStrike">
              <a:solidFill>
                <a:schemeClr val="lt1"/>
              </a:solidFill>
              <a:latin typeface="Open Sans"/>
              <a:ea typeface="Open Sans"/>
              <a:cs typeface="Open Sans"/>
              <a:sym typeface="Open Sans"/>
            </a:endParaRPr>
          </a:p>
        </p:txBody>
      </p:sp>
      <p:sp>
        <p:nvSpPr>
          <p:cNvPr id="947" name="Google Shape;947;p25"/>
          <p:cNvSpPr txBox="1"/>
          <p:nvPr/>
        </p:nvSpPr>
        <p:spPr>
          <a:xfrm>
            <a:off x="620100" y="1515250"/>
            <a:ext cx="10951800" cy="6798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The Louisiana Foundational Integrated Research System for Transformation (La FIRST) will sit under the authority of the Board of Regents and be housed at the Kathleen Babineaux Blanco Public Policy Center at the University of Louisiana – Lafayette (ULL). </a:t>
            </a:r>
            <a:endParaRPr b="0" i="0" sz="1400" u="none" cap="none" strike="noStrike">
              <a:solidFill>
                <a:schemeClr val="dk1"/>
              </a:solidFill>
              <a:latin typeface="Arial"/>
              <a:ea typeface="Arial"/>
              <a:cs typeface="Arial"/>
              <a:sym typeface="Arial"/>
            </a:endParaRPr>
          </a:p>
        </p:txBody>
      </p:sp>
      <p:sp>
        <p:nvSpPr>
          <p:cNvPr id="948" name="Google Shape;948;p25"/>
          <p:cNvSpPr txBox="1"/>
          <p:nvPr/>
        </p:nvSpPr>
        <p:spPr>
          <a:xfrm>
            <a:off x="6249129" y="5248081"/>
            <a:ext cx="5272200" cy="738900"/>
          </a:xfrm>
          <a:prstGeom prst="rect">
            <a:avLst/>
          </a:prstGeom>
          <a:solidFill>
            <a:srgbClr val="29354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The data provides the OY ecosystem an ability to track outcomes and conduct studies to analyze pathways of OY across the state.</a:t>
            </a:r>
            <a:endParaRPr b="0" i="0" sz="1400" u="none" cap="none" strike="noStrike">
              <a:solidFill>
                <a:srgbClr val="000000"/>
              </a:solidFill>
              <a:latin typeface="Arial"/>
              <a:ea typeface="Arial"/>
              <a:cs typeface="Arial"/>
              <a:sym typeface="Arial"/>
            </a:endParaRPr>
          </a:p>
        </p:txBody>
      </p:sp>
      <p:sp>
        <p:nvSpPr>
          <p:cNvPr id="949" name="Google Shape;949;p25"/>
          <p:cNvSpPr txBox="1"/>
          <p:nvPr/>
        </p:nvSpPr>
        <p:spPr>
          <a:xfrm>
            <a:off x="197575" y="6183875"/>
            <a:ext cx="3704100" cy="5187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Open Sans"/>
                <a:ea typeface="Open Sans"/>
                <a:cs typeface="Open Sans"/>
                <a:sym typeface="Open Sans"/>
              </a:rPr>
              <a:t>Source:</a:t>
            </a:r>
            <a:r>
              <a:rPr b="0" i="0" lang="en-US" sz="800" u="none" cap="none" strike="noStrike">
                <a:solidFill>
                  <a:schemeClr val="dk1"/>
                </a:solidFill>
                <a:latin typeface="Open Sans Light"/>
                <a:ea typeface="Open Sans Light"/>
                <a:cs typeface="Open Sans Light"/>
                <a:sym typeface="Open Sans Light"/>
              </a:rPr>
              <a:t> </a:t>
            </a:r>
            <a:endParaRPr b="0" i="0" sz="800" u="none" cap="none" strike="noStrike">
              <a:solidFill>
                <a:schemeClr val="dk1"/>
              </a:solidFill>
              <a:latin typeface="Open Sans Light"/>
              <a:ea typeface="Open Sans Light"/>
              <a:cs typeface="Open Sans Light"/>
              <a:sym typeface="Open Sans Light"/>
            </a:endParaRPr>
          </a:p>
          <a:p>
            <a:pPr indent="0" lvl="0" marL="0" marR="0" rtl="0" algn="l">
              <a:lnSpc>
                <a:spcPct val="100000"/>
              </a:lnSpc>
              <a:spcBef>
                <a:spcPts val="0"/>
              </a:spcBef>
              <a:spcAft>
                <a:spcPts val="0"/>
              </a:spcAft>
              <a:buClr>
                <a:srgbClr val="000000"/>
              </a:buClr>
              <a:buSzPts val="1200"/>
              <a:buFont typeface="Arial"/>
              <a:buNone/>
            </a:pPr>
            <a:r>
              <a:rPr b="0" baseline="30000" i="0" lang="en-US" sz="1200" u="sng" cap="none" strike="noStrike">
                <a:solidFill>
                  <a:schemeClr val="dk1"/>
                </a:solidFill>
                <a:latin typeface="Open Sans Light"/>
                <a:ea typeface="Open Sans Light"/>
                <a:cs typeface="Open Sans Light"/>
                <a:sym typeface="Open Sans Light"/>
                <a:hlinkClick r:id="rId7">
                  <a:extLst>
                    <a:ext uri="{A12FA001-AC4F-418D-AE19-62706E023703}">
                      <ahyp:hlinkClr val="tx"/>
                    </a:ext>
                  </a:extLst>
                </a:hlinkClick>
              </a:rPr>
              <a:t>1</a:t>
            </a:r>
            <a:r>
              <a:rPr b="0" i="0" lang="en-US" sz="1200" u="sng" cap="none" strike="noStrike">
                <a:solidFill>
                  <a:schemeClr val="dk1"/>
                </a:solidFill>
                <a:latin typeface="Open Sans Light"/>
                <a:ea typeface="Open Sans Light"/>
                <a:cs typeface="Open Sans Light"/>
                <a:sym typeface="Open Sans Light"/>
                <a:hlinkClick r:id="rId8">
                  <a:extLst>
                    <a:ext uri="{A12FA001-AC4F-418D-AE19-62706E023703}">
                      <ahyp:hlinkClr val="tx"/>
                    </a:ext>
                  </a:extLst>
                </a:hlinkClick>
              </a:rPr>
              <a:t>Louisiana State Legislature RS 17:318.2</a:t>
            </a:r>
            <a:endParaRPr b="0" i="0" sz="1200" u="none" cap="none" strike="noStrike">
              <a:solidFill>
                <a:schemeClr val="dk1"/>
              </a:solidFill>
              <a:latin typeface="Open Sans Light"/>
              <a:ea typeface="Open Sans Light"/>
              <a:cs typeface="Open Sans Light"/>
              <a:sym typeface="Open Sans Light"/>
            </a:endParaRPr>
          </a:p>
        </p:txBody>
      </p:sp>
      <p:grpSp>
        <p:nvGrpSpPr>
          <p:cNvPr id="950" name="Google Shape;950;p25"/>
          <p:cNvGrpSpPr/>
          <p:nvPr/>
        </p:nvGrpSpPr>
        <p:grpSpPr>
          <a:xfrm>
            <a:off x="11411123" y="177490"/>
            <a:ext cx="709885" cy="684087"/>
            <a:chOff x="170" y="45069"/>
            <a:chExt cx="709885" cy="684087"/>
          </a:xfrm>
        </p:grpSpPr>
        <p:sp>
          <p:nvSpPr>
            <p:cNvPr id="951" name="Google Shape;951;p25"/>
            <p:cNvSpPr/>
            <p:nvPr/>
          </p:nvSpPr>
          <p:spPr>
            <a:xfrm>
              <a:off x="71423" y="129884"/>
              <a:ext cx="567379" cy="567379"/>
            </a:xfrm>
            <a:prstGeom prst="blockArc">
              <a:avLst>
                <a:gd fmla="val 11880000" name="adj1"/>
                <a:gd fmla="val 1620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2" name="Google Shape;952;p25"/>
            <p:cNvSpPr/>
            <p:nvPr/>
          </p:nvSpPr>
          <p:spPr>
            <a:xfrm>
              <a:off x="71423" y="129884"/>
              <a:ext cx="567379" cy="567379"/>
            </a:xfrm>
            <a:prstGeom prst="blockArc">
              <a:avLst>
                <a:gd fmla="val 7560000" name="adj1"/>
                <a:gd fmla="val 1188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p25"/>
            <p:cNvSpPr/>
            <p:nvPr/>
          </p:nvSpPr>
          <p:spPr>
            <a:xfrm>
              <a:off x="71423" y="129884"/>
              <a:ext cx="567379" cy="567379"/>
            </a:xfrm>
            <a:prstGeom prst="blockArc">
              <a:avLst>
                <a:gd fmla="val 3240000" name="adj1"/>
                <a:gd fmla="val 756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4" name="Google Shape;954;p25"/>
            <p:cNvSpPr/>
            <p:nvPr/>
          </p:nvSpPr>
          <p:spPr>
            <a:xfrm>
              <a:off x="71423" y="129884"/>
              <a:ext cx="567379" cy="567379"/>
            </a:xfrm>
            <a:prstGeom prst="blockArc">
              <a:avLst>
                <a:gd fmla="val 20520000" name="adj1"/>
                <a:gd fmla="val 324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5" name="Google Shape;955;p25"/>
            <p:cNvSpPr/>
            <p:nvPr/>
          </p:nvSpPr>
          <p:spPr>
            <a:xfrm>
              <a:off x="71423" y="129884"/>
              <a:ext cx="567379" cy="567379"/>
            </a:xfrm>
            <a:prstGeom prst="blockArc">
              <a:avLst>
                <a:gd fmla="val 16200000" name="adj1"/>
                <a:gd fmla="val 2052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6" name="Google Shape;956;p25"/>
            <p:cNvSpPr/>
            <p:nvPr/>
          </p:nvSpPr>
          <p:spPr>
            <a:xfrm>
              <a:off x="224546" y="283008"/>
              <a:ext cx="261132" cy="261132"/>
            </a:xfrm>
            <a:prstGeom prst="ellipse">
              <a:avLst/>
            </a:prstGeom>
            <a:solidFill>
              <a:schemeClr val="accent1"/>
            </a:solidFill>
            <a:ln cap="flat" cmpd="sng" w="19050">
              <a:solidFill>
                <a:srgbClr val="69510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7" name="Google Shape;957;p25"/>
            <p:cNvSpPr txBox="1"/>
            <p:nvPr/>
          </p:nvSpPr>
          <p:spPr>
            <a:xfrm>
              <a:off x="262788" y="321250"/>
              <a:ext cx="184648" cy="184648"/>
            </a:xfrm>
            <a:prstGeom prst="rect">
              <a:avLst/>
            </a:prstGeom>
            <a:noFill/>
            <a:ln>
              <a:noFill/>
            </a:ln>
          </p:spPr>
          <p:txBody>
            <a:bodyPr anchorCtr="0" anchor="ctr" bIns="12700" lIns="12700" spcFirstLastPara="1" rIns="12700" wrap="square" tIns="12700">
              <a:noAutofit/>
            </a:bodyPr>
            <a:lstStyle/>
            <a:p>
              <a:pPr indent="0" lvl="0" marL="0" marR="0" rtl="0" algn="ctr">
                <a:lnSpc>
                  <a:spcPct val="100000"/>
                </a:lnSpc>
                <a:spcBef>
                  <a:spcPts val="0"/>
                </a:spcBef>
                <a:spcAft>
                  <a:spcPts val="0"/>
                </a:spcAft>
                <a:buClr>
                  <a:schemeClr val="lt1"/>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958" name="Google Shape;958;p25"/>
            <p:cNvSpPr/>
            <p:nvPr/>
          </p:nvSpPr>
          <p:spPr>
            <a:xfrm>
              <a:off x="263716" y="45069"/>
              <a:ext cx="182793" cy="182793"/>
            </a:xfrm>
            <a:prstGeom prst="ellipse">
              <a:avLst/>
            </a:prstGeom>
            <a:solidFill>
              <a:schemeClr val="dk2"/>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9" name="Google Shape;959;p25"/>
            <p:cNvSpPr txBox="1"/>
            <p:nvPr/>
          </p:nvSpPr>
          <p:spPr>
            <a:xfrm>
              <a:off x="290485" y="71838"/>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960" name="Google Shape;960;p25"/>
            <p:cNvSpPr/>
            <p:nvPr/>
          </p:nvSpPr>
          <p:spPr>
            <a:xfrm>
              <a:off x="527262" y="236546"/>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1" name="Google Shape;961;p25"/>
            <p:cNvSpPr txBox="1"/>
            <p:nvPr/>
          </p:nvSpPr>
          <p:spPr>
            <a:xfrm>
              <a:off x="554031" y="263315"/>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962" name="Google Shape;962;p25"/>
            <p:cNvSpPr/>
            <p:nvPr/>
          </p:nvSpPr>
          <p:spPr>
            <a:xfrm>
              <a:off x="426597" y="546363"/>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3" name="Google Shape;963;p25"/>
            <p:cNvSpPr txBox="1"/>
            <p:nvPr/>
          </p:nvSpPr>
          <p:spPr>
            <a:xfrm>
              <a:off x="453366" y="573132"/>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964" name="Google Shape;964;p25"/>
            <p:cNvSpPr/>
            <p:nvPr/>
          </p:nvSpPr>
          <p:spPr>
            <a:xfrm>
              <a:off x="100835" y="546363"/>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5" name="Google Shape;965;p25"/>
            <p:cNvSpPr txBox="1"/>
            <p:nvPr/>
          </p:nvSpPr>
          <p:spPr>
            <a:xfrm>
              <a:off x="127604" y="573132"/>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966" name="Google Shape;966;p25"/>
            <p:cNvSpPr/>
            <p:nvPr/>
          </p:nvSpPr>
          <p:spPr>
            <a:xfrm>
              <a:off x="170" y="236546"/>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7" name="Google Shape;967;p25"/>
            <p:cNvSpPr txBox="1"/>
            <p:nvPr/>
          </p:nvSpPr>
          <p:spPr>
            <a:xfrm>
              <a:off x="26939" y="263315"/>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grpSp>
      <p:pic>
        <p:nvPicPr>
          <p:cNvPr descr="Louisiana.gov - The official website of Louisiana" id="968" name="Google Shape;968;p25"/>
          <p:cNvPicPr preferRelativeResize="0"/>
          <p:nvPr/>
        </p:nvPicPr>
        <p:blipFill rotWithShape="1">
          <a:blip r:embed="rId9">
            <a:alphaModFix/>
          </a:blip>
          <a:srcRect b="0" l="0" r="0" t="0"/>
          <a:stretch/>
        </p:blipFill>
        <p:spPr>
          <a:xfrm>
            <a:off x="1493342" y="2631059"/>
            <a:ext cx="1203606" cy="802404"/>
          </a:xfrm>
          <a:prstGeom prst="rect">
            <a:avLst/>
          </a:prstGeom>
          <a:noFill/>
          <a:ln>
            <a:noFill/>
          </a:ln>
        </p:spPr>
      </p:pic>
      <p:pic>
        <p:nvPicPr>
          <p:cNvPr descr="Louisiana.gov - The official website of Louisiana" id="969" name="Google Shape;969;p25"/>
          <p:cNvPicPr preferRelativeResize="0"/>
          <p:nvPr/>
        </p:nvPicPr>
        <p:blipFill rotWithShape="1">
          <a:blip r:embed="rId10">
            <a:alphaModFix/>
          </a:blip>
          <a:srcRect b="0" l="0" r="0" t="0"/>
          <a:stretch/>
        </p:blipFill>
        <p:spPr>
          <a:xfrm>
            <a:off x="3100698" y="2362000"/>
            <a:ext cx="1885992" cy="1257328"/>
          </a:xfrm>
          <a:prstGeom prst="rect">
            <a:avLst/>
          </a:prstGeom>
          <a:noFill/>
          <a:ln>
            <a:noFill/>
          </a:ln>
        </p:spPr>
      </p:pic>
      <p:pic>
        <p:nvPicPr>
          <p:cNvPr descr="A blue and black logo with a pelican and birds&#10;&#10;AI-generated content may be incorrect." id="970" name="Google Shape;970;p25"/>
          <p:cNvPicPr preferRelativeResize="0"/>
          <p:nvPr/>
        </p:nvPicPr>
        <p:blipFill rotWithShape="1">
          <a:blip r:embed="rId11">
            <a:alphaModFix/>
          </a:blip>
          <a:srcRect b="0" l="0" r="0" t="0"/>
          <a:stretch/>
        </p:blipFill>
        <p:spPr>
          <a:xfrm>
            <a:off x="3994512" y="3321565"/>
            <a:ext cx="1105933" cy="1137403"/>
          </a:xfrm>
          <a:prstGeom prst="rect">
            <a:avLst/>
          </a:prstGeom>
          <a:noFill/>
          <a:ln>
            <a:noFill/>
          </a:ln>
        </p:spPr>
      </p:pic>
      <p:pic>
        <p:nvPicPr>
          <p:cNvPr descr="A logo for a children's service&#10;&#10;AI-generated content may be incorrect." id="971" name="Google Shape;971;p25"/>
          <p:cNvPicPr preferRelativeResize="0"/>
          <p:nvPr/>
        </p:nvPicPr>
        <p:blipFill rotWithShape="1">
          <a:blip r:embed="rId12">
            <a:alphaModFix/>
          </a:blip>
          <a:srcRect b="0" l="0" r="0" t="0"/>
          <a:stretch/>
        </p:blipFill>
        <p:spPr>
          <a:xfrm>
            <a:off x="1179994" y="5105699"/>
            <a:ext cx="1179596" cy="588127"/>
          </a:xfrm>
          <a:prstGeom prst="rect">
            <a:avLst/>
          </a:prstGeom>
          <a:noFill/>
          <a:ln>
            <a:noFill/>
          </a:ln>
        </p:spPr>
      </p:pic>
      <p:pic>
        <p:nvPicPr>
          <p:cNvPr descr="OJJ Completes First Phase of Adjudicated Youth Transfers | Office of Juvenile  Justice" id="972" name="Google Shape;972;p25"/>
          <p:cNvPicPr preferRelativeResize="0"/>
          <p:nvPr/>
        </p:nvPicPr>
        <p:blipFill rotWithShape="1">
          <a:blip r:embed="rId13">
            <a:alphaModFix/>
          </a:blip>
          <a:srcRect b="0" l="0" r="0" t="0"/>
          <a:stretch/>
        </p:blipFill>
        <p:spPr>
          <a:xfrm>
            <a:off x="3154195" y="5083655"/>
            <a:ext cx="924845" cy="924845"/>
          </a:xfrm>
          <a:prstGeom prst="rect">
            <a:avLst/>
          </a:prstGeom>
          <a:noFill/>
          <a:ln>
            <a:noFill/>
          </a:ln>
        </p:spPr>
      </p:pic>
      <p:pic>
        <p:nvPicPr>
          <p:cNvPr descr="Partners" id="973" name="Google Shape;973;p25"/>
          <p:cNvPicPr preferRelativeResize="0"/>
          <p:nvPr/>
        </p:nvPicPr>
        <p:blipFill rotWithShape="1">
          <a:blip r:embed="rId14">
            <a:alphaModFix/>
          </a:blip>
          <a:srcRect b="0" l="0" r="0" t="0"/>
          <a:stretch/>
        </p:blipFill>
        <p:spPr>
          <a:xfrm>
            <a:off x="2491287" y="3683255"/>
            <a:ext cx="1014044" cy="1105393"/>
          </a:xfrm>
          <a:prstGeom prst="rect">
            <a:avLst/>
          </a:prstGeom>
          <a:noFill/>
          <a:ln>
            <a:noFill/>
          </a:ln>
          <a:effectLst>
            <a:outerShdw blurRad="50800" rotWithShape="0" algn="tl" dir="2700000" dist="38100">
              <a:schemeClr val="lt1">
                <a:alpha val="40000"/>
              </a:schemeClr>
            </a:outerShdw>
          </a:effectLst>
        </p:spPr>
      </p:pic>
      <p:sp>
        <p:nvSpPr>
          <p:cNvPr id="974" name="Google Shape;974;p25"/>
          <p:cNvSpPr txBox="1"/>
          <p:nvPr>
            <p:ph idx="12" type="sldNum"/>
          </p:nvPr>
        </p:nvSpPr>
        <p:spPr>
          <a:xfrm>
            <a:off x="9251075" y="6260638"/>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29FC8">
            <a:alpha val="46274"/>
          </a:srgbClr>
        </a:solidFill>
      </p:bgPr>
    </p:bg>
    <p:spTree>
      <p:nvGrpSpPr>
        <p:cNvPr id="979" name="Shape 979"/>
        <p:cNvGrpSpPr/>
        <p:nvPr/>
      </p:nvGrpSpPr>
      <p:grpSpPr>
        <a:xfrm>
          <a:off x="0" y="0"/>
          <a:ext cx="0" cy="0"/>
          <a:chOff x="0" y="0"/>
          <a:chExt cx="0" cy="0"/>
        </a:xfrm>
      </p:grpSpPr>
      <p:pic>
        <p:nvPicPr>
          <p:cNvPr descr="A person wearing headphones and a scarf holding a skateboard&#10;&#10;AI-generated content may be incorrect." id="980" name="Google Shape;980;p26"/>
          <p:cNvPicPr preferRelativeResize="0"/>
          <p:nvPr/>
        </p:nvPicPr>
        <p:blipFill rotWithShape="1">
          <a:blip r:embed="rId3">
            <a:alphaModFix amt="32000"/>
          </a:blip>
          <a:srcRect b="28033" l="79867" r="12461" t="65532"/>
          <a:stretch/>
        </p:blipFill>
        <p:spPr>
          <a:xfrm flipH="1">
            <a:off x="-3" y="0"/>
            <a:ext cx="12192003" cy="6858000"/>
          </a:xfrm>
          <a:prstGeom prst="rect">
            <a:avLst/>
          </a:prstGeom>
          <a:solidFill>
            <a:schemeClr val="lt1"/>
          </a:solidFill>
          <a:ln>
            <a:noFill/>
          </a:ln>
        </p:spPr>
      </p:pic>
      <p:sp>
        <p:nvSpPr>
          <p:cNvPr id="981" name="Google Shape;981;p26"/>
          <p:cNvSpPr/>
          <p:nvPr/>
        </p:nvSpPr>
        <p:spPr>
          <a:xfrm>
            <a:off x="590775" y="2925525"/>
            <a:ext cx="6567900" cy="3604800"/>
          </a:xfrm>
          <a:prstGeom prst="roundRect">
            <a:avLst>
              <a:gd fmla="val 16667" name="adj"/>
            </a:avLst>
          </a:prstGeom>
          <a:noFill/>
          <a:ln cap="flat" cmpd="sng" w="952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82" name="Google Shape;982;p26"/>
          <p:cNvSpPr txBox="1"/>
          <p:nvPr>
            <p:ph type="title"/>
          </p:nvPr>
        </p:nvSpPr>
        <p:spPr>
          <a:xfrm>
            <a:off x="348343" y="326091"/>
            <a:ext cx="1085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300"/>
              <a:buFont typeface="DM Serif Display"/>
              <a:buNone/>
            </a:pPr>
            <a:r>
              <a:rPr lang="en-US" sz="3300">
                <a:latin typeface="DM Serif Display"/>
                <a:ea typeface="DM Serif Display"/>
                <a:cs typeface="DM Serif Display"/>
                <a:sym typeface="DM Serif Display"/>
              </a:rPr>
              <a:t>The </a:t>
            </a:r>
            <a:r>
              <a:rPr b="0" i="0" lang="en-US" sz="3300" u="none" strike="noStrike">
                <a:solidFill>
                  <a:srgbClr val="002D5A"/>
                </a:solidFill>
                <a:latin typeface="DM Serif Display"/>
                <a:ea typeface="DM Serif Display"/>
                <a:cs typeface="DM Serif Display"/>
                <a:sym typeface="DM Serif Display"/>
              </a:rPr>
              <a:t>youth support network </a:t>
            </a:r>
            <a:r>
              <a:rPr lang="en-US" sz="3300">
                <a:latin typeface="DM Serif Display"/>
                <a:ea typeface="DM Serif Display"/>
                <a:cs typeface="DM Serif Display"/>
                <a:sym typeface="DM Serif Display"/>
              </a:rPr>
              <a:t>established new, effective backbone supports to help young people stay connected and thrive</a:t>
            </a:r>
            <a:endParaRPr/>
          </a:p>
        </p:txBody>
      </p:sp>
      <p:pic>
        <p:nvPicPr>
          <p:cNvPr id="983" name="Google Shape;983;p26"/>
          <p:cNvPicPr preferRelativeResize="0"/>
          <p:nvPr/>
        </p:nvPicPr>
        <p:blipFill rotWithShape="1">
          <a:blip r:embed="rId4">
            <a:alphaModFix/>
          </a:blip>
          <a:srcRect b="0" l="0" r="0" t="0"/>
          <a:stretch/>
        </p:blipFill>
        <p:spPr>
          <a:xfrm>
            <a:off x="3256524" y="3205590"/>
            <a:ext cx="1236408" cy="1292047"/>
          </a:xfrm>
          <a:prstGeom prst="rect">
            <a:avLst/>
          </a:prstGeom>
          <a:noFill/>
          <a:ln>
            <a:noFill/>
          </a:ln>
        </p:spPr>
      </p:pic>
      <p:pic>
        <p:nvPicPr>
          <p:cNvPr descr="New Orleans Career Center • NOCC" id="984" name="Google Shape;984;p26"/>
          <p:cNvPicPr preferRelativeResize="0"/>
          <p:nvPr/>
        </p:nvPicPr>
        <p:blipFill rotWithShape="1">
          <a:blip r:embed="rId5">
            <a:alphaModFix/>
          </a:blip>
          <a:srcRect b="0" l="0" r="0" t="0"/>
          <a:stretch/>
        </p:blipFill>
        <p:spPr>
          <a:xfrm>
            <a:off x="1352240" y="3124430"/>
            <a:ext cx="1260395" cy="1572309"/>
          </a:xfrm>
          <a:prstGeom prst="rect">
            <a:avLst/>
          </a:prstGeom>
          <a:noFill/>
          <a:ln>
            <a:noFill/>
          </a:ln>
        </p:spPr>
      </p:pic>
      <p:pic>
        <p:nvPicPr>
          <p:cNvPr descr="Who We Are — Project Fleur-de-lis" id="985" name="Google Shape;985;p26"/>
          <p:cNvPicPr preferRelativeResize="0"/>
          <p:nvPr/>
        </p:nvPicPr>
        <p:blipFill rotWithShape="1">
          <a:blip r:embed="rId6">
            <a:alphaModFix/>
          </a:blip>
          <a:srcRect b="0" l="0" r="0" t="0"/>
          <a:stretch/>
        </p:blipFill>
        <p:spPr>
          <a:xfrm>
            <a:off x="2155925" y="4858432"/>
            <a:ext cx="3437624" cy="942218"/>
          </a:xfrm>
          <a:prstGeom prst="rect">
            <a:avLst/>
          </a:prstGeom>
          <a:noFill/>
          <a:ln>
            <a:noFill/>
          </a:ln>
        </p:spPr>
      </p:pic>
      <p:grpSp>
        <p:nvGrpSpPr>
          <p:cNvPr id="986" name="Google Shape;986;p26"/>
          <p:cNvGrpSpPr/>
          <p:nvPr/>
        </p:nvGrpSpPr>
        <p:grpSpPr>
          <a:xfrm>
            <a:off x="11411123" y="153739"/>
            <a:ext cx="709885" cy="684087"/>
            <a:chOff x="170" y="45069"/>
            <a:chExt cx="709885" cy="684087"/>
          </a:xfrm>
        </p:grpSpPr>
        <p:sp>
          <p:nvSpPr>
            <p:cNvPr id="987" name="Google Shape;987;p26"/>
            <p:cNvSpPr/>
            <p:nvPr/>
          </p:nvSpPr>
          <p:spPr>
            <a:xfrm>
              <a:off x="71423" y="129884"/>
              <a:ext cx="567379" cy="567379"/>
            </a:xfrm>
            <a:prstGeom prst="blockArc">
              <a:avLst>
                <a:gd fmla="val 11880000" name="adj1"/>
                <a:gd fmla="val 1620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8" name="Google Shape;988;p26"/>
            <p:cNvSpPr/>
            <p:nvPr/>
          </p:nvSpPr>
          <p:spPr>
            <a:xfrm>
              <a:off x="71423" y="129884"/>
              <a:ext cx="567379" cy="567379"/>
            </a:xfrm>
            <a:prstGeom prst="blockArc">
              <a:avLst>
                <a:gd fmla="val 7560000" name="adj1"/>
                <a:gd fmla="val 1188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9" name="Google Shape;989;p26"/>
            <p:cNvSpPr/>
            <p:nvPr/>
          </p:nvSpPr>
          <p:spPr>
            <a:xfrm>
              <a:off x="71423" y="129884"/>
              <a:ext cx="567379" cy="567379"/>
            </a:xfrm>
            <a:prstGeom prst="blockArc">
              <a:avLst>
                <a:gd fmla="val 3240000" name="adj1"/>
                <a:gd fmla="val 756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0" name="Google Shape;990;p26"/>
            <p:cNvSpPr/>
            <p:nvPr/>
          </p:nvSpPr>
          <p:spPr>
            <a:xfrm>
              <a:off x="71423" y="129884"/>
              <a:ext cx="567379" cy="567379"/>
            </a:xfrm>
            <a:prstGeom prst="blockArc">
              <a:avLst>
                <a:gd fmla="val 20520000" name="adj1"/>
                <a:gd fmla="val 324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1" name="Google Shape;991;p26"/>
            <p:cNvSpPr/>
            <p:nvPr/>
          </p:nvSpPr>
          <p:spPr>
            <a:xfrm>
              <a:off x="71423" y="129884"/>
              <a:ext cx="567379" cy="567379"/>
            </a:xfrm>
            <a:prstGeom prst="blockArc">
              <a:avLst>
                <a:gd fmla="val 16200000" name="adj1"/>
                <a:gd fmla="val 2052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2" name="Google Shape;992;p26"/>
            <p:cNvSpPr/>
            <p:nvPr/>
          </p:nvSpPr>
          <p:spPr>
            <a:xfrm>
              <a:off x="224546" y="283008"/>
              <a:ext cx="261132" cy="261132"/>
            </a:xfrm>
            <a:prstGeom prst="ellipse">
              <a:avLst/>
            </a:prstGeom>
            <a:solidFill>
              <a:schemeClr val="accent1"/>
            </a:solidFill>
            <a:ln cap="flat" cmpd="sng" w="19050">
              <a:solidFill>
                <a:srgbClr val="69510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3" name="Google Shape;993;p26"/>
            <p:cNvSpPr txBox="1"/>
            <p:nvPr/>
          </p:nvSpPr>
          <p:spPr>
            <a:xfrm>
              <a:off x="262788" y="321250"/>
              <a:ext cx="184648" cy="184648"/>
            </a:xfrm>
            <a:prstGeom prst="rect">
              <a:avLst/>
            </a:prstGeom>
            <a:noFill/>
            <a:ln>
              <a:noFill/>
            </a:ln>
          </p:spPr>
          <p:txBody>
            <a:bodyPr anchorCtr="0" anchor="ctr" bIns="12700" lIns="12700" spcFirstLastPara="1" rIns="12700" wrap="square" tIns="12700">
              <a:noAutofit/>
            </a:bodyPr>
            <a:lstStyle/>
            <a:p>
              <a:pPr indent="0" lvl="0" marL="0" marR="0" rtl="0" algn="ctr">
                <a:lnSpc>
                  <a:spcPct val="100000"/>
                </a:lnSpc>
                <a:spcBef>
                  <a:spcPts val="0"/>
                </a:spcBef>
                <a:spcAft>
                  <a:spcPts val="0"/>
                </a:spcAft>
                <a:buClr>
                  <a:schemeClr val="lt1"/>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994" name="Google Shape;994;p26"/>
            <p:cNvSpPr/>
            <p:nvPr/>
          </p:nvSpPr>
          <p:spPr>
            <a:xfrm>
              <a:off x="263716" y="45069"/>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5" name="Google Shape;995;p26"/>
            <p:cNvSpPr txBox="1"/>
            <p:nvPr/>
          </p:nvSpPr>
          <p:spPr>
            <a:xfrm>
              <a:off x="290485" y="71838"/>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996" name="Google Shape;996;p26"/>
            <p:cNvSpPr/>
            <p:nvPr/>
          </p:nvSpPr>
          <p:spPr>
            <a:xfrm>
              <a:off x="527262" y="236546"/>
              <a:ext cx="182793" cy="182793"/>
            </a:xfrm>
            <a:prstGeom prst="ellipse">
              <a:avLst/>
            </a:prstGeom>
            <a:solidFill>
              <a:schemeClr val="accent6"/>
            </a:solidFill>
            <a:ln cap="flat" cmpd="sng" w="2540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7" name="Google Shape;997;p26"/>
            <p:cNvSpPr txBox="1"/>
            <p:nvPr/>
          </p:nvSpPr>
          <p:spPr>
            <a:xfrm>
              <a:off x="554031" y="263315"/>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998" name="Google Shape;998;p26"/>
            <p:cNvSpPr/>
            <p:nvPr/>
          </p:nvSpPr>
          <p:spPr>
            <a:xfrm>
              <a:off x="426597" y="546363"/>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9" name="Google Shape;999;p26"/>
            <p:cNvSpPr txBox="1"/>
            <p:nvPr/>
          </p:nvSpPr>
          <p:spPr>
            <a:xfrm>
              <a:off x="453366" y="573132"/>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000" name="Google Shape;1000;p26"/>
            <p:cNvSpPr/>
            <p:nvPr/>
          </p:nvSpPr>
          <p:spPr>
            <a:xfrm>
              <a:off x="100835" y="546363"/>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1" name="Google Shape;1001;p26"/>
            <p:cNvSpPr txBox="1"/>
            <p:nvPr/>
          </p:nvSpPr>
          <p:spPr>
            <a:xfrm>
              <a:off x="127604" y="573132"/>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002" name="Google Shape;1002;p26"/>
            <p:cNvSpPr/>
            <p:nvPr/>
          </p:nvSpPr>
          <p:spPr>
            <a:xfrm>
              <a:off x="170" y="236546"/>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3" name="Google Shape;1003;p26"/>
            <p:cNvSpPr txBox="1"/>
            <p:nvPr/>
          </p:nvSpPr>
          <p:spPr>
            <a:xfrm>
              <a:off x="26939" y="263315"/>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grpSp>
      <p:sp>
        <p:nvSpPr>
          <p:cNvPr id="1004" name="Google Shape;1004;p26"/>
          <p:cNvSpPr/>
          <p:nvPr/>
        </p:nvSpPr>
        <p:spPr>
          <a:xfrm>
            <a:off x="667893" y="2388030"/>
            <a:ext cx="11039400" cy="40860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2"/>
                </a:solidFill>
                <a:latin typeface="Arial"/>
                <a:ea typeface="Arial"/>
                <a:cs typeface="Arial"/>
                <a:sym typeface="Arial"/>
              </a:rPr>
              <a:t>Backbone OY Support Organizations</a:t>
            </a:r>
            <a:endParaRPr b="1" i="0" sz="1400" u="none" cap="none" strike="noStrike">
              <a:solidFill>
                <a:schemeClr val="dk2"/>
              </a:solidFill>
              <a:latin typeface="Arial"/>
              <a:ea typeface="Arial"/>
              <a:cs typeface="Arial"/>
              <a:sym typeface="Arial"/>
            </a:endParaRPr>
          </a:p>
        </p:txBody>
      </p:sp>
      <p:sp>
        <p:nvSpPr>
          <p:cNvPr id="1005" name="Google Shape;1005;p26"/>
          <p:cNvSpPr txBox="1"/>
          <p:nvPr/>
        </p:nvSpPr>
        <p:spPr>
          <a:xfrm>
            <a:off x="1035457" y="1579211"/>
            <a:ext cx="10470900" cy="6798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The fundamental shift in the New Orleans OY ecosystem is the distribution of support to a set of organizations that provides leadership on pathways connection, organizational development, program quality, advocacy and education, and population support</a:t>
            </a:r>
            <a:endParaRPr b="0" i="0" sz="1400" u="none" cap="none" strike="noStrike">
              <a:solidFill>
                <a:schemeClr val="dk1"/>
              </a:solidFill>
              <a:latin typeface="Arial"/>
              <a:ea typeface="Arial"/>
              <a:cs typeface="Arial"/>
              <a:sym typeface="Arial"/>
            </a:endParaRPr>
          </a:p>
        </p:txBody>
      </p:sp>
      <p:pic>
        <p:nvPicPr>
          <p:cNvPr descr="A black and orange logo&#10;&#10;AI-generated content may be incorrect." id="1006" name="Google Shape;1006;p26"/>
          <p:cNvPicPr preferRelativeResize="0"/>
          <p:nvPr/>
        </p:nvPicPr>
        <p:blipFill rotWithShape="1">
          <a:blip r:embed="rId7">
            <a:alphaModFix/>
          </a:blip>
          <a:srcRect b="0" l="0" r="0" t="0"/>
          <a:stretch/>
        </p:blipFill>
        <p:spPr>
          <a:xfrm>
            <a:off x="7829450" y="4619771"/>
            <a:ext cx="3581675" cy="1427629"/>
          </a:xfrm>
          <a:prstGeom prst="rect">
            <a:avLst/>
          </a:prstGeom>
          <a:noFill/>
          <a:ln>
            <a:noFill/>
          </a:ln>
        </p:spPr>
      </p:pic>
      <p:pic>
        <p:nvPicPr>
          <p:cNvPr id="1007" name="Google Shape;1007;p26"/>
          <p:cNvPicPr preferRelativeResize="0"/>
          <p:nvPr/>
        </p:nvPicPr>
        <p:blipFill rotWithShape="1">
          <a:blip r:embed="rId8">
            <a:alphaModFix/>
          </a:blip>
          <a:srcRect b="0" l="0" r="0" t="0"/>
          <a:stretch/>
        </p:blipFill>
        <p:spPr>
          <a:xfrm>
            <a:off x="5136817" y="3332127"/>
            <a:ext cx="1624881" cy="1038971"/>
          </a:xfrm>
          <a:prstGeom prst="rect">
            <a:avLst/>
          </a:prstGeom>
          <a:noFill/>
          <a:ln>
            <a:noFill/>
          </a:ln>
        </p:spPr>
      </p:pic>
      <p:sp>
        <p:nvSpPr>
          <p:cNvPr id="1008" name="Google Shape;1008;p26"/>
          <p:cNvSpPr txBox="1"/>
          <p:nvPr/>
        </p:nvSpPr>
        <p:spPr>
          <a:xfrm>
            <a:off x="1727175" y="6000100"/>
            <a:ext cx="4295100" cy="310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1" lang="en-US" sz="1900" u="none" cap="none" strike="noStrike">
                <a:solidFill>
                  <a:schemeClr val="dk1"/>
                </a:solidFill>
                <a:latin typeface="Helvetica Neue"/>
                <a:ea typeface="Helvetica Neue"/>
                <a:cs typeface="Helvetica Neue"/>
                <a:sym typeface="Helvetica Neue"/>
              </a:rPr>
              <a:t>Detailed descriptions to follow</a:t>
            </a:r>
            <a:endParaRPr b="0" i="1" sz="1900" u="none" cap="none" strike="noStrike">
              <a:solidFill>
                <a:schemeClr val="dk1"/>
              </a:solidFill>
              <a:latin typeface="Helvetica Neue"/>
              <a:ea typeface="Helvetica Neue"/>
              <a:cs typeface="Helvetica Neue"/>
              <a:sym typeface="Helvetica Neue"/>
            </a:endParaRPr>
          </a:p>
        </p:txBody>
      </p:sp>
      <p:sp>
        <p:nvSpPr>
          <p:cNvPr id="1009" name="Google Shape;1009;p26"/>
          <p:cNvSpPr txBox="1"/>
          <p:nvPr>
            <p:ph idx="12" type="sldNum"/>
          </p:nvPr>
        </p:nvSpPr>
        <p:spPr>
          <a:xfrm>
            <a:off x="9234650" y="625780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pic>
        <p:nvPicPr>
          <p:cNvPr id="1010" name="Google Shape;1010;p26"/>
          <p:cNvPicPr preferRelativeResize="0"/>
          <p:nvPr/>
        </p:nvPicPr>
        <p:blipFill rotWithShape="1">
          <a:blip r:embed="rId9">
            <a:alphaModFix/>
          </a:blip>
          <a:srcRect b="0" l="0" r="0" t="0"/>
          <a:stretch/>
        </p:blipFill>
        <p:spPr>
          <a:xfrm>
            <a:off x="7943050" y="3363500"/>
            <a:ext cx="3335145" cy="10389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AC3EE">
            <a:alpha val="46274"/>
          </a:srgbClr>
        </a:solidFill>
      </p:bgPr>
    </p:bg>
    <p:spTree>
      <p:nvGrpSpPr>
        <p:cNvPr id="1014" name="Shape 1014"/>
        <p:cNvGrpSpPr/>
        <p:nvPr/>
      </p:nvGrpSpPr>
      <p:grpSpPr>
        <a:xfrm>
          <a:off x="0" y="0"/>
          <a:ext cx="0" cy="0"/>
          <a:chOff x="0" y="0"/>
          <a:chExt cx="0" cy="0"/>
        </a:xfrm>
      </p:grpSpPr>
      <p:pic>
        <p:nvPicPr>
          <p:cNvPr descr="A city with buildings and a dome&#10;&#10;AI-generated content may be incorrect." id="1015" name="Google Shape;1015;p27"/>
          <p:cNvPicPr preferRelativeResize="0"/>
          <p:nvPr/>
        </p:nvPicPr>
        <p:blipFill rotWithShape="1">
          <a:blip r:embed="rId3">
            <a:alphaModFix amt="17000"/>
          </a:blip>
          <a:srcRect b="31037" l="7350" r="23776" t="283"/>
          <a:stretch/>
        </p:blipFill>
        <p:spPr>
          <a:xfrm>
            <a:off x="0" y="119"/>
            <a:ext cx="12210850" cy="6857881"/>
          </a:xfrm>
          <a:prstGeom prst="rect">
            <a:avLst/>
          </a:prstGeom>
          <a:noFill/>
          <a:ln>
            <a:noFill/>
          </a:ln>
        </p:spPr>
      </p:pic>
      <p:pic>
        <p:nvPicPr>
          <p:cNvPr descr="A person wearing headphones and a scarf holding a skateboard&#10;&#10;AI-generated content may be incorrect." id="1016" name="Google Shape;1016;p27"/>
          <p:cNvPicPr preferRelativeResize="0"/>
          <p:nvPr/>
        </p:nvPicPr>
        <p:blipFill rotWithShape="1">
          <a:blip r:embed="rId4">
            <a:alphaModFix amt="32000"/>
          </a:blip>
          <a:srcRect b="25541" l="80584" r="11652" t="67857"/>
          <a:stretch/>
        </p:blipFill>
        <p:spPr>
          <a:xfrm flipH="1">
            <a:off x="-12615" y="0"/>
            <a:ext cx="12236078" cy="6900854"/>
          </a:xfrm>
          <a:prstGeom prst="rect">
            <a:avLst/>
          </a:prstGeom>
          <a:noFill/>
          <a:ln>
            <a:noFill/>
          </a:ln>
        </p:spPr>
      </p:pic>
      <p:sp>
        <p:nvSpPr>
          <p:cNvPr id="1017" name="Google Shape;1017;p27"/>
          <p:cNvSpPr txBox="1"/>
          <p:nvPr>
            <p:ph type="ctrTitle"/>
          </p:nvPr>
        </p:nvSpPr>
        <p:spPr>
          <a:xfrm>
            <a:off x="306749" y="69579"/>
            <a:ext cx="10900800" cy="12615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1"/>
              </a:buClr>
              <a:buSzPts val="1800"/>
              <a:buFont typeface="DM Serif Display"/>
              <a:buNone/>
            </a:pPr>
            <a:r>
              <a:rPr lang="en-US" sz="3300">
                <a:latin typeface="DM Serif Display"/>
                <a:ea typeface="DM Serif Display"/>
                <a:cs typeface="DM Serif Display"/>
                <a:sym typeface="DM Serif Display"/>
              </a:rPr>
              <a:t>The NOCC credentials adult trainees and is expanding into new areas to provide industry-informed training with trainee-informed support</a:t>
            </a:r>
            <a:endParaRPr sz="3300">
              <a:latin typeface="DM Serif Display"/>
              <a:ea typeface="DM Serif Display"/>
              <a:cs typeface="DM Serif Display"/>
              <a:sym typeface="DM Serif Display"/>
            </a:endParaRPr>
          </a:p>
        </p:txBody>
      </p:sp>
      <p:sp>
        <p:nvSpPr>
          <p:cNvPr id="1018" name="Google Shape;1018;p27"/>
          <p:cNvSpPr/>
          <p:nvPr/>
        </p:nvSpPr>
        <p:spPr>
          <a:xfrm>
            <a:off x="2532675" y="4055750"/>
            <a:ext cx="3792300" cy="18906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NOCC has expanded training for OY to include industry-based credentials in</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Building Trades - NCCER core training across trades, plus specializations in electrical, welding, and HVAC Healthcare - EMT, Medical Assisting, Patient Access Associate, Pharmacy Tech </a:t>
            </a:r>
            <a:endParaRPr b="0" i="0" sz="1400" u="none" cap="none" strike="noStrike">
              <a:solidFill>
                <a:schemeClr val="lt1"/>
              </a:solidFill>
              <a:latin typeface="Arial"/>
              <a:ea typeface="Arial"/>
              <a:cs typeface="Arial"/>
              <a:sym typeface="Arial"/>
            </a:endParaRPr>
          </a:p>
        </p:txBody>
      </p:sp>
      <p:sp>
        <p:nvSpPr>
          <p:cNvPr id="1019" name="Google Shape;1019;p27"/>
          <p:cNvSpPr txBox="1"/>
          <p:nvPr/>
        </p:nvSpPr>
        <p:spPr>
          <a:xfrm>
            <a:off x="7006373" y="4337340"/>
            <a:ext cx="4541700" cy="24627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Employer engagement</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Alignment with economic demand - NOCC trains for jobs that exist, highlighting the need for stronger and more sustainable partnerships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Navigating the complexities of federal and state funding, particularly SNAP Education and Training funds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Lack of community awareness about available training pathways and funding</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Accessibility of data to external parties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0" name="Google Shape;1020;p27"/>
          <p:cNvSpPr txBox="1"/>
          <p:nvPr/>
        </p:nvSpPr>
        <p:spPr>
          <a:xfrm>
            <a:off x="2057472" y="2336422"/>
            <a:ext cx="46329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Workforce Development and Training Programs</a:t>
            </a:r>
            <a:endParaRPr b="0" i="0" sz="1400" u="none" cap="none" strike="noStrike">
              <a:solidFill>
                <a:srgbClr val="000000"/>
              </a:solidFill>
              <a:latin typeface="Arial"/>
              <a:ea typeface="Arial"/>
              <a:cs typeface="Arial"/>
              <a:sym typeface="Arial"/>
            </a:endParaRPr>
          </a:p>
        </p:txBody>
      </p:sp>
      <p:sp>
        <p:nvSpPr>
          <p:cNvPr id="1021" name="Google Shape;1021;p27"/>
          <p:cNvSpPr txBox="1"/>
          <p:nvPr/>
        </p:nvSpPr>
        <p:spPr>
          <a:xfrm>
            <a:off x="6879288" y="4063877"/>
            <a:ext cx="37176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Opportunities</a:t>
            </a:r>
            <a:endParaRPr b="0" i="0" sz="1400" u="none" cap="none" strike="noStrike">
              <a:solidFill>
                <a:srgbClr val="000000"/>
              </a:solidFill>
              <a:latin typeface="Arial"/>
              <a:ea typeface="Arial"/>
              <a:cs typeface="Arial"/>
              <a:sym typeface="Arial"/>
            </a:endParaRPr>
          </a:p>
        </p:txBody>
      </p:sp>
      <p:pic>
        <p:nvPicPr>
          <p:cNvPr descr="New Orleans Career Center • NOCC" id="1022" name="Google Shape;1022;p27"/>
          <p:cNvPicPr preferRelativeResize="0"/>
          <p:nvPr/>
        </p:nvPicPr>
        <p:blipFill rotWithShape="1">
          <a:blip r:embed="rId5">
            <a:alphaModFix/>
          </a:blip>
          <a:srcRect b="0" l="0" r="0" t="0"/>
          <a:stretch/>
        </p:blipFill>
        <p:spPr>
          <a:xfrm>
            <a:off x="200030" y="2809678"/>
            <a:ext cx="1778332" cy="2218421"/>
          </a:xfrm>
          <a:prstGeom prst="rect">
            <a:avLst/>
          </a:prstGeom>
          <a:noFill/>
          <a:ln>
            <a:noFill/>
          </a:ln>
        </p:spPr>
      </p:pic>
      <p:sp>
        <p:nvSpPr>
          <p:cNvPr id="1023" name="Google Shape;1023;p27"/>
          <p:cNvSpPr txBox="1"/>
          <p:nvPr/>
        </p:nvSpPr>
        <p:spPr>
          <a:xfrm>
            <a:off x="930401" y="1549237"/>
            <a:ext cx="10074300" cy="6798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New Orleans Career Center (NOCC) equips the city's young people with the technical skills, the career prep, and the professional networks to succeed in high-wage, high-demand industries. </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024" name="Google Shape;1024;p27"/>
          <p:cNvSpPr txBox="1"/>
          <p:nvPr/>
        </p:nvSpPr>
        <p:spPr>
          <a:xfrm>
            <a:off x="2175376" y="2973280"/>
            <a:ext cx="45069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141A26"/>
                </a:solidFill>
                <a:latin typeface="Arial"/>
                <a:ea typeface="Arial"/>
                <a:cs typeface="Arial"/>
                <a:sym typeface="Arial"/>
              </a:rPr>
              <a:t>NOCC is an anchor organization in the OY ecosystem. Hands-on technical training and employer engagement combine with extensive support and resources to maximize trainees' skills and opportunities. </a:t>
            </a:r>
            <a:endParaRPr b="0" i="0" sz="1400" u="none" cap="none" strike="noStrike">
              <a:solidFill>
                <a:srgbClr val="000000"/>
              </a:solidFill>
              <a:latin typeface="Arial"/>
              <a:ea typeface="Arial"/>
              <a:cs typeface="Arial"/>
              <a:sym typeface="Arial"/>
            </a:endParaRPr>
          </a:p>
        </p:txBody>
      </p:sp>
      <p:sp>
        <p:nvSpPr>
          <p:cNvPr id="1025" name="Google Shape;1025;p27"/>
          <p:cNvSpPr txBox="1"/>
          <p:nvPr/>
        </p:nvSpPr>
        <p:spPr>
          <a:xfrm>
            <a:off x="6879289" y="2566122"/>
            <a:ext cx="47958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NOCC's highly interconnected network of diverse partners — from Clover and United Way to Ochsner Health and LCMC Health, Broadmoor Construction and All-Star Electric — helps ensure training meets both trainee and employer needs. These interwoven connections lead to better preparation and more job opportunities for trainees. </a:t>
            </a:r>
            <a:endParaRPr b="0" i="0" sz="1400" u="none" cap="none" strike="noStrike">
              <a:solidFill>
                <a:schemeClr val="dk1"/>
              </a:solidFill>
              <a:latin typeface="Arial"/>
              <a:ea typeface="Arial"/>
              <a:cs typeface="Arial"/>
              <a:sym typeface="Arial"/>
            </a:endParaRPr>
          </a:p>
        </p:txBody>
      </p:sp>
      <p:sp>
        <p:nvSpPr>
          <p:cNvPr id="1026" name="Google Shape;1026;p27"/>
          <p:cNvSpPr txBox="1"/>
          <p:nvPr/>
        </p:nvSpPr>
        <p:spPr>
          <a:xfrm>
            <a:off x="6879326" y="2229023"/>
            <a:ext cx="47958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Impact of Collaboration and Partnerships</a:t>
            </a:r>
            <a:endParaRPr b="1" i="0" sz="1600" u="none" cap="none" strike="noStrike">
              <a:solidFill>
                <a:schemeClr val="dk1"/>
              </a:solidFill>
              <a:latin typeface="Arial"/>
              <a:ea typeface="Arial"/>
              <a:cs typeface="Arial"/>
              <a:sym typeface="Arial"/>
            </a:endParaRPr>
          </a:p>
        </p:txBody>
      </p:sp>
      <p:sp>
        <p:nvSpPr>
          <p:cNvPr id="1027" name="Google Shape;1027;p27"/>
          <p:cNvSpPr txBox="1"/>
          <p:nvPr/>
        </p:nvSpPr>
        <p:spPr>
          <a:xfrm>
            <a:off x="197576" y="6292725"/>
            <a:ext cx="5172600" cy="5652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Open Sans"/>
                <a:ea typeface="Open Sans"/>
                <a:cs typeface="Open Sans"/>
                <a:sym typeface="Open Sans"/>
              </a:rPr>
              <a:t>Source:</a:t>
            </a:r>
            <a:r>
              <a:rPr b="0" i="0" lang="en-US" sz="1200" u="none" cap="none" strike="noStrike">
                <a:solidFill>
                  <a:schemeClr val="dk1"/>
                </a:solidFill>
                <a:latin typeface="Open Sans Light"/>
                <a:ea typeface="Open Sans Light"/>
                <a:cs typeface="Open Sans Light"/>
                <a:sym typeface="Open Sans Light"/>
              </a:rPr>
              <a:t> </a:t>
            </a:r>
            <a:endParaRPr b="0" i="0" sz="1200" u="none" cap="none" strike="noStrike">
              <a:solidFill>
                <a:schemeClr val="dk1"/>
              </a:solidFill>
              <a:latin typeface="Open Sans Light"/>
              <a:ea typeface="Open Sans Light"/>
              <a:cs typeface="Open Sans Light"/>
              <a:sym typeface="Open Sans Light"/>
            </a:endParaRPr>
          </a:p>
          <a:p>
            <a:pPr indent="0" lvl="0" marL="0" marR="0" rtl="0" algn="l">
              <a:lnSpc>
                <a:spcPct val="100000"/>
              </a:lnSpc>
              <a:spcBef>
                <a:spcPts val="0"/>
              </a:spcBef>
              <a:spcAft>
                <a:spcPts val="0"/>
              </a:spcAft>
              <a:buClr>
                <a:srgbClr val="000000"/>
              </a:buClr>
              <a:buSzPts val="1200"/>
              <a:buFont typeface="Arial"/>
              <a:buNone/>
            </a:pPr>
            <a:r>
              <a:rPr b="0" baseline="30000" i="0" lang="en-US" sz="1200" u="none" cap="none" strike="noStrike">
                <a:solidFill>
                  <a:schemeClr val="dk1"/>
                </a:solidFill>
                <a:latin typeface="Open Sans Light"/>
                <a:ea typeface="Open Sans Light"/>
                <a:cs typeface="Open Sans Light"/>
                <a:sym typeface="Open Sans Light"/>
              </a:rPr>
              <a:t>1</a:t>
            </a:r>
            <a:r>
              <a:rPr b="0" i="0" lang="en-US" sz="1200" u="none" cap="none" strike="noStrike">
                <a:solidFill>
                  <a:schemeClr val="dk1"/>
                </a:solidFill>
                <a:latin typeface="Open Sans Light"/>
                <a:ea typeface="Open Sans Light"/>
                <a:cs typeface="Open Sans Light"/>
                <a:sym typeface="Open Sans Light"/>
              </a:rPr>
              <a:t>New Orleans Career Center Impact Report 2023</a:t>
            </a:r>
            <a:endParaRPr b="0" i="0" sz="1200" u="none" cap="none" strike="noStrike">
              <a:solidFill>
                <a:schemeClr val="dk1"/>
              </a:solidFill>
              <a:latin typeface="Open Sans Light"/>
              <a:ea typeface="Open Sans Light"/>
              <a:cs typeface="Open Sans Light"/>
              <a:sym typeface="Open Sans Light"/>
            </a:endParaRPr>
          </a:p>
        </p:txBody>
      </p:sp>
      <p:grpSp>
        <p:nvGrpSpPr>
          <p:cNvPr id="1028" name="Google Shape;1028;p27"/>
          <p:cNvGrpSpPr/>
          <p:nvPr/>
        </p:nvGrpSpPr>
        <p:grpSpPr>
          <a:xfrm>
            <a:off x="11411123" y="153739"/>
            <a:ext cx="709885" cy="684087"/>
            <a:chOff x="170" y="45069"/>
            <a:chExt cx="709885" cy="684087"/>
          </a:xfrm>
        </p:grpSpPr>
        <p:sp>
          <p:nvSpPr>
            <p:cNvPr id="1029" name="Google Shape;1029;p27"/>
            <p:cNvSpPr/>
            <p:nvPr/>
          </p:nvSpPr>
          <p:spPr>
            <a:xfrm>
              <a:off x="71423" y="129884"/>
              <a:ext cx="567379" cy="567379"/>
            </a:xfrm>
            <a:prstGeom prst="blockArc">
              <a:avLst>
                <a:gd fmla="val 11880000" name="adj1"/>
                <a:gd fmla="val 1620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0" name="Google Shape;1030;p27"/>
            <p:cNvSpPr/>
            <p:nvPr/>
          </p:nvSpPr>
          <p:spPr>
            <a:xfrm>
              <a:off x="71423" y="129884"/>
              <a:ext cx="567379" cy="567379"/>
            </a:xfrm>
            <a:prstGeom prst="blockArc">
              <a:avLst>
                <a:gd fmla="val 7560000" name="adj1"/>
                <a:gd fmla="val 1188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1" name="Google Shape;1031;p27"/>
            <p:cNvSpPr/>
            <p:nvPr/>
          </p:nvSpPr>
          <p:spPr>
            <a:xfrm>
              <a:off x="71423" y="129884"/>
              <a:ext cx="567379" cy="567379"/>
            </a:xfrm>
            <a:prstGeom prst="blockArc">
              <a:avLst>
                <a:gd fmla="val 3240000" name="adj1"/>
                <a:gd fmla="val 756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2" name="Google Shape;1032;p27"/>
            <p:cNvSpPr/>
            <p:nvPr/>
          </p:nvSpPr>
          <p:spPr>
            <a:xfrm>
              <a:off x="71423" y="129884"/>
              <a:ext cx="567379" cy="567379"/>
            </a:xfrm>
            <a:prstGeom prst="blockArc">
              <a:avLst>
                <a:gd fmla="val 20520000" name="adj1"/>
                <a:gd fmla="val 324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3" name="Google Shape;1033;p27"/>
            <p:cNvSpPr/>
            <p:nvPr/>
          </p:nvSpPr>
          <p:spPr>
            <a:xfrm>
              <a:off x="71423" y="129884"/>
              <a:ext cx="567379" cy="567379"/>
            </a:xfrm>
            <a:prstGeom prst="blockArc">
              <a:avLst>
                <a:gd fmla="val 16200000" name="adj1"/>
                <a:gd fmla="val 2052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4" name="Google Shape;1034;p27"/>
            <p:cNvSpPr/>
            <p:nvPr/>
          </p:nvSpPr>
          <p:spPr>
            <a:xfrm>
              <a:off x="224546" y="283008"/>
              <a:ext cx="261132" cy="261132"/>
            </a:xfrm>
            <a:prstGeom prst="ellipse">
              <a:avLst/>
            </a:prstGeom>
            <a:solidFill>
              <a:schemeClr val="accent1"/>
            </a:solidFill>
            <a:ln cap="flat" cmpd="sng" w="19050">
              <a:solidFill>
                <a:srgbClr val="69510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5" name="Google Shape;1035;p27"/>
            <p:cNvSpPr txBox="1"/>
            <p:nvPr/>
          </p:nvSpPr>
          <p:spPr>
            <a:xfrm>
              <a:off x="262788" y="321250"/>
              <a:ext cx="184648" cy="184648"/>
            </a:xfrm>
            <a:prstGeom prst="rect">
              <a:avLst/>
            </a:prstGeom>
            <a:noFill/>
            <a:ln>
              <a:noFill/>
            </a:ln>
          </p:spPr>
          <p:txBody>
            <a:bodyPr anchorCtr="0" anchor="ctr" bIns="12700" lIns="12700" spcFirstLastPara="1" rIns="12700" wrap="square" tIns="12700">
              <a:noAutofit/>
            </a:bodyPr>
            <a:lstStyle/>
            <a:p>
              <a:pPr indent="0" lvl="0" marL="0" marR="0" rtl="0" algn="ctr">
                <a:lnSpc>
                  <a:spcPct val="100000"/>
                </a:lnSpc>
                <a:spcBef>
                  <a:spcPts val="0"/>
                </a:spcBef>
                <a:spcAft>
                  <a:spcPts val="0"/>
                </a:spcAft>
                <a:buClr>
                  <a:schemeClr val="lt1"/>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1036" name="Google Shape;1036;p27"/>
            <p:cNvSpPr/>
            <p:nvPr/>
          </p:nvSpPr>
          <p:spPr>
            <a:xfrm>
              <a:off x="263716" y="45069"/>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7" name="Google Shape;1037;p27"/>
            <p:cNvSpPr txBox="1"/>
            <p:nvPr/>
          </p:nvSpPr>
          <p:spPr>
            <a:xfrm>
              <a:off x="290485" y="71838"/>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038" name="Google Shape;1038;p27"/>
            <p:cNvSpPr/>
            <p:nvPr/>
          </p:nvSpPr>
          <p:spPr>
            <a:xfrm>
              <a:off x="527262" y="236546"/>
              <a:ext cx="182793" cy="182793"/>
            </a:xfrm>
            <a:prstGeom prst="ellipse">
              <a:avLst/>
            </a:prstGeom>
            <a:solidFill>
              <a:schemeClr val="accent6"/>
            </a:solidFill>
            <a:ln cap="flat" cmpd="sng" w="2540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9" name="Google Shape;1039;p27"/>
            <p:cNvSpPr txBox="1"/>
            <p:nvPr/>
          </p:nvSpPr>
          <p:spPr>
            <a:xfrm>
              <a:off x="554031" y="263315"/>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040" name="Google Shape;1040;p27"/>
            <p:cNvSpPr/>
            <p:nvPr/>
          </p:nvSpPr>
          <p:spPr>
            <a:xfrm>
              <a:off x="426597" y="546363"/>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1" name="Google Shape;1041;p27"/>
            <p:cNvSpPr txBox="1"/>
            <p:nvPr/>
          </p:nvSpPr>
          <p:spPr>
            <a:xfrm>
              <a:off x="453366" y="573132"/>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042" name="Google Shape;1042;p27"/>
            <p:cNvSpPr/>
            <p:nvPr/>
          </p:nvSpPr>
          <p:spPr>
            <a:xfrm>
              <a:off x="100835" y="546363"/>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3" name="Google Shape;1043;p27"/>
            <p:cNvSpPr txBox="1"/>
            <p:nvPr/>
          </p:nvSpPr>
          <p:spPr>
            <a:xfrm>
              <a:off x="127604" y="573132"/>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044" name="Google Shape;1044;p27"/>
            <p:cNvSpPr/>
            <p:nvPr/>
          </p:nvSpPr>
          <p:spPr>
            <a:xfrm>
              <a:off x="170" y="236546"/>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5" name="Google Shape;1045;p27"/>
            <p:cNvSpPr txBox="1"/>
            <p:nvPr/>
          </p:nvSpPr>
          <p:spPr>
            <a:xfrm>
              <a:off x="26939" y="263315"/>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grpSp>
      <p:sp>
        <p:nvSpPr>
          <p:cNvPr id="1046" name="Google Shape;1046;p27"/>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AC3EE">
            <a:alpha val="46274"/>
          </a:srgbClr>
        </a:solidFill>
      </p:bgPr>
    </p:bg>
    <p:spTree>
      <p:nvGrpSpPr>
        <p:cNvPr id="1051" name="Shape 1051"/>
        <p:cNvGrpSpPr/>
        <p:nvPr/>
      </p:nvGrpSpPr>
      <p:grpSpPr>
        <a:xfrm>
          <a:off x="0" y="0"/>
          <a:ext cx="0" cy="0"/>
          <a:chOff x="0" y="0"/>
          <a:chExt cx="0" cy="0"/>
        </a:xfrm>
      </p:grpSpPr>
      <p:pic>
        <p:nvPicPr>
          <p:cNvPr descr="A city with buildings and a dome&#10;&#10;AI-generated content may be incorrect." id="1052" name="Google Shape;1052;p28"/>
          <p:cNvPicPr preferRelativeResize="0"/>
          <p:nvPr/>
        </p:nvPicPr>
        <p:blipFill rotWithShape="1">
          <a:blip r:embed="rId3">
            <a:alphaModFix amt="17000"/>
          </a:blip>
          <a:srcRect b="31037" l="7350" r="23776" t="283"/>
          <a:stretch/>
        </p:blipFill>
        <p:spPr>
          <a:xfrm>
            <a:off x="0" y="119"/>
            <a:ext cx="12210850" cy="6857881"/>
          </a:xfrm>
          <a:prstGeom prst="rect">
            <a:avLst/>
          </a:prstGeom>
          <a:noFill/>
          <a:ln>
            <a:noFill/>
          </a:ln>
        </p:spPr>
      </p:pic>
      <p:pic>
        <p:nvPicPr>
          <p:cNvPr descr="A person wearing headphones and a scarf holding a skateboard&#10;&#10;AI-generated content may be incorrect." id="1053" name="Google Shape;1053;p28"/>
          <p:cNvPicPr preferRelativeResize="0"/>
          <p:nvPr/>
        </p:nvPicPr>
        <p:blipFill rotWithShape="1">
          <a:blip r:embed="rId4">
            <a:alphaModFix amt="41000"/>
          </a:blip>
          <a:srcRect b="84829" l="55174" r="27048" t="0"/>
          <a:stretch/>
        </p:blipFill>
        <p:spPr>
          <a:xfrm flipH="1">
            <a:off x="10950" y="-21427"/>
            <a:ext cx="12192000" cy="6900853"/>
          </a:xfrm>
          <a:prstGeom prst="rect">
            <a:avLst/>
          </a:prstGeom>
          <a:noFill/>
          <a:ln>
            <a:noFill/>
          </a:ln>
          <a:effectLst>
            <a:outerShdw blurRad="50800" rotWithShape="0" algn="ctr" dir="5400000" dist="50800">
              <a:srgbClr val="000000">
                <a:alpha val="0"/>
              </a:srgbClr>
            </a:outerShdw>
          </a:effectLst>
        </p:spPr>
      </p:pic>
      <p:sp>
        <p:nvSpPr>
          <p:cNvPr id="1054" name="Google Shape;1054;p28"/>
          <p:cNvSpPr txBox="1"/>
          <p:nvPr>
            <p:ph type="title"/>
          </p:nvPr>
        </p:nvSpPr>
        <p:spPr>
          <a:xfrm>
            <a:off x="309466" y="217390"/>
            <a:ext cx="10795518" cy="1341114"/>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DM Serif Display"/>
              <a:buNone/>
            </a:pPr>
            <a:r>
              <a:rPr lang="en-US" sz="3300">
                <a:latin typeface="DM Serif Display"/>
                <a:ea typeface="DM Serif Display"/>
                <a:cs typeface="DM Serif Display"/>
                <a:sym typeface="DM Serif Display"/>
              </a:rPr>
              <a:t>At the Re-Engagement Center, 18 multi-sector partners convene to reduce disconnection rates 7% by 2026 among youth ages 16-24</a:t>
            </a:r>
            <a:endParaRPr/>
          </a:p>
        </p:txBody>
      </p:sp>
      <p:sp>
        <p:nvSpPr>
          <p:cNvPr id="1055" name="Google Shape;1055;p28"/>
          <p:cNvSpPr txBox="1"/>
          <p:nvPr>
            <p:ph idx="1" type="body"/>
          </p:nvPr>
        </p:nvSpPr>
        <p:spPr>
          <a:xfrm>
            <a:off x="882869" y="3882149"/>
            <a:ext cx="5768943" cy="1859557"/>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Char char="●"/>
            </a:pPr>
            <a:r>
              <a:rPr lang="en-US" sz="1400">
                <a:latin typeface="Arial"/>
                <a:ea typeface="Arial"/>
                <a:cs typeface="Arial"/>
                <a:sym typeface="Arial"/>
              </a:rPr>
              <a:t>The </a:t>
            </a:r>
            <a:r>
              <a:rPr b="1" lang="en-US" sz="1400">
                <a:latin typeface="Arial"/>
                <a:ea typeface="Arial"/>
                <a:cs typeface="Arial"/>
                <a:sym typeface="Arial"/>
              </a:rPr>
              <a:t>New Orleans Youth Alliance (NOYA)</a:t>
            </a:r>
            <a:r>
              <a:rPr lang="en-US" sz="1400">
                <a:latin typeface="Arial"/>
                <a:ea typeface="Arial"/>
                <a:cs typeface="Arial"/>
                <a:sym typeface="Arial"/>
              </a:rPr>
              <a:t> is a healing-centered youth development intermediary for the Greater New Orleans area that works to cultivate a system of high-quality, well-resourced youth development orgs</a:t>
            </a:r>
            <a:r>
              <a:rPr lang="en-US" sz="1200">
                <a:solidFill>
                  <a:srgbClr val="000000"/>
                </a:solidFill>
                <a:latin typeface="Proxima Nova"/>
                <a:ea typeface="Proxima Nova"/>
                <a:cs typeface="Proxima Nova"/>
                <a:sym typeface="Proxima Nova"/>
              </a:rPr>
              <a:t>.</a:t>
            </a:r>
            <a:endParaRPr sz="1400">
              <a:latin typeface="Arial"/>
              <a:ea typeface="Arial"/>
              <a:cs typeface="Arial"/>
              <a:sym typeface="Arial"/>
            </a:endParaRPr>
          </a:p>
          <a:p>
            <a:pPr indent="-317500" lvl="0" marL="457200" rtl="0" algn="l">
              <a:lnSpc>
                <a:spcPct val="90000"/>
              </a:lnSpc>
              <a:spcBef>
                <a:spcPts val="0"/>
              </a:spcBef>
              <a:spcAft>
                <a:spcPts val="0"/>
              </a:spcAft>
              <a:buSzPts val="1400"/>
              <a:buFont typeface="Arial"/>
              <a:buChar char="●"/>
            </a:pPr>
            <a:r>
              <a:rPr lang="en-US" sz="1400">
                <a:latin typeface="Arial"/>
                <a:ea typeface="Arial"/>
                <a:cs typeface="Arial"/>
                <a:sym typeface="Arial"/>
              </a:rPr>
              <a:t>The REC, an initiative of NOYA, is a collaboration of multi-sector partners that includes workforce development programs, city agencies, employer providers, and higher education institutions</a:t>
            </a:r>
            <a:endParaRPr/>
          </a:p>
          <a:p>
            <a:pPr indent="-317500" lvl="0" marL="457200" rtl="0" algn="l">
              <a:lnSpc>
                <a:spcPct val="90000"/>
              </a:lnSpc>
              <a:spcBef>
                <a:spcPts val="0"/>
              </a:spcBef>
              <a:spcAft>
                <a:spcPts val="0"/>
              </a:spcAft>
              <a:buSzPts val="1400"/>
              <a:buFont typeface="Arial"/>
              <a:buChar char="●"/>
            </a:pPr>
            <a:r>
              <a:rPr lang="en-US" sz="1400">
                <a:latin typeface="Arial"/>
                <a:ea typeface="Arial"/>
                <a:cs typeface="Arial"/>
                <a:sym typeface="Arial"/>
              </a:rPr>
              <a:t>One major goal of the Re-Engagement Center is to drive disconnection rates down 7% by 2026</a:t>
            </a:r>
            <a:endParaRPr/>
          </a:p>
        </p:txBody>
      </p:sp>
      <p:pic>
        <p:nvPicPr>
          <p:cNvPr id="1056" name="Google Shape;1056;p28"/>
          <p:cNvPicPr preferRelativeResize="0"/>
          <p:nvPr/>
        </p:nvPicPr>
        <p:blipFill rotWithShape="1">
          <a:blip r:embed="rId5">
            <a:alphaModFix/>
          </a:blip>
          <a:srcRect b="0" l="0" r="0" t="0"/>
          <a:stretch/>
        </p:blipFill>
        <p:spPr>
          <a:xfrm>
            <a:off x="2582947" y="2354980"/>
            <a:ext cx="4068865" cy="1363175"/>
          </a:xfrm>
          <a:prstGeom prst="rect">
            <a:avLst/>
          </a:prstGeom>
          <a:noFill/>
          <a:ln>
            <a:noFill/>
          </a:ln>
        </p:spPr>
      </p:pic>
      <p:sp>
        <p:nvSpPr>
          <p:cNvPr id="1057" name="Google Shape;1057;p28"/>
          <p:cNvSpPr txBox="1"/>
          <p:nvPr/>
        </p:nvSpPr>
        <p:spPr>
          <a:xfrm>
            <a:off x="1069807" y="1392117"/>
            <a:ext cx="10074300" cy="6798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The Re-Engagement Center (REC) is a free resource center for New Orleans youth ages 16-24 connecting youth to post-secondary opportunities and/or careers. </a:t>
            </a:r>
            <a:endParaRPr b="0" i="0" sz="1400" u="none" cap="none" strike="noStrike">
              <a:solidFill>
                <a:srgbClr val="000000"/>
              </a:solidFill>
              <a:latin typeface="Arial"/>
              <a:ea typeface="Arial"/>
              <a:cs typeface="Arial"/>
              <a:sym typeface="Arial"/>
            </a:endParaRPr>
          </a:p>
        </p:txBody>
      </p:sp>
      <p:grpSp>
        <p:nvGrpSpPr>
          <p:cNvPr id="1058" name="Google Shape;1058;p28"/>
          <p:cNvGrpSpPr/>
          <p:nvPr/>
        </p:nvGrpSpPr>
        <p:grpSpPr>
          <a:xfrm>
            <a:off x="11411123" y="153739"/>
            <a:ext cx="709885" cy="684087"/>
            <a:chOff x="170" y="45069"/>
            <a:chExt cx="709885" cy="684087"/>
          </a:xfrm>
        </p:grpSpPr>
        <p:sp>
          <p:nvSpPr>
            <p:cNvPr id="1059" name="Google Shape;1059;p28"/>
            <p:cNvSpPr/>
            <p:nvPr/>
          </p:nvSpPr>
          <p:spPr>
            <a:xfrm>
              <a:off x="71423" y="129884"/>
              <a:ext cx="567379" cy="567379"/>
            </a:xfrm>
            <a:prstGeom prst="blockArc">
              <a:avLst>
                <a:gd fmla="val 11880000" name="adj1"/>
                <a:gd fmla="val 1620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0" name="Google Shape;1060;p28"/>
            <p:cNvSpPr/>
            <p:nvPr/>
          </p:nvSpPr>
          <p:spPr>
            <a:xfrm>
              <a:off x="71423" y="129884"/>
              <a:ext cx="567379" cy="567379"/>
            </a:xfrm>
            <a:prstGeom prst="blockArc">
              <a:avLst>
                <a:gd fmla="val 7560000" name="adj1"/>
                <a:gd fmla="val 1188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1" name="Google Shape;1061;p28"/>
            <p:cNvSpPr/>
            <p:nvPr/>
          </p:nvSpPr>
          <p:spPr>
            <a:xfrm>
              <a:off x="71423" y="129884"/>
              <a:ext cx="567379" cy="567379"/>
            </a:xfrm>
            <a:prstGeom prst="blockArc">
              <a:avLst>
                <a:gd fmla="val 3240000" name="adj1"/>
                <a:gd fmla="val 756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2" name="Google Shape;1062;p28"/>
            <p:cNvSpPr/>
            <p:nvPr/>
          </p:nvSpPr>
          <p:spPr>
            <a:xfrm>
              <a:off x="71423" y="129884"/>
              <a:ext cx="567379" cy="567379"/>
            </a:xfrm>
            <a:prstGeom prst="blockArc">
              <a:avLst>
                <a:gd fmla="val 20520000" name="adj1"/>
                <a:gd fmla="val 324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3" name="Google Shape;1063;p28"/>
            <p:cNvSpPr/>
            <p:nvPr/>
          </p:nvSpPr>
          <p:spPr>
            <a:xfrm>
              <a:off x="71423" y="129884"/>
              <a:ext cx="567379" cy="567379"/>
            </a:xfrm>
            <a:prstGeom prst="blockArc">
              <a:avLst>
                <a:gd fmla="val 16200000" name="adj1"/>
                <a:gd fmla="val 2052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4" name="Google Shape;1064;p28"/>
            <p:cNvSpPr/>
            <p:nvPr/>
          </p:nvSpPr>
          <p:spPr>
            <a:xfrm>
              <a:off x="224546" y="283008"/>
              <a:ext cx="261132" cy="261132"/>
            </a:xfrm>
            <a:prstGeom prst="ellipse">
              <a:avLst/>
            </a:prstGeom>
            <a:solidFill>
              <a:schemeClr val="accent1"/>
            </a:solidFill>
            <a:ln cap="flat" cmpd="sng" w="19050">
              <a:solidFill>
                <a:srgbClr val="69510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5" name="Google Shape;1065;p28"/>
            <p:cNvSpPr txBox="1"/>
            <p:nvPr/>
          </p:nvSpPr>
          <p:spPr>
            <a:xfrm>
              <a:off x="262788" y="321250"/>
              <a:ext cx="184648" cy="184648"/>
            </a:xfrm>
            <a:prstGeom prst="rect">
              <a:avLst/>
            </a:prstGeom>
            <a:noFill/>
            <a:ln>
              <a:noFill/>
            </a:ln>
          </p:spPr>
          <p:txBody>
            <a:bodyPr anchorCtr="0" anchor="ctr" bIns="12700" lIns="12700" spcFirstLastPara="1" rIns="12700" wrap="square" tIns="12700">
              <a:noAutofit/>
            </a:bodyPr>
            <a:lstStyle/>
            <a:p>
              <a:pPr indent="0" lvl="0" marL="0" marR="0" rtl="0" algn="ctr">
                <a:lnSpc>
                  <a:spcPct val="100000"/>
                </a:lnSpc>
                <a:spcBef>
                  <a:spcPts val="0"/>
                </a:spcBef>
                <a:spcAft>
                  <a:spcPts val="0"/>
                </a:spcAft>
                <a:buClr>
                  <a:schemeClr val="lt1"/>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1066" name="Google Shape;1066;p28"/>
            <p:cNvSpPr/>
            <p:nvPr/>
          </p:nvSpPr>
          <p:spPr>
            <a:xfrm>
              <a:off x="263716" y="45069"/>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7" name="Google Shape;1067;p28"/>
            <p:cNvSpPr txBox="1"/>
            <p:nvPr/>
          </p:nvSpPr>
          <p:spPr>
            <a:xfrm>
              <a:off x="290485" y="71838"/>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068" name="Google Shape;1068;p28"/>
            <p:cNvSpPr/>
            <p:nvPr/>
          </p:nvSpPr>
          <p:spPr>
            <a:xfrm>
              <a:off x="527262" y="236546"/>
              <a:ext cx="182793" cy="182793"/>
            </a:xfrm>
            <a:prstGeom prst="ellipse">
              <a:avLst/>
            </a:prstGeom>
            <a:solidFill>
              <a:schemeClr val="accent6"/>
            </a:solidFill>
            <a:ln cap="flat" cmpd="sng" w="2540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9" name="Google Shape;1069;p28"/>
            <p:cNvSpPr txBox="1"/>
            <p:nvPr/>
          </p:nvSpPr>
          <p:spPr>
            <a:xfrm>
              <a:off x="554031" y="263315"/>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070" name="Google Shape;1070;p28"/>
            <p:cNvSpPr/>
            <p:nvPr/>
          </p:nvSpPr>
          <p:spPr>
            <a:xfrm>
              <a:off x="426597" y="546363"/>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1" name="Google Shape;1071;p28"/>
            <p:cNvSpPr txBox="1"/>
            <p:nvPr/>
          </p:nvSpPr>
          <p:spPr>
            <a:xfrm>
              <a:off x="453366" y="573132"/>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072" name="Google Shape;1072;p28"/>
            <p:cNvSpPr/>
            <p:nvPr/>
          </p:nvSpPr>
          <p:spPr>
            <a:xfrm>
              <a:off x="100835" y="546363"/>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3" name="Google Shape;1073;p28"/>
            <p:cNvSpPr txBox="1"/>
            <p:nvPr/>
          </p:nvSpPr>
          <p:spPr>
            <a:xfrm>
              <a:off x="127604" y="573132"/>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074" name="Google Shape;1074;p28"/>
            <p:cNvSpPr/>
            <p:nvPr/>
          </p:nvSpPr>
          <p:spPr>
            <a:xfrm>
              <a:off x="170" y="236546"/>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5" name="Google Shape;1075;p28"/>
            <p:cNvSpPr txBox="1"/>
            <p:nvPr/>
          </p:nvSpPr>
          <p:spPr>
            <a:xfrm>
              <a:off x="26939" y="263315"/>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grpSp>
      <p:pic>
        <p:nvPicPr>
          <p:cNvPr descr="A person wearing headphones and sitting on a bench with a skateboard&#10;&#10;AI-generated content may be incorrect." id="1076" name="Google Shape;1076;p28"/>
          <p:cNvPicPr preferRelativeResize="0"/>
          <p:nvPr/>
        </p:nvPicPr>
        <p:blipFill rotWithShape="1">
          <a:blip r:embed="rId6">
            <a:alphaModFix/>
          </a:blip>
          <a:srcRect b="0" l="0" r="5201" t="0"/>
          <a:stretch/>
        </p:blipFill>
        <p:spPr>
          <a:xfrm flipH="1">
            <a:off x="6775079" y="2302672"/>
            <a:ext cx="4534052" cy="3195194"/>
          </a:xfrm>
          <a:prstGeom prst="rect">
            <a:avLst/>
          </a:prstGeom>
          <a:noFill/>
          <a:ln>
            <a:noFill/>
          </a:ln>
          <a:effectLst>
            <a:outerShdw blurRad="50800" rotWithShape="0" algn="tl" dir="2700000" dist="38100">
              <a:srgbClr val="000000">
                <a:alpha val="40000"/>
              </a:srgbClr>
            </a:outerShdw>
          </a:effectLst>
        </p:spPr>
      </p:pic>
      <p:pic>
        <p:nvPicPr>
          <p:cNvPr id="1077" name="Google Shape;1077;p28"/>
          <p:cNvPicPr preferRelativeResize="0"/>
          <p:nvPr/>
        </p:nvPicPr>
        <p:blipFill rotWithShape="1">
          <a:blip r:embed="rId7">
            <a:alphaModFix/>
          </a:blip>
          <a:srcRect b="0" l="0" r="0" t="0"/>
          <a:stretch/>
        </p:blipFill>
        <p:spPr>
          <a:xfrm>
            <a:off x="1400781" y="2517083"/>
            <a:ext cx="1624881" cy="1038971"/>
          </a:xfrm>
          <a:prstGeom prst="rect">
            <a:avLst/>
          </a:prstGeom>
          <a:noFill/>
          <a:ln>
            <a:noFill/>
          </a:ln>
        </p:spPr>
      </p:pic>
      <p:sp>
        <p:nvSpPr>
          <p:cNvPr id="1078" name="Google Shape;1078;p28"/>
          <p:cNvSpPr txBox="1"/>
          <p:nvPr>
            <p:ph idx="12" type="sldNum"/>
          </p:nvPr>
        </p:nvSpPr>
        <p:spPr>
          <a:xfrm>
            <a:off x="9251075" y="62420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AC3EE">
            <a:alpha val="0"/>
          </a:srgbClr>
        </a:solidFill>
      </p:bgPr>
    </p:bg>
    <p:spTree>
      <p:nvGrpSpPr>
        <p:cNvPr id="1082" name="Shape 1082"/>
        <p:cNvGrpSpPr/>
        <p:nvPr/>
      </p:nvGrpSpPr>
      <p:grpSpPr>
        <a:xfrm>
          <a:off x="0" y="0"/>
          <a:ext cx="0" cy="0"/>
          <a:chOff x="0" y="0"/>
          <a:chExt cx="0" cy="0"/>
        </a:xfrm>
      </p:grpSpPr>
      <p:pic>
        <p:nvPicPr>
          <p:cNvPr descr="A person wearing a beanie and earbuds&#10;&#10;AI-generated content may be incorrect." id="1083" name="Google Shape;1083;p29"/>
          <p:cNvPicPr preferRelativeResize="0"/>
          <p:nvPr/>
        </p:nvPicPr>
        <p:blipFill rotWithShape="1">
          <a:blip r:embed="rId3">
            <a:alphaModFix amt="48000"/>
          </a:blip>
          <a:srcRect b="67541" l="4528" r="70563" t="11698"/>
          <a:stretch/>
        </p:blipFill>
        <p:spPr>
          <a:xfrm>
            <a:off x="-18850" y="0"/>
            <a:ext cx="12210850" cy="6857881"/>
          </a:xfrm>
          <a:prstGeom prst="rect">
            <a:avLst/>
          </a:prstGeom>
          <a:noFill/>
          <a:ln>
            <a:noFill/>
          </a:ln>
          <a:effectLst>
            <a:outerShdw blurRad="50800" sx="93000" rotWithShape="0" algn="ctr" dir="5400000" dist="50800" sy="93000">
              <a:srgbClr val="000000">
                <a:alpha val="0"/>
              </a:srgbClr>
            </a:outerShdw>
          </a:effectLst>
        </p:spPr>
      </p:pic>
      <p:pic>
        <p:nvPicPr>
          <p:cNvPr descr="A city with buildings and a dome&#10;&#10;AI-generated content may be incorrect." id="1084" name="Google Shape;1084;p29"/>
          <p:cNvPicPr preferRelativeResize="0"/>
          <p:nvPr/>
        </p:nvPicPr>
        <p:blipFill rotWithShape="1">
          <a:blip r:embed="rId4">
            <a:alphaModFix amt="17000"/>
          </a:blip>
          <a:srcRect b="31037" l="7350" r="23776" t="283"/>
          <a:stretch/>
        </p:blipFill>
        <p:spPr>
          <a:xfrm>
            <a:off x="-22197" y="11218"/>
            <a:ext cx="12210850" cy="6857881"/>
          </a:xfrm>
          <a:prstGeom prst="rect">
            <a:avLst/>
          </a:prstGeom>
          <a:noFill/>
          <a:ln>
            <a:noFill/>
          </a:ln>
        </p:spPr>
      </p:pic>
      <p:sp>
        <p:nvSpPr>
          <p:cNvPr id="1085" name="Google Shape;1085;p29"/>
          <p:cNvSpPr txBox="1"/>
          <p:nvPr>
            <p:ph type="ctrTitle"/>
          </p:nvPr>
        </p:nvSpPr>
        <p:spPr>
          <a:xfrm>
            <a:off x="382925" y="153750"/>
            <a:ext cx="10876500" cy="12615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1"/>
              </a:buClr>
              <a:buSzPts val="1800"/>
              <a:buFont typeface="DM Serif Display"/>
              <a:buNone/>
            </a:pPr>
            <a:r>
              <a:rPr lang="en-US" sz="3300">
                <a:latin typeface="DM Serif Display"/>
                <a:ea typeface="DM Serif Display"/>
                <a:cs typeface="DM Serif Display"/>
                <a:sym typeface="DM Serif Display"/>
              </a:rPr>
              <a:t>In 2023, the New Orleans Children’s Bureau developed a new model to meet mental health needs for youth </a:t>
            </a:r>
            <a:endParaRPr sz="3300">
              <a:latin typeface="DM Serif Display"/>
              <a:ea typeface="DM Serif Display"/>
              <a:cs typeface="DM Serif Display"/>
              <a:sym typeface="DM Serif Display"/>
            </a:endParaRPr>
          </a:p>
        </p:txBody>
      </p:sp>
      <p:sp>
        <p:nvSpPr>
          <p:cNvPr id="1086" name="Google Shape;1086;p29"/>
          <p:cNvSpPr txBox="1"/>
          <p:nvPr/>
        </p:nvSpPr>
        <p:spPr>
          <a:xfrm>
            <a:off x="197576" y="6292725"/>
            <a:ext cx="5369700" cy="5652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Open Sans"/>
                <a:ea typeface="Open Sans"/>
                <a:cs typeface="Open Sans"/>
                <a:sym typeface="Open Sans"/>
              </a:rPr>
              <a:t>Source:</a:t>
            </a:r>
            <a:r>
              <a:rPr b="0" i="0" lang="en-US" sz="1200" u="none" cap="none" strike="noStrike">
                <a:solidFill>
                  <a:schemeClr val="dk1"/>
                </a:solidFill>
                <a:latin typeface="Open Sans Light"/>
                <a:ea typeface="Open Sans Light"/>
                <a:cs typeface="Open Sans Light"/>
                <a:sym typeface="Open Sans Light"/>
              </a:rPr>
              <a:t> </a:t>
            </a:r>
            <a:endParaRPr b="0" i="0" sz="1200" u="none" cap="none" strike="noStrike">
              <a:solidFill>
                <a:schemeClr val="dk1"/>
              </a:solidFill>
              <a:latin typeface="Open Sans Light"/>
              <a:ea typeface="Open Sans Light"/>
              <a:cs typeface="Open Sans Light"/>
              <a:sym typeface="Open Sans Light"/>
            </a:endParaRPr>
          </a:p>
          <a:p>
            <a:pPr indent="0" lvl="0" marL="0" marR="0" rtl="0" algn="l">
              <a:lnSpc>
                <a:spcPct val="100000"/>
              </a:lnSpc>
              <a:spcBef>
                <a:spcPts val="0"/>
              </a:spcBef>
              <a:spcAft>
                <a:spcPts val="0"/>
              </a:spcAft>
              <a:buClr>
                <a:srgbClr val="000000"/>
              </a:buClr>
              <a:buSzPts val="1200"/>
              <a:buFont typeface="Arial"/>
              <a:buNone/>
            </a:pPr>
            <a:r>
              <a:rPr b="0" baseline="30000" i="0" lang="en-US" sz="1200" u="sng" cap="none" strike="noStrike">
                <a:solidFill>
                  <a:schemeClr val="dk1"/>
                </a:solidFill>
                <a:latin typeface="Open Sans Light"/>
                <a:ea typeface="Open Sans Light"/>
                <a:cs typeface="Open Sans Light"/>
                <a:sym typeface="Open Sans Light"/>
                <a:hlinkClick r:id="rId5">
                  <a:extLst>
                    <a:ext uri="{A12FA001-AC4F-418D-AE19-62706E023703}">
                      <ahyp:hlinkClr val="tx"/>
                    </a:ext>
                  </a:extLst>
                </a:hlinkClick>
              </a:rPr>
              <a:t>1</a:t>
            </a:r>
            <a:r>
              <a:rPr b="0" i="0" lang="en-US" sz="1200" u="sng" cap="none" strike="noStrike">
                <a:solidFill>
                  <a:schemeClr val="dk1"/>
                </a:solidFill>
                <a:latin typeface="Open Sans Light"/>
                <a:ea typeface="Open Sans Light"/>
                <a:cs typeface="Open Sans Light"/>
                <a:sym typeface="Open Sans Light"/>
                <a:hlinkClick r:id="rId6">
                  <a:extLst>
                    <a:ext uri="{A12FA001-AC4F-418D-AE19-62706E023703}">
                      <ahyp:hlinkClr val="tx"/>
                    </a:ext>
                  </a:extLst>
                </a:hlinkClick>
              </a:rPr>
              <a:t>The Center for Law and Social Policy</a:t>
            </a:r>
            <a:endParaRPr b="0" i="0" sz="1200" u="none" cap="none" strike="noStrike">
              <a:solidFill>
                <a:schemeClr val="dk1"/>
              </a:solidFill>
              <a:latin typeface="Open Sans Light"/>
              <a:ea typeface="Open Sans Light"/>
              <a:cs typeface="Open Sans Light"/>
              <a:sym typeface="Open Sans Light"/>
            </a:endParaRPr>
          </a:p>
        </p:txBody>
      </p:sp>
      <p:pic>
        <p:nvPicPr>
          <p:cNvPr descr="Who We Are — Project Fleur-de-lis" id="1087" name="Google Shape;1087;p29"/>
          <p:cNvPicPr preferRelativeResize="0"/>
          <p:nvPr/>
        </p:nvPicPr>
        <p:blipFill rotWithShape="1">
          <a:blip r:embed="rId7">
            <a:alphaModFix/>
          </a:blip>
          <a:srcRect b="0" l="0" r="0" t="0"/>
          <a:stretch/>
        </p:blipFill>
        <p:spPr>
          <a:xfrm>
            <a:off x="783054" y="5354852"/>
            <a:ext cx="2831391" cy="776056"/>
          </a:xfrm>
          <a:prstGeom prst="rect">
            <a:avLst/>
          </a:prstGeom>
          <a:noFill/>
          <a:ln>
            <a:noFill/>
          </a:ln>
        </p:spPr>
      </p:pic>
      <p:pic>
        <p:nvPicPr>
          <p:cNvPr descr="Children's Bureau of New Orleans" id="1088" name="Google Shape;1088;p29"/>
          <p:cNvPicPr preferRelativeResize="0"/>
          <p:nvPr/>
        </p:nvPicPr>
        <p:blipFill rotWithShape="1">
          <a:blip r:embed="rId8">
            <a:alphaModFix/>
          </a:blip>
          <a:srcRect b="0" l="0" r="0" t="0"/>
          <a:stretch/>
        </p:blipFill>
        <p:spPr>
          <a:xfrm>
            <a:off x="3783414" y="5384891"/>
            <a:ext cx="751921" cy="715960"/>
          </a:xfrm>
          <a:prstGeom prst="rect">
            <a:avLst/>
          </a:prstGeom>
          <a:noFill/>
          <a:ln>
            <a:noFill/>
          </a:ln>
        </p:spPr>
      </p:pic>
      <p:sp>
        <p:nvSpPr>
          <p:cNvPr id="1089" name="Google Shape;1089;p29"/>
          <p:cNvSpPr txBox="1"/>
          <p:nvPr/>
        </p:nvSpPr>
        <p:spPr>
          <a:xfrm>
            <a:off x="296426" y="2220335"/>
            <a:ext cx="5172000" cy="310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The New Orleans Children’s Bureau of New Orleans CMHWs Program</a:t>
            </a:r>
            <a:endParaRPr b="0" i="0" sz="1400" u="none" cap="none" strike="noStrike">
              <a:solidFill>
                <a:schemeClr val="dk1"/>
              </a:solidFill>
              <a:latin typeface="Arial"/>
              <a:ea typeface="Arial"/>
              <a:cs typeface="Arial"/>
              <a:sym typeface="Arial"/>
            </a:endParaRPr>
          </a:p>
          <a:p>
            <a:pPr indent="-317500" lvl="0" marL="45720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Community Mental Health Workers (CMHWs) are a new peer-support model to meet the mental health needs for workforce program participants ages 18-24</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CMHWs complete a minimum of 5 weeks of training, including a 2-week state-approved Peer Support Specialist training module that expands upon the role of peers on mental health and substance abuse treatment teams.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They are then matched with one or more youth workforce provider agencies alongside a mental health clinician</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CMHWs are permanent, salaried, and full-time employees</a:t>
            </a:r>
            <a:endParaRPr b="0" i="0" sz="1400" u="none" cap="none" strike="noStrike">
              <a:solidFill>
                <a:srgbClr val="000000"/>
              </a:solidFill>
              <a:latin typeface="Arial"/>
              <a:ea typeface="Arial"/>
              <a:cs typeface="Arial"/>
              <a:sym typeface="Arial"/>
            </a:endParaRPr>
          </a:p>
        </p:txBody>
      </p:sp>
      <p:sp>
        <p:nvSpPr>
          <p:cNvPr id="1090" name="Google Shape;1090;p29"/>
          <p:cNvSpPr txBox="1"/>
          <p:nvPr/>
        </p:nvSpPr>
        <p:spPr>
          <a:xfrm>
            <a:off x="1046082" y="1417071"/>
            <a:ext cx="10074300" cy="6798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The New Orleans Children’s Bureau of New Orleans supports more than 3,000 children and their families annually, promoting growth and resilience through prevention, advocacy, education, and intervention</a:t>
            </a:r>
            <a:endParaRPr b="0" i="0" sz="1400" u="none" cap="none" strike="noStrike">
              <a:solidFill>
                <a:srgbClr val="000000"/>
              </a:solidFill>
              <a:latin typeface="Arial"/>
              <a:ea typeface="Arial"/>
              <a:cs typeface="Arial"/>
              <a:sym typeface="Arial"/>
            </a:endParaRPr>
          </a:p>
        </p:txBody>
      </p:sp>
      <p:sp>
        <p:nvSpPr>
          <p:cNvPr id="1091" name="Google Shape;1091;p29"/>
          <p:cNvSpPr txBox="1"/>
          <p:nvPr/>
        </p:nvSpPr>
        <p:spPr>
          <a:xfrm>
            <a:off x="5567275" y="2220335"/>
            <a:ext cx="4085400" cy="39312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120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Services that CMHWs provide to peers include:</a:t>
            </a:r>
            <a:endParaRPr b="1" i="0" sz="1400" u="none" cap="none" strike="noStrike">
              <a:solidFill>
                <a:schemeClr val="dk1"/>
              </a:solidFill>
              <a:latin typeface="Arial"/>
              <a:ea typeface="Arial"/>
              <a:cs typeface="Arial"/>
              <a:sym typeface="Arial"/>
            </a:endParaRPr>
          </a:p>
          <a:p>
            <a:pPr indent="-317500" lvl="0" marL="457200" marR="0" rtl="0" algn="l">
              <a:lnSpc>
                <a:spcPct val="115000"/>
              </a:lnSpc>
              <a:spcBef>
                <a:spcPts val="120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Mental health education</a:t>
            </a:r>
            <a:endParaRPr b="0"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Outreach to program participants</a:t>
            </a:r>
            <a:endParaRPr b="0"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Connections to care</a:t>
            </a:r>
            <a:endParaRPr b="0"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Support to young people already receiving clinical services</a:t>
            </a:r>
            <a:endParaRPr b="0"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Nonjudgmental support with an emphasis on empowerment</a:t>
            </a:r>
            <a:endParaRPr b="0"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Emotional support during and between Children's Bureau trauma therapy sessions</a:t>
            </a:r>
            <a:endParaRPr b="0"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Collaboration and advocacy with other treatment providers and case managers</a:t>
            </a:r>
            <a:endParaRPr b="0"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Support in overcoming barriers to accessing mental health care</a:t>
            </a:r>
            <a:endParaRPr b="1" i="0" sz="1700" u="none" cap="none" strike="noStrike">
              <a:solidFill>
                <a:schemeClr val="dk1"/>
              </a:solidFill>
              <a:latin typeface="Arial"/>
              <a:ea typeface="Arial"/>
              <a:cs typeface="Arial"/>
              <a:sym typeface="Arial"/>
            </a:endParaRPr>
          </a:p>
        </p:txBody>
      </p:sp>
      <p:grpSp>
        <p:nvGrpSpPr>
          <p:cNvPr id="1092" name="Google Shape;1092;p29"/>
          <p:cNvGrpSpPr/>
          <p:nvPr/>
        </p:nvGrpSpPr>
        <p:grpSpPr>
          <a:xfrm>
            <a:off x="11411123" y="153739"/>
            <a:ext cx="709885" cy="684087"/>
            <a:chOff x="170" y="45069"/>
            <a:chExt cx="709885" cy="684087"/>
          </a:xfrm>
        </p:grpSpPr>
        <p:sp>
          <p:nvSpPr>
            <p:cNvPr id="1093" name="Google Shape;1093;p29"/>
            <p:cNvSpPr/>
            <p:nvPr/>
          </p:nvSpPr>
          <p:spPr>
            <a:xfrm>
              <a:off x="71423" y="129884"/>
              <a:ext cx="567379" cy="567379"/>
            </a:xfrm>
            <a:prstGeom prst="blockArc">
              <a:avLst>
                <a:gd fmla="val 11880000" name="adj1"/>
                <a:gd fmla="val 1620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4" name="Google Shape;1094;p29"/>
            <p:cNvSpPr/>
            <p:nvPr/>
          </p:nvSpPr>
          <p:spPr>
            <a:xfrm>
              <a:off x="71423" y="129884"/>
              <a:ext cx="567379" cy="567379"/>
            </a:xfrm>
            <a:prstGeom prst="blockArc">
              <a:avLst>
                <a:gd fmla="val 7560000" name="adj1"/>
                <a:gd fmla="val 1188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5" name="Google Shape;1095;p29"/>
            <p:cNvSpPr/>
            <p:nvPr/>
          </p:nvSpPr>
          <p:spPr>
            <a:xfrm>
              <a:off x="71423" y="129884"/>
              <a:ext cx="567379" cy="567379"/>
            </a:xfrm>
            <a:prstGeom prst="blockArc">
              <a:avLst>
                <a:gd fmla="val 3240000" name="adj1"/>
                <a:gd fmla="val 756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6" name="Google Shape;1096;p29"/>
            <p:cNvSpPr/>
            <p:nvPr/>
          </p:nvSpPr>
          <p:spPr>
            <a:xfrm>
              <a:off x="71423" y="129884"/>
              <a:ext cx="567379" cy="567379"/>
            </a:xfrm>
            <a:prstGeom prst="blockArc">
              <a:avLst>
                <a:gd fmla="val 20520000" name="adj1"/>
                <a:gd fmla="val 324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7" name="Google Shape;1097;p29"/>
            <p:cNvSpPr/>
            <p:nvPr/>
          </p:nvSpPr>
          <p:spPr>
            <a:xfrm>
              <a:off x="71423" y="129884"/>
              <a:ext cx="567379" cy="567379"/>
            </a:xfrm>
            <a:prstGeom prst="blockArc">
              <a:avLst>
                <a:gd fmla="val 16200000" name="adj1"/>
                <a:gd fmla="val 2052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8" name="Google Shape;1098;p29"/>
            <p:cNvSpPr/>
            <p:nvPr/>
          </p:nvSpPr>
          <p:spPr>
            <a:xfrm>
              <a:off x="224546" y="283008"/>
              <a:ext cx="261132" cy="261132"/>
            </a:xfrm>
            <a:prstGeom prst="ellipse">
              <a:avLst/>
            </a:prstGeom>
            <a:solidFill>
              <a:schemeClr val="accent1"/>
            </a:solidFill>
            <a:ln cap="flat" cmpd="sng" w="19050">
              <a:solidFill>
                <a:srgbClr val="69510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9" name="Google Shape;1099;p29"/>
            <p:cNvSpPr txBox="1"/>
            <p:nvPr/>
          </p:nvSpPr>
          <p:spPr>
            <a:xfrm>
              <a:off x="262788" y="321250"/>
              <a:ext cx="184648" cy="184648"/>
            </a:xfrm>
            <a:prstGeom prst="rect">
              <a:avLst/>
            </a:prstGeom>
            <a:noFill/>
            <a:ln>
              <a:noFill/>
            </a:ln>
          </p:spPr>
          <p:txBody>
            <a:bodyPr anchorCtr="0" anchor="ctr" bIns="12700" lIns="12700" spcFirstLastPara="1" rIns="12700" wrap="square" tIns="12700">
              <a:noAutofit/>
            </a:bodyPr>
            <a:lstStyle/>
            <a:p>
              <a:pPr indent="0" lvl="0" marL="0" marR="0" rtl="0" algn="ctr">
                <a:lnSpc>
                  <a:spcPct val="100000"/>
                </a:lnSpc>
                <a:spcBef>
                  <a:spcPts val="0"/>
                </a:spcBef>
                <a:spcAft>
                  <a:spcPts val="0"/>
                </a:spcAft>
                <a:buClr>
                  <a:schemeClr val="lt1"/>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1100" name="Google Shape;1100;p29"/>
            <p:cNvSpPr/>
            <p:nvPr/>
          </p:nvSpPr>
          <p:spPr>
            <a:xfrm>
              <a:off x="263716" y="45069"/>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1" name="Google Shape;1101;p29"/>
            <p:cNvSpPr txBox="1"/>
            <p:nvPr/>
          </p:nvSpPr>
          <p:spPr>
            <a:xfrm>
              <a:off x="290485" y="71838"/>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102" name="Google Shape;1102;p29"/>
            <p:cNvSpPr/>
            <p:nvPr/>
          </p:nvSpPr>
          <p:spPr>
            <a:xfrm>
              <a:off x="527262" y="236546"/>
              <a:ext cx="182793" cy="182793"/>
            </a:xfrm>
            <a:prstGeom prst="ellipse">
              <a:avLst/>
            </a:prstGeom>
            <a:solidFill>
              <a:schemeClr val="accent6"/>
            </a:solidFill>
            <a:ln cap="flat" cmpd="sng" w="2540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3" name="Google Shape;1103;p29"/>
            <p:cNvSpPr txBox="1"/>
            <p:nvPr/>
          </p:nvSpPr>
          <p:spPr>
            <a:xfrm>
              <a:off x="554031" y="263315"/>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104" name="Google Shape;1104;p29"/>
            <p:cNvSpPr/>
            <p:nvPr/>
          </p:nvSpPr>
          <p:spPr>
            <a:xfrm>
              <a:off x="426597" y="546363"/>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5" name="Google Shape;1105;p29"/>
            <p:cNvSpPr txBox="1"/>
            <p:nvPr/>
          </p:nvSpPr>
          <p:spPr>
            <a:xfrm>
              <a:off x="453366" y="573132"/>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106" name="Google Shape;1106;p29"/>
            <p:cNvSpPr/>
            <p:nvPr/>
          </p:nvSpPr>
          <p:spPr>
            <a:xfrm>
              <a:off x="100835" y="546363"/>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7" name="Google Shape;1107;p29"/>
            <p:cNvSpPr txBox="1"/>
            <p:nvPr/>
          </p:nvSpPr>
          <p:spPr>
            <a:xfrm>
              <a:off x="127604" y="573132"/>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108" name="Google Shape;1108;p29"/>
            <p:cNvSpPr/>
            <p:nvPr/>
          </p:nvSpPr>
          <p:spPr>
            <a:xfrm>
              <a:off x="170" y="236546"/>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9" name="Google Shape;1109;p29"/>
            <p:cNvSpPr txBox="1"/>
            <p:nvPr/>
          </p:nvSpPr>
          <p:spPr>
            <a:xfrm>
              <a:off x="26939" y="263315"/>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grpSp>
      <p:sp>
        <p:nvSpPr>
          <p:cNvPr id="1110" name="Google Shape;1110;p29"/>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pic>
        <p:nvPicPr>
          <p:cNvPr id="1111" name="Google Shape;1111;p29" title="iStock-2161532635.jpg"/>
          <p:cNvPicPr preferRelativeResize="0"/>
          <p:nvPr/>
        </p:nvPicPr>
        <p:blipFill rotWithShape="1">
          <a:blip r:embed="rId9">
            <a:alphaModFix/>
          </a:blip>
          <a:srcRect b="0" l="38401" r="26940" t="0"/>
          <a:stretch/>
        </p:blipFill>
        <p:spPr>
          <a:xfrm>
            <a:off x="9751525" y="2167959"/>
            <a:ext cx="1900124" cy="3656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pic>
        <p:nvPicPr>
          <p:cNvPr descr="A person wearing headphones and a scarf holding a skateboard&#10;&#10;AI-generated content may be incorrect." id="1116" name="Google Shape;1116;p30"/>
          <p:cNvPicPr preferRelativeResize="0"/>
          <p:nvPr/>
        </p:nvPicPr>
        <p:blipFill rotWithShape="1">
          <a:blip r:embed="rId3">
            <a:alphaModFix amt="32000"/>
          </a:blip>
          <a:srcRect b="78671" l="59634" r="17851" t="2235"/>
          <a:stretch/>
        </p:blipFill>
        <p:spPr>
          <a:xfrm flipH="1">
            <a:off x="-1" y="1"/>
            <a:ext cx="12192001" cy="6858000"/>
          </a:xfrm>
          <a:prstGeom prst="rect">
            <a:avLst/>
          </a:prstGeom>
          <a:noFill/>
          <a:ln>
            <a:noFill/>
          </a:ln>
        </p:spPr>
      </p:pic>
      <p:sp>
        <p:nvSpPr>
          <p:cNvPr id="1117" name="Google Shape;1117;p30"/>
          <p:cNvSpPr/>
          <p:nvPr/>
        </p:nvSpPr>
        <p:spPr>
          <a:xfrm>
            <a:off x="750950" y="3268785"/>
            <a:ext cx="3279600" cy="3166800"/>
          </a:xfrm>
          <a:prstGeom prst="rect">
            <a:avLst/>
          </a:prstGeom>
          <a:solidFill>
            <a:schemeClr val="accent2"/>
          </a:soli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FEFFFF"/>
              </a:buClr>
              <a:buSzPts val="1600"/>
              <a:buFont typeface="Arial"/>
              <a:buNone/>
            </a:pPr>
            <a:r>
              <a:rPr b="0" i="0" lang="en-US" sz="1600" u="none" cap="none" strike="noStrike">
                <a:solidFill>
                  <a:srgbClr val="FEFFFF"/>
                </a:solidFill>
                <a:latin typeface="Arial"/>
                <a:ea typeface="Arial"/>
                <a:cs typeface="Arial"/>
                <a:sym typeface="Arial"/>
              </a:rPr>
              <a:t>CBOs provide comprehensive on-the-job training experience, address individual barriers, and educational pathways for careers and college.</a:t>
            </a:r>
            <a:endParaRPr b="0" i="0" sz="1600" u="none" cap="none" strike="noStrike">
              <a:solidFill>
                <a:srgbClr val="FEFFFF"/>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600"/>
              <a:buFont typeface="Arial"/>
              <a:buNone/>
            </a:pPr>
            <a:r>
              <a:t/>
            </a:r>
            <a:endParaRPr b="0" i="0" sz="1600" u="none" cap="none" strike="noStrike">
              <a:solidFill>
                <a:srgbClr val="FEFFFF"/>
              </a:solidFill>
              <a:latin typeface="Arial"/>
              <a:ea typeface="Arial"/>
              <a:cs typeface="Arial"/>
              <a:sym typeface="Arial"/>
            </a:endParaRPr>
          </a:p>
          <a:p>
            <a:pPr indent="0" lvl="0" marL="0" marR="0" rtl="0" algn="l">
              <a:lnSpc>
                <a:spcPct val="100000"/>
              </a:lnSpc>
              <a:spcBef>
                <a:spcPts val="0"/>
              </a:spcBef>
              <a:spcAft>
                <a:spcPts val="0"/>
              </a:spcAft>
              <a:buClr>
                <a:srgbClr val="FEFFFF"/>
              </a:buClr>
              <a:buSzPts val="1600"/>
              <a:buFont typeface="Arial"/>
              <a:buNone/>
            </a:pPr>
            <a:r>
              <a:rPr b="0" i="0" lang="en-US" sz="1600" u="none" cap="none" strike="noStrike">
                <a:solidFill>
                  <a:srgbClr val="FEFFFF"/>
                </a:solidFill>
                <a:latin typeface="Arial"/>
                <a:ea typeface="Arial"/>
                <a:cs typeface="Arial"/>
                <a:sym typeface="Arial"/>
              </a:rPr>
              <a:t>These organizations serve hundreds of OY each year.</a:t>
            </a:r>
            <a:endParaRPr b="0" i="0" sz="1600" u="none" cap="none" strike="noStrike">
              <a:solidFill>
                <a:srgbClr val="FEFFFF"/>
              </a:solidFill>
              <a:latin typeface="Arial"/>
              <a:ea typeface="Arial"/>
              <a:cs typeface="Arial"/>
              <a:sym typeface="Arial"/>
            </a:endParaRPr>
          </a:p>
        </p:txBody>
      </p:sp>
      <p:sp>
        <p:nvSpPr>
          <p:cNvPr id="1118" name="Google Shape;1118;p30"/>
          <p:cNvSpPr txBox="1"/>
          <p:nvPr/>
        </p:nvSpPr>
        <p:spPr>
          <a:xfrm>
            <a:off x="187611" y="80632"/>
            <a:ext cx="11323200" cy="1238400"/>
          </a:xfrm>
          <a:prstGeom prst="rect">
            <a:avLst/>
          </a:prstGeom>
          <a:noFill/>
          <a:ln>
            <a:noFill/>
          </a:ln>
        </p:spPr>
        <p:txBody>
          <a:bodyPr anchorCtr="0" anchor="t" bIns="121900" lIns="121900" spcFirstLastPara="1" rIns="121900" wrap="square" tIns="121900">
            <a:noAutofit/>
          </a:bodyPr>
          <a:lstStyle/>
          <a:p>
            <a:pPr indent="0" lvl="0" marL="0" marR="0" rtl="0" algn="l">
              <a:lnSpc>
                <a:spcPct val="90000"/>
              </a:lnSpc>
              <a:spcBef>
                <a:spcPts val="0"/>
              </a:spcBef>
              <a:spcAft>
                <a:spcPts val="0"/>
              </a:spcAft>
              <a:buClr>
                <a:srgbClr val="002D5A"/>
              </a:buClr>
              <a:buSzPts val="3200"/>
              <a:buFont typeface="DM Serif Display"/>
              <a:buNone/>
            </a:pPr>
            <a:r>
              <a:rPr b="0" i="0" lang="en-US" sz="3200" u="none" cap="none" strike="noStrike">
                <a:solidFill>
                  <a:srgbClr val="002D5A"/>
                </a:solidFill>
                <a:latin typeface="DM Serif Display"/>
                <a:ea typeface="DM Serif Display"/>
                <a:cs typeface="DM Serif Display"/>
                <a:sym typeface="DM Serif Display"/>
              </a:rPr>
              <a:t>Along with these support systems, workforce training CBOs are empowering hundreds of young people with the skills and resources to thrive</a:t>
            </a:r>
            <a:endParaRPr b="0" i="0" sz="3200" u="none" cap="none" strike="noStrike">
              <a:solidFill>
                <a:srgbClr val="002D5A"/>
              </a:solidFill>
              <a:latin typeface="DM Serif Display"/>
              <a:ea typeface="DM Serif Display"/>
              <a:cs typeface="DM Serif Display"/>
              <a:sym typeface="DM Serif Display"/>
            </a:endParaRPr>
          </a:p>
        </p:txBody>
      </p:sp>
      <p:pic>
        <p:nvPicPr>
          <p:cNvPr id="1119" name="Google Shape;1119;p30"/>
          <p:cNvPicPr preferRelativeResize="0"/>
          <p:nvPr/>
        </p:nvPicPr>
        <p:blipFill rotWithShape="1">
          <a:blip r:embed="rId4">
            <a:alphaModFix/>
          </a:blip>
          <a:srcRect b="0" l="0" r="0" t="0"/>
          <a:stretch/>
        </p:blipFill>
        <p:spPr>
          <a:xfrm>
            <a:off x="7827372" y="5713108"/>
            <a:ext cx="988189" cy="753733"/>
          </a:xfrm>
          <a:prstGeom prst="rect">
            <a:avLst/>
          </a:prstGeom>
          <a:noFill/>
          <a:ln>
            <a:noFill/>
          </a:ln>
        </p:spPr>
      </p:pic>
      <p:pic>
        <p:nvPicPr>
          <p:cNvPr descr="Liberty's Kitchen Logo" id="1120" name="Google Shape;1120;p30"/>
          <p:cNvPicPr preferRelativeResize="0"/>
          <p:nvPr/>
        </p:nvPicPr>
        <p:blipFill rotWithShape="1">
          <a:blip r:embed="rId5">
            <a:alphaModFix/>
          </a:blip>
          <a:srcRect b="0" l="0" r="0" t="0"/>
          <a:stretch/>
        </p:blipFill>
        <p:spPr>
          <a:xfrm>
            <a:off x="10660001" y="4782067"/>
            <a:ext cx="1231016" cy="675073"/>
          </a:xfrm>
          <a:prstGeom prst="rect">
            <a:avLst/>
          </a:prstGeom>
          <a:noFill/>
          <a:ln>
            <a:noFill/>
          </a:ln>
        </p:spPr>
      </p:pic>
      <p:pic>
        <p:nvPicPr>
          <p:cNvPr descr="Operation Restoration" id="1121" name="Google Shape;1121;p30"/>
          <p:cNvPicPr preferRelativeResize="0"/>
          <p:nvPr/>
        </p:nvPicPr>
        <p:blipFill rotWithShape="1">
          <a:blip r:embed="rId6">
            <a:alphaModFix/>
          </a:blip>
          <a:srcRect b="0" l="0" r="0" t="0"/>
          <a:stretch/>
        </p:blipFill>
        <p:spPr>
          <a:xfrm>
            <a:off x="9263370" y="5804367"/>
            <a:ext cx="1300874" cy="502463"/>
          </a:xfrm>
          <a:prstGeom prst="rect">
            <a:avLst/>
          </a:prstGeom>
          <a:noFill/>
          <a:ln>
            <a:noFill/>
          </a:ln>
        </p:spPr>
      </p:pic>
      <p:pic>
        <p:nvPicPr>
          <p:cNvPr descr="Lede New Orleans" id="1122" name="Google Shape;1122;p30"/>
          <p:cNvPicPr preferRelativeResize="0"/>
          <p:nvPr/>
        </p:nvPicPr>
        <p:blipFill rotWithShape="1">
          <a:blip r:embed="rId7">
            <a:alphaModFix/>
          </a:blip>
          <a:srcRect b="0" l="0" r="0" t="0"/>
          <a:stretch/>
        </p:blipFill>
        <p:spPr>
          <a:xfrm>
            <a:off x="9311427" y="3525055"/>
            <a:ext cx="1231016" cy="909779"/>
          </a:xfrm>
          <a:prstGeom prst="rect">
            <a:avLst/>
          </a:prstGeom>
          <a:noFill/>
          <a:ln>
            <a:noFill/>
          </a:ln>
        </p:spPr>
      </p:pic>
      <p:sp>
        <p:nvSpPr>
          <p:cNvPr id="1123" name="Google Shape;1123;p30"/>
          <p:cNvSpPr/>
          <p:nvPr/>
        </p:nvSpPr>
        <p:spPr>
          <a:xfrm>
            <a:off x="4164506" y="2499581"/>
            <a:ext cx="3067332" cy="671674"/>
          </a:xfrm>
          <a:prstGeom prst="rect">
            <a:avLst/>
          </a:prstGeom>
          <a:noFill/>
          <a:ln cap="flat" cmpd="sng" w="19050">
            <a:solidFill>
              <a:schemeClr val="accent3"/>
            </a:solidFill>
            <a:prstDash val="solid"/>
            <a:miter lim="8000"/>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2D5A"/>
              </a:buClr>
              <a:buSzPts val="1600"/>
              <a:buFont typeface="Arial"/>
              <a:buNone/>
            </a:pPr>
            <a:r>
              <a:rPr b="1" i="0" lang="en-US" sz="1600" u="none" cap="none" strike="noStrike">
                <a:solidFill>
                  <a:srgbClr val="002D5A"/>
                </a:solidFill>
                <a:latin typeface="Arial"/>
                <a:ea typeface="Arial"/>
                <a:cs typeface="Arial"/>
                <a:sym typeface="Arial"/>
              </a:rPr>
              <a:t>…and programmatic partners support CBOs:</a:t>
            </a:r>
            <a:endParaRPr b="1" i="0" sz="1600" u="none" cap="none" strike="noStrike">
              <a:solidFill>
                <a:srgbClr val="002D5A"/>
              </a:solidFill>
              <a:latin typeface="Arial"/>
              <a:ea typeface="Arial"/>
              <a:cs typeface="Arial"/>
              <a:sym typeface="Arial"/>
            </a:endParaRPr>
          </a:p>
        </p:txBody>
      </p:sp>
      <p:sp>
        <p:nvSpPr>
          <p:cNvPr id="1124" name="Google Shape;1124;p30"/>
          <p:cNvSpPr/>
          <p:nvPr/>
        </p:nvSpPr>
        <p:spPr>
          <a:xfrm>
            <a:off x="4164500" y="3268700"/>
            <a:ext cx="3067200" cy="3166800"/>
          </a:xfrm>
          <a:prstGeom prst="rect">
            <a:avLst/>
          </a:prstGeom>
          <a:solidFill>
            <a:schemeClr val="accent3"/>
          </a:solidFill>
          <a:ln>
            <a:noFill/>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FEFFFF"/>
              </a:buClr>
              <a:buSzPts val="1600"/>
              <a:buFont typeface="Arial"/>
              <a:buChar char="•"/>
            </a:pPr>
            <a:r>
              <a:rPr b="0" i="0" lang="en-US" sz="1600" u="none" cap="none" strike="noStrike">
                <a:solidFill>
                  <a:srgbClr val="FEFFFF"/>
                </a:solidFill>
                <a:latin typeface="Arial"/>
                <a:ea typeface="Arial"/>
                <a:cs typeface="Arial"/>
                <a:sym typeface="Arial"/>
              </a:rPr>
              <a:t>Education institutions (e.g., Delgado Community College)</a:t>
            </a:r>
            <a:endParaRPr b="0" i="0" sz="1600" u="none" cap="none" strike="noStrike">
              <a:solidFill>
                <a:srgbClr val="FEFFFF"/>
              </a:solidFill>
              <a:latin typeface="Arial"/>
              <a:ea typeface="Arial"/>
              <a:cs typeface="Arial"/>
              <a:sym typeface="Arial"/>
            </a:endParaRPr>
          </a:p>
          <a:p>
            <a:pPr indent="-285750" lvl="0" marL="285750" marR="0" rtl="0" algn="l">
              <a:lnSpc>
                <a:spcPct val="100000"/>
              </a:lnSpc>
              <a:spcBef>
                <a:spcPts val="0"/>
              </a:spcBef>
              <a:spcAft>
                <a:spcPts val="0"/>
              </a:spcAft>
              <a:buClr>
                <a:srgbClr val="FEFFFF"/>
              </a:buClr>
              <a:buSzPts val="1600"/>
              <a:buFont typeface="Arial"/>
              <a:buChar char="•"/>
            </a:pPr>
            <a:r>
              <a:rPr b="0" i="0" lang="en-US" sz="1600" u="none" cap="none" strike="noStrike">
                <a:solidFill>
                  <a:srgbClr val="FEFFFF"/>
                </a:solidFill>
                <a:latin typeface="Arial"/>
                <a:ea typeface="Arial"/>
                <a:cs typeface="Arial"/>
                <a:sym typeface="Arial"/>
              </a:rPr>
              <a:t>Mental Health services (e.g., Children’s Bureau)</a:t>
            </a:r>
            <a:endParaRPr b="0" i="0" sz="1600" u="none" cap="none" strike="noStrike">
              <a:solidFill>
                <a:srgbClr val="FEFFFF"/>
              </a:solidFill>
              <a:latin typeface="Arial"/>
              <a:ea typeface="Arial"/>
              <a:cs typeface="Arial"/>
              <a:sym typeface="Arial"/>
            </a:endParaRPr>
          </a:p>
          <a:p>
            <a:pPr indent="-285750" lvl="0" marL="285750" marR="0" rtl="0" algn="l">
              <a:lnSpc>
                <a:spcPct val="100000"/>
              </a:lnSpc>
              <a:spcBef>
                <a:spcPts val="0"/>
              </a:spcBef>
              <a:spcAft>
                <a:spcPts val="0"/>
              </a:spcAft>
              <a:buClr>
                <a:srgbClr val="FEFFFF"/>
              </a:buClr>
              <a:buSzPts val="1600"/>
              <a:buFont typeface="Arial"/>
              <a:buChar char="•"/>
            </a:pPr>
            <a:r>
              <a:rPr b="0" i="0" lang="en-US" sz="1600" u="none" cap="none" strike="noStrike">
                <a:solidFill>
                  <a:srgbClr val="FEFFFF"/>
                </a:solidFill>
                <a:latin typeface="Arial"/>
                <a:ea typeface="Arial"/>
                <a:cs typeface="Arial"/>
                <a:sym typeface="Arial"/>
              </a:rPr>
              <a:t>Professional training and advancement through SNAP benefits</a:t>
            </a:r>
            <a:endParaRPr b="0" i="0" sz="1600" u="none" cap="none" strike="noStrike">
              <a:solidFill>
                <a:srgbClr val="FEFFFF"/>
              </a:solidFill>
              <a:latin typeface="Arial"/>
              <a:ea typeface="Arial"/>
              <a:cs typeface="Arial"/>
              <a:sym typeface="Arial"/>
            </a:endParaRPr>
          </a:p>
          <a:p>
            <a:pPr indent="-285750" lvl="0" marL="285750" marR="0" rtl="0" algn="l">
              <a:lnSpc>
                <a:spcPct val="100000"/>
              </a:lnSpc>
              <a:spcBef>
                <a:spcPts val="0"/>
              </a:spcBef>
              <a:spcAft>
                <a:spcPts val="0"/>
              </a:spcAft>
              <a:buClr>
                <a:srgbClr val="FEFFFF"/>
              </a:buClr>
              <a:buSzPts val="1600"/>
              <a:buFont typeface="Arial"/>
              <a:buChar char="•"/>
            </a:pPr>
            <a:r>
              <a:rPr b="0" i="0" lang="en-US" sz="1600" u="none" cap="none" strike="noStrike">
                <a:solidFill>
                  <a:srgbClr val="FEFFFF"/>
                </a:solidFill>
                <a:latin typeface="Arial"/>
                <a:ea typeface="Arial"/>
                <a:cs typeface="Arial"/>
                <a:sym typeface="Arial"/>
              </a:rPr>
              <a:t>Justice-involved population support and development</a:t>
            </a:r>
            <a:endParaRPr b="0" i="0" sz="1600" u="none" cap="none" strike="noStrike">
              <a:solidFill>
                <a:srgbClr val="FEFFFF"/>
              </a:solidFill>
              <a:latin typeface="Arial"/>
              <a:ea typeface="Arial"/>
              <a:cs typeface="Arial"/>
              <a:sym typeface="Arial"/>
            </a:endParaRPr>
          </a:p>
          <a:p>
            <a:pPr indent="-285750" lvl="0" marL="285750" marR="0" rtl="0" algn="l">
              <a:lnSpc>
                <a:spcPct val="100000"/>
              </a:lnSpc>
              <a:spcBef>
                <a:spcPts val="0"/>
              </a:spcBef>
              <a:spcAft>
                <a:spcPts val="0"/>
              </a:spcAft>
              <a:buClr>
                <a:srgbClr val="FEFFFF"/>
              </a:buClr>
              <a:buSzPts val="1600"/>
              <a:buFont typeface="Arial"/>
              <a:buChar char="•"/>
            </a:pPr>
            <a:r>
              <a:rPr b="0" i="0" lang="en-US" sz="1600" u="none" cap="none" strike="noStrike">
                <a:solidFill>
                  <a:srgbClr val="FEFFFF"/>
                </a:solidFill>
                <a:latin typeface="Arial"/>
                <a:ea typeface="Arial"/>
                <a:cs typeface="Arial"/>
                <a:sym typeface="Arial"/>
              </a:rPr>
              <a:t>Employers</a:t>
            </a:r>
            <a:endParaRPr b="0" i="0" sz="1600" u="none" cap="none" strike="noStrike">
              <a:solidFill>
                <a:srgbClr val="FEFFFF"/>
              </a:solidFill>
              <a:latin typeface="Arial"/>
              <a:ea typeface="Arial"/>
              <a:cs typeface="Arial"/>
              <a:sym typeface="Arial"/>
            </a:endParaRPr>
          </a:p>
        </p:txBody>
      </p:sp>
      <p:sp>
        <p:nvSpPr>
          <p:cNvPr id="1125" name="Google Shape;1125;p30"/>
          <p:cNvSpPr/>
          <p:nvPr/>
        </p:nvSpPr>
        <p:spPr>
          <a:xfrm>
            <a:off x="750950" y="2491500"/>
            <a:ext cx="3279600" cy="679800"/>
          </a:xfrm>
          <a:prstGeom prst="rect">
            <a:avLst/>
          </a:prstGeom>
          <a:noFill/>
          <a:ln cap="flat" cmpd="sng" w="19050">
            <a:solidFill>
              <a:schemeClr val="accent2"/>
            </a:solidFill>
            <a:prstDash val="solid"/>
            <a:miter lim="8000"/>
            <a:headEnd len="sm" w="sm" type="none"/>
            <a:tailEnd len="sm" w="sm" type="none"/>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2D5A"/>
              </a:buClr>
              <a:buSzPts val="1600"/>
              <a:buFont typeface="Arial"/>
              <a:buNone/>
            </a:pPr>
            <a:r>
              <a:rPr b="1" i="0" lang="en-US" sz="1600" u="none" cap="none" strike="noStrike">
                <a:solidFill>
                  <a:srgbClr val="002D5A"/>
                </a:solidFill>
                <a:latin typeface="Arial"/>
                <a:ea typeface="Arial"/>
                <a:cs typeface="Arial"/>
                <a:sym typeface="Arial"/>
              </a:rPr>
              <a:t>Success of Community-Based Workforce Programs…</a:t>
            </a:r>
            <a:endParaRPr b="1" i="0" sz="1600" u="none" cap="none" strike="noStrike">
              <a:solidFill>
                <a:srgbClr val="002D5A"/>
              </a:solidFill>
              <a:latin typeface="Arial"/>
              <a:ea typeface="Arial"/>
              <a:cs typeface="Arial"/>
              <a:sym typeface="Arial"/>
            </a:endParaRPr>
          </a:p>
        </p:txBody>
      </p:sp>
      <p:pic>
        <p:nvPicPr>
          <p:cNvPr descr="New Orleans Career Center • NOCC" id="1126" name="Google Shape;1126;p30"/>
          <p:cNvPicPr preferRelativeResize="0"/>
          <p:nvPr/>
        </p:nvPicPr>
        <p:blipFill rotWithShape="1">
          <a:blip r:embed="rId8">
            <a:alphaModFix/>
          </a:blip>
          <a:srcRect b="0" l="0" r="0" t="0"/>
          <a:stretch/>
        </p:blipFill>
        <p:spPr>
          <a:xfrm>
            <a:off x="9515484" y="4622703"/>
            <a:ext cx="796646" cy="993794"/>
          </a:xfrm>
          <a:prstGeom prst="rect">
            <a:avLst/>
          </a:prstGeom>
          <a:noFill/>
          <a:ln>
            <a:noFill/>
          </a:ln>
        </p:spPr>
      </p:pic>
      <p:pic>
        <p:nvPicPr>
          <p:cNvPr descr="Clients — Gray Ink" id="1127" name="Google Shape;1127;p30"/>
          <p:cNvPicPr preferRelativeResize="0"/>
          <p:nvPr/>
        </p:nvPicPr>
        <p:blipFill rotWithShape="1">
          <a:blip r:embed="rId9">
            <a:alphaModFix/>
          </a:blip>
          <a:srcRect b="0" l="0" r="0" t="0"/>
          <a:stretch/>
        </p:blipFill>
        <p:spPr>
          <a:xfrm>
            <a:off x="7070816" y="4262034"/>
            <a:ext cx="2645891" cy="1486991"/>
          </a:xfrm>
          <a:prstGeom prst="rect">
            <a:avLst/>
          </a:prstGeom>
          <a:noFill/>
          <a:ln>
            <a:noFill/>
          </a:ln>
        </p:spPr>
      </p:pic>
      <p:grpSp>
        <p:nvGrpSpPr>
          <p:cNvPr id="1128" name="Google Shape;1128;p30"/>
          <p:cNvGrpSpPr/>
          <p:nvPr/>
        </p:nvGrpSpPr>
        <p:grpSpPr>
          <a:xfrm>
            <a:off x="11411123" y="153739"/>
            <a:ext cx="709885" cy="684087"/>
            <a:chOff x="170" y="45069"/>
            <a:chExt cx="709885" cy="684087"/>
          </a:xfrm>
        </p:grpSpPr>
        <p:sp>
          <p:nvSpPr>
            <p:cNvPr id="1129" name="Google Shape;1129;p30"/>
            <p:cNvSpPr/>
            <p:nvPr/>
          </p:nvSpPr>
          <p:spPr>
            <a:xfrm>
              <a:off x="71423" y="129884"/>
              <a:ext cx="567379" cy="567379"/>
            </a:xfrm>
            <a:prstGeom prst="blockArc">
              <a:avLst>
                <a:gd fmla="val 11880000" name="adj1"/>
                <a:gd fmla="val 1620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0" name="Google Shape;1130;p30"/>
            <p:cNvSpPr/>
            <p:nvPr/>
          </p:nvSpPr>
          <p:spPr>
            <a:xfrm>
              <a:off x="71423" y="129884"/>
              <a:ext cx="567379" cy="567379"/>
            </a:xfrm>
            <a:prstGeom prst="blockArc">
              <a:avLst>
                <a:gd fmla="val 7560000" name="adj1"/>
                <a:gd fmla="val 1188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1" name="Google Shape;1131;p30"/>
            <p:cNvSpPr/>
            <p:nvPr/>
          </p:nvSpPr>
          <p:spPr>
            <a:xfrm>
              <a:off x="71423" y="129884"/>
              <a:ext cx="567379" cy="567379"/>
            </a:xfrm>
            <a:prstGeom prst="blockArc">
              <a:avLst>
                <a:gd fmla="val 3240000" name="adj1"/>
                <a:gd fmla="val 756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2" name="Google Shape;1132;p30"/>
            <p:cNvSpPr/>
            <p:nvPr/>
          </p:nvSpPr>
          <p:spPr>
            <a:xfrm>
              <a:off x="71423" y="129884"/>
              <a:ext cx="567379" cy="567379"/>
            </a:xfrm>
            <a:prstGeom prst="blockArc">
              <a:avLst>
                <a:gd fmla="val 20520000" name="adj1"/>
                <a:gd fmla="val 324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3" name="Google Shape;1133;p30"/>
            <p:cNvSpPr/>
            <p:nvPr/>
          </p:nvSpPr>
          <p:spPr>
            <a:xfrm>
              <a:off x="71423" y="129884"/>
              <a:ext cx="567379" cy="567379"/>
            </a:xfrm>
            <a:prstGeom prst="blockArc">
              <a:avLst>
                <a:gd fmla="val 16200000" name="adj1"/>
                <a:gd fmla="val 2052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4" name="Google Shape;1134;p30"/>
            <p:cNvSpPr/>
            <p:nvPr/>
          </p:nvSpPr>
          <p:spPr>
            <a:xfrm>
              <a:off x="224546" y="283008"/>
              <a:ext cx="261132" cy="261132"/>
            </a:xfrm>
            <a:prstGeom prst="ellipse">
              <a:avLst/>
            </a:prstGeom>
            <a:solidFill>
              <a:schemeClr val="accent1"/>
            </a:solidFill>
            <a:ln cap="flat" cmpd="sng" w="19050">
              <a:solidFill>
                <a:srgbClr val="69510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5" name="Google Shape;1135;p30"/>
            <p:cNvSpPr txBox="1"/>
            <p:nvPr/>
          </p:nvSpPr>
          <p:spPr>
            <a:xfrm>
              <a:off x="262788" y="321250"/>
              <a:ext cx="184648" cy="184648"/>
            </a:xfrm>
            <a:prstGeom prst="rect">
              <a:avLst/>
            </a:prstGeom>
            <a:noFill/>
            <a:ln>
              <a:noFill/>
            </a:ln>
          </p:spPr>
          <p:txBody>
            <a:bodyPr anchorCtr="0" anchor="ctr" bIns="12700" lIns="12700" spcFirstLastPara="1" rIns="12700" wrap="square" tIns="12700">
              <a:noAutofit/>
            </a:bodyPr>
            <a:lstStyle/>
            <a:p>
              <a:pPr indent="0" lvl="0" marL="0" marR="0" rtl="0" algn="ctr">
                <a:lnSpc>
                  <a:spcPct val="100000"/>
                </a:lnSpc>
                <a:spcBef>
                  <a:spcPts val="0"/>
                </a:spcBef>
                <a:spcAft>
                  <a:spcPts val="0"/>
                </a:spcAft>
                <a:buClr>
                  <a:schemeClr val="lt1"/>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1136" name="Google Shape;1136;p30"/>
            <p:cNvSpPr/>
            <p:nvPr/>
          </p:nvSpPr>
          <p:spPr>
            <a:xfrm>
              <a:off x="263716" y="45069"/>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7" name="Google Shape;1137;p30"/>
            <p:cNvSpPr txBox="1"/>
            <p:nvPr/>
          </p:nvSpPr>
          <p:spPr>
            <a:xfrm>
              <a:off x="290485" y="71838"/>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138" name="Google Shape;1138;p30"/>
            <p:cNvSpPr/>
            <p:nvPr/>
          </p:nvSpPr>
          <p:spPr>
            <a:xfrm>
              <a:off x="527262" y="236546"/>
              <a:ext cx="182793" cy="182793"/>
            </a:xfrm>
            <a:prstGeom prst="ellipse">
              <a:avLst/>
            </a:prstGeom>
            <a:solidFill>
              <a:schemeClr val="accent6"/>
            </a:solidFill>
            <a:ln cap="flat" cmpd="sng" w="2540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9" name="Google Shape;1139;p30"/>
            <p:cNvSpPr txBox="1"/>
            <p:nvPr/>
          </p:nvSpPr>
          <p:spPr>
            <a:xfrm>
              <a:off x="554031" y="263315"/>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140" name="Google Shape;1140;p30"/>
            <p:cNvSpPr/>
            <p:nvPr/>
          </p:nvSpPr>
          <p:spPr>
            <a:xfrm>
              <a:off x="426597" y="546363"/>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1" name="Google Shape;1141;p30"/>
            <p:cNvSpPr txBox="1"/>
            <p:nvPr/>
          </p:nvSpPr>
          <p:spPr>
            <a:xfrm>
              <a:off x="453366" y="573132"/>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142" name="Google Shape;1142;p30"/>
            <p:cNvSpPr/>
            <p:nvPr/>
          </p:nvSpPr>
          <p:spPr>
            <a:xfrm>
              <a:off x="100835" y="546363"/>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3" name="Google Shape;1143;p30"/>
            <p:cNvSpPr txBox="1"/>
            <p:nvPr/>
          </p:nvSpPr>
          <p:spPr>
            <a:xfrm>
              <a:off x="127604" y="573132"/>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144" name="Google Shape;1144;p30"/>
            <p:cNvSpPr/>
            <p:nvPr/>
          </p:nvSpPr>
          <p:spPr>
            <a:xfrm>
              <a:off x="170" y="236546"/>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5" name="Google Shape;1145;p30"/>
            <p:cNvSpPr txBox="1"/>
            <p:nvPr/>
          </p:nvSpPr>
          <p:spPr>
            <a:xfrm>
              <a:off x="26939" y="263315"/>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grpSp>
      <p:sp>
        <p:nvSpPr>
          <p:cNvPr id="1146" name="Google Shape;1146;p30"/>
          <p:cNvSpPr txBox="1"/>
          <p:nvPr/>
        </p:nvSpPr>
        <p:spPr>
          <a:xfrm>
            <a:off x="813442" y="1581079"/>
            <a:ext cx="10565100" cy="6798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New Orleans OY-serving CBOs are essential, as they are on the frontline with OY, developing supportive partnerships, and working collaboratively with backbone organizations and community to achieve meaningful impact</a:t>
            </a:r>
            <a:endParaRPr b="0" i="0" sz="1400" u="none" cap="none" strike="noStrike">
              <a:solidFill>
                <a:srgbClr val="000000"/>
              </a:solidFill>
              <a:latin typeface="Arial"/>
              <a:ea typeface="Arial"/>
              <a:cs typeface="Arial"/>
              <a:sym typeface="Arial"/>
            </a:endParaRPr>
          </a:p>
        </p:txBody>
      </p:sp>
      <p:pic>
        <p:nvPicPr>
          <p:cNvPr descr="Tours of Delgado Community College" id="1147" name="Google Shape;1147;p30"/>
          <p:cNvPicPr preferRelativeResize="0"/>
          <p:nvPr/>
        </p:nvPicPr>
        <p:blipFill rotWithShape="1">
          <a:blip r:embed="rId10">
            <a:alphaModFix/>
          </a:blip>
          <a:srcRect b="0" l="0" r="0" t="0"/>
          <a:stretch/>
        </p:blipFill>
        <p:spPr>
          <a:xfrm>
            <a:off x="7594594" y="3778689"/>
            <a:ext cx="1453735" cy="427981"/>
          </a:xfrm>
          <a:prstGeom prst="rect">
            <a:avLst/>
          </a:prstGeom>
          <a:noFill/>
          <a:ln>
            <a:noFill/>
          </a:ln>
        </p:spPr>
      </p:pic>
      <p:pic>
        <p:nvPicPr>
          <p:cNvPr id="1148" name="Google Shape;1148;p30"/>
          <p:cNvPicPr preferRelativeResize="0"/>
          <p:nvPr/>
        </p:nvPicPr>
        <p:blipFill rotWithShape="1">
          <a:blip r:embed="rId11">
            <a:alphaModFix/>
          </a:blip>
          <a:srcRect b="0" l="0" r="0" t="0"/>
          <a:stretch/>
        </p:blipFill>
        <p:spPr>
          <a:xfrm>
            <a:off x="7558600" y="2522895"/>
            <a:ext cx="1670325" cy="814280"/>
          </a:xfrm>
          <a:prstGeom prst="rect">
            <a:avLst/>
          </a:prstGeom>
          <a:noFill/>
          <a:ln>
            <a:noFill/>
          </a:ln>
        </p:spPr>
      </p:pic>
      <p:pic>
        <p:nvPicPr>
          <p:cNvPr id="1149" name="Google Shape;1149;p30"/>
          <p:cNvPicPr preferRelativeResize="0"/>
          <p:nvPr/>
        </p:nvPicPr>
        <p:blipFill rotWithShape="1">
          <a:blip r:embed="rId12">
            <a:alphaModFix/>
          </a:blip>
          <a:srcRect b="0" l="0" r="0" t="0"/>
          <a:stretch/>
        </p:blipFill>
        <p:spPr>
          <a:xfrm>
            <a:off x="9434251" y="2459825"/>
            <a:ext cx="2188812" cy="877349"/>
          </a:xfrm>
          <a:prstGeom prst="rect">
            <a:avLst/>
          </a:prstGeom>
          <a:noFill/>
          <a:ln>
            <a:noFill/>
          </a:ln>
        </p:spPr>
      </p:pic>
      <p:pic>
        <p:nvPicPr>
          <p:cNvPr id="1150" name="Google Shape;1150;p30"/>
          <p:cNvPicPr preferRelativeResize="0"/>
          <p:nvPr/>
        </p:nvPicPr>
        <p:blipFill rotWithShape="1">
          <a:blip r:embed="rId13">
            <a:alphaModFix/>
          </a:blip>
          <a:srcRect b="0" l="0" r="0" t="0"/>
          <a:stretch/>
        </p:blipFill>
        <p:spPr>
          <a:xfrm>
            <a:off x="10733250" y="3450425"/>
            <a:ext cx="1084525" cy="1084525"/>
          </a:xfrm>
          <a:prstGeom prst="rect">
            <a:avLst/>
          </a:prstGeom>
          <a:noFill/>
          <a:ln>
            <a:noFill/>
          </a:ln>
        </p:spPr>
      </p:pic>
      <p:sp>
        <p:nvSpPr>
          <p:cNvPr id="1151" name="Google Shape;1151;p3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AC3EE"/>
        </a:solidFill>
      </p:bgPr>
    </p:bg>
    <p:spTree>
      <p:nvGrpSpPr>
        <p:cNvPr id="269" name="Shape 269"/>
        <p:cNvGrpSpPr/>
        <p:nvPr/>
      </p:nvGrpSpPr>
      <p:grpSpPr>
        <a:xfrm>
          <a:off x="0" y="0"/>
          <a:ext cx="0" cy="0"/>
          <a:chOff x="0" y="0"/>
          <a:chExt cx="0" cy="0"/>
        </a:xfrm>
      </p:grpSpPr>
      <p:pic>
        <p:nvPicPr>
          <p:cNvPr descr="A city with buildings and a dome&#10;&#10;AI-generated content may be incorrect." id="270" name="Google Shape;270;p3"/>
          <p:cNvPicPr preferRelativeResize="0"/>
          <p:nvPr/>
        </p:nvPicPr>
        <p:blipFill rotWithShape="1">
          <a:blip r:embed="rId3">
            <a:alphaModFix amt="17000"/>
          </a:blip>
          <a:srcRect b="23015" l="7264" r="15534" t="0"/>
          <a:stretch/>
        </p:blipFill>
        <p:spPr>
          <a:xfrm>
            <a:off x="0" y="-41220"/>
            <a:ext cx="12192000" cy="6847994"/>
          </a:xfrm>
          <a:prstGeom prst="rect">
            <a:avLst/>
          </a:prstGeom>
          <a:noFill/>
          <a:ln>
            <a:noFill/>
          </a:ln>
        </p:spPr>
      </p:pic>
      <p:sp>
        <p:nvSpPr>
          <p:cNvPr id="271" name="Google Shape;271;p3"/>
          <p:cNvSpPr txBox="1"/>
          <p:nvPr>
            <p:ph idx="1" type="body"/>
          </p:nvPr>
        </p:nvSpPr>
        <p:spPr>
          <a:xfrm>
            <a:off x="327908" y="2112925"/>
            <a:ext cx="5047500" cy="34152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2133"/>
              </a:spcAft>
              <a:buClr>
                <a:srgbClr val="002D5A"/>
              </a:buClr>
              <a:buSzPts val="1200"/>
              <a:buNone/>
            </a:pPr>
            <a:r>
              <a:rPr b="0" i="0" lang="en-US" u="none" strike="noStrike">
                <a:solidFill>
                  <a:srgbClr val="002D5A"/>
                </a:solidFill>
                <a:latin typeface="Arial"/>
                <a:ea typeface="Arial"/>
                <a:cs typeface="Arial"/>
                <a:sym typeface="Arial"/>
              </a:rPr>
              <a:t>The New Orleans </a:t>
            </a:r>
            <a:r>
              <a:rPr b="0" i="0" lang="en-US" u="none" strike="noStrike">
                <a:solidFill>
                  <a:srgbClr val="002D5A"/>
                </a:solidFill>
                <a:latin typeface="Arial"/>
                <a:ea typeface="Arial"/>
                <a:cs typeface="Arial"/>
                <a:sym typeface="Arial"/>
                <a:extLst>
                  <a:ext uri="http://customooxmlschemas.google.com/">
                    <go:slidesCustomData xmlns:go="http://customooxmlschemas.google.com/" textRoundtripDataId="1"/>
                  </a:ext>
                </a:extLst>
              </a:rPr>
              <a:t>Oppor</a:t>
            </a:r>
            <a:r>
              <a:rPr lang="en-US">
                <a:solidFill>
                  <a:srgbClr val="002D5A"/>
                </a:solidFill>
                <a:latin typeface="Arial"/>
                <a:ea typeface="Arial"/>
                <a:cs typeface="Arial"/>
                <a:sym typeface="Arial"/>
                <a:extLst>
                  <a:ext uri="http://customooxmlschemas.google.com/">
                    <go:slidesCustomData xmlns:go="http://customooxmlschemas.google.com/" textRoundtripDataId="2"/>
                  </a:ext>
                </a:extLst>
              </a:rPr>
              <a:t>tunity </a:t>
            </a:r>
            <a:r>
              <a:rPr b="0" i="0" lang="en-US" u="none" strike="noStrike">
                <a:solidFill>
                  <a:srgbClr val="002D5A"/>
                </a:solidFill>
                <a:latin typeface="Arial"/>
                <a:ea typeface="Arial"/>
                <a:cs typeface="Arial"/>
                <a:sym typeface="Arial"/>
                <a:extLst>
                  <a:ext uri="http://customooxmlschemas.google.com/">
                    <go:slidesCustomData xmlns:go="http://customooxmlschemas.google.com/" textRoundtripDataId="3"/>
                  </a:ext>
                </a:extLst>
              </a:rPr>
              <a:t>Youth</a:t>
            </a:r>
            <a:r>
              <a:rPr b="0" i="0" lang="en-US" u="none" strike="noStrike">
                <a:solidFill>
                  <a:srgbClr val="002D5A"/>
                </a:solidFill>
                <a:latin typeface="Arial"/>
                <a:ea typeface="Arial"/>
                <a:cs typeface="Arial"/>
                <a:sym typeface="Arial"/>
              </a:rPr>
              <a:t> Storytelling Initiative, funded by the </a:t>
            </a:r>
            <a:r>
              <a:rPr b="1" i="0" lang="en-US" u="none" strike="noStrike">
                <a:solidFill>
                  <a:srgbClr val="002D5A"/>
                </a:solidFill>
                <a:latin typeface="Arial"/>
                <a:ea typeface="Arial"/>
                <a:cs typeface="Arial"/>
                <a:sym typeface="Arial"/>
              </a:rPr>
              <a:t>Conrad N. Hilton Foundation</a:t>
            </a:r>
            <a:r>
              <a:rPr b="0" i="0" lang="en-US" u="none" strike="noStrike">
                <a:solidFill>
                  <a:srgbClr val="002D5A"/>
                </a:solidFill>
                <a:latin typeface="Arial"/>
                <a:ea typeface="Arial"/>
                <a:cs typeface="Arial"/>
                <a:sym typeface="Arial"/>
              </a:rPr>
              <a:t>, gathered stories, data, and research to highlight the growth and impact of New Orleans' youth support network since 2011.</a:t>
            </a:r>
            <a:r>
              <a:rPr b="0" i="0" lang="en-US">
                <a:solidFill>
                  <a:srgbClr val="000000"/>
                </a:solidFill>
                <a:latin typeface="Arial"/>
                <a:ea typeface="Arial"/>
                <a:cs typeface="Arial"/>
                <a:sym typeface="Arial"/>
              </a:rPr>
              <a:t>​</a:t>
            </a:r>
            <a:endParaRPr>
              <a:latin typeface="Arial"/>
              <a:ea typeface="Arial"/>
              <a:cs typeface="Arial"/>
              <a:sym typeface="Arial"/>
            </a:endParaRPr>
          </a:p>
        </p:txBody>
      </p:sp>
      <p:sp>
        <p:nvSpPr>
          <p:cNvPr id="272" name="Google Shape;272;p3"/>
          <p:cNvSpPr txBox="1"/>
          <p:nvPr>
            <p:ph type="ctrTitle"/>
          </p:nvPr>
        </p:nvSpPr>
        <p:spPr>
          <a:xfrm>
            <a:off x="345624" y="1580900"/>
            <a:ext cx="4992000" cy="8568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rgbClr val="29354C"/>
              </a:buClr>
              <a:buSzPts val="1800"/>
              <a:buFont typeface="DM Serif Display"/>
              <a:buNone/>
            </a:pPr>
            <a:r>
              <a:rPr b="1" lang="en-US" sz="3300">
                <a:solidFill>
                  <a:srgbClr val="29354C"/>
                </a:solidFill>
                <a:latin typeface="DM Serif Display"/>
                <a:ea typeface="DM Serif Display"/>
                <a:cs typeface="DM Serif Display"/>
                <a:sym typeface="DM Serif Display"/>
              </a:rPr>
              <a:t>PROJECT  OVERVIEW </a:t>
            </a:r>
            <a:endParaRPr b="1" sz="3300">
              <a:solidFill>
                <a:srgbClr val="29354C"/>
              </a:solidFill>
              <a:latin typeface="DM Serif Display"/>
              <a:ea typeface="DM Serif Display"/>
              <a:cs typeface="DM Serif Display"/>
              <a:sym typeface="DM Serif Display"/>
            </a:endParaRPr>
          </a:p>
        </p:txBody>
      </p:sp>
      <p:pic>
        <p:nvPicPr>
          <p:cNvPr id="273" name="Google Shape;273;p3"/>
          <p:cNvPicPr preferRelativeResize="0"/>
          <p:nvPr/>
        </p:nvPicPr>
        <p:blipFill rotWithShape="1">
          <a:blip r:embed="rId4">
            <a:alphaModFix/>
          </a:blip>
          <a:srcRect b="0" l="8259" r="12076" t="0"/>
          <a:stretch/>
        </p:blipFill>
        <p:spPr>
          <a:xfrm>
            <a:off x="5703303" y="1652449"/>
            <a:ext cx="5795152" cy="3787656"/>
          </a:xfrm>
          <a:prstGeom prst="rect">
            <a:avLst/>
          </a:prstGeom>
          <a:noFill/>
          <a:ln>
            <a:noFill/>
          </a:ln>
          <a:effectLst>
            <a:outerShdw blurRad="50800" rotWithShape="0" algn="t" dir="5400000" dist="38100">
              <a:srgbClr val="000000">
                <a:alpha val="40000"/>
              </a:srgbClr>
            </a:outerShdw>
          </a:effectLst>
        </p:spPr>
      </p:pic>
      <p:sp>
        <p:nvSpPr>
          <p:cNvPr id="274" name="Google Shape;274;p3"/>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pic>
        <p:nvPicPr>
          <p:cNvPr descr="A person wearing headphones and a scarf holding a skateboard&#10;&#10;AI-generated content may be incorrect." id="1156" name="Google Shape;1156;g3946f0eab86_0_148"/>
          <p:cNvPicPr preferRelativeResize="0"/>
          <p:nvPr/>
        </p:nvPicPr>
        <p:blipFill rotWithShape="1">
          <a:blip r:embed="rId3">
            <a:alphaModFix amt="32000"/>
          </a:blip>
          <a:srcRect b="79491" l="59637" r="18805" t="2237"/>
          <a:stretch/>
        </p:blipFill>
        <p:spPr>
          <a:xfrm flipH="1">
            <a:off x="-1" y="3769"/>
            <a:ext cx="12192001" cy="6854231"/>
          </a:xfrm>
          <a:prstGeom prst="rect">
            <a:avLst/>
          </a:prstGeom>
          <a:noFill/>
          <a:ln>
            <a:noFill/>
          </a:ln>
        </p:spPr>
      </p:pic>
      <p:sp>
        <p:nvSpPr>
          <p:cNvPr id="1157" name="Google Shape;1157;g3946f0eab86_0_148"/>
          <p:cNvSpPr txBox="1"/>
          <p:nvPr>
            <p:ph type="ctrTitle"/>
          </p:nvPr>
        </p:nvSpPr>
        <p:spPr>
          <a:xfrm>
            <a:off x="93375" y="80100"/>
            <a:ext cx="11317800" cy="13161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rgbClr val="002D5A"/>
              </a:buClr>
              <a:buSzPts val="1800"/>
              <a:buFont typeface="DM Serif Display"/>
              <a:buNone/>
            </a:pPr>
            <a:r>
              <a:rPr lang="en-US" sz="3300">
                <a:latin typeface="DM Serif Display"/>
                <a:ea typeface="DM Serif Display"/>
                <a:cs typeface="DM Serif Display"/>
                <a:sym typeface="DM Serif Display"/>
              </a:rPr>
              <a:t>New Orleans youth-serving orgs collectively received $7.38M in SNAP E&amp;T funding from 2022-2024, averaging $2.46M annually to support OY programming</a:t>
            </a:r>
            <a:endParaRPr sz="3300">
              <a:solidFill>
                <a:srgbClr val="002D5A"/>
              </a:solidFill>
              <a:latin typeface="DM Serif Display"/>
              <a:ea typeface="DM Serif Display"/>
              <a:cs typeface="DM Serif Display"/>
              <a:sym typeface="DM Serif Display"/>
            </a:endParaRPr>
          </a:p>
        </p:txBody>
      </p:sp>
      <p:sp>
        <p:nvSpPr>
          <p:cNvPr id="1158" name="Google Shape;1158;g3946f0eab86_0_148"/>
          <p:cNvSpPr/>
          <p:nvPr/>
        </p:nvSpPr>
        <p:spPr>
          <a:xfrm>
            <a:off x="313900" y="2082350"/>
            <a:ext cx="3922800" cy="3758400"/>
          </a:xfrm>
          <a:prstGeom prst="rect">
            <a:avLst/>
          </a:prstGeom>
          <a:solidFill>
            <a:schemeClr val="accent1"/>
          </a:solidFill>
          <a:ln>
            <a:noFill/>
          </a:ln>
        </p:spPr>
        <p:txBody>
          <a:bodyPr anchorCtr="0" anchor="ctr" bIns="121900" lIns="121900" spcFirstLastPara="1" rIns="121900" wrap="square" tIns="121900">
            <a:noAutofit/>
          </a:bodyPr>
          <a:lstStyle/>
          <a:p>
            <a:pPr indent="-323850" lvl="0" marL="457200" marR="0" rtl="0" algn="l">
              <a:lnSpc>
                <a:spcPct val="100000"/>
              </a:lnSpc>
              <a:spcBef>
                <a:spcPts val="0"/>
              </a:spcBef>
              <a:spcAft>
                <a:spcPts val="0"/>
              </a:spcAft>
              <a:buClr>
                <a:schemeClr val="dk1"/>
              </a:buClr>
              <a:buSzPts val="1500"/>
              <a:buFont typeface="Arial"/>
              <a:buChar char="●"/>
            </a:pPr>
            <a:r>
              <a:rPr b="0" i="0" lang="en-US" sz="1500" u="none" cap="none" strike="noStrike">
                <a:solidFill>
                  <a:srgbClr val="29354C"/>
                </a:solidFill>
                <a:latin typeface="Arial"/>
                <a:ea typeface="Arial"/>
                <a:cs typeface="Arial"/>
                <a:sym typeface="Arial"/>
              </a:rPr>
              <a:t>Louisiana's SNAP E&amp;T initiative provides skills training and work experience for SNAP recipients</a:t>
            </a:r>
            <a:r>
              <a:rPr b="0" i="0" lang="en-US" sz="1500" u="none" cap="none" strike="noStrike">
                <a:solidFill>
                  <a:schemeClr val="dk1"/>
                </a:solidFill>
                <a:latin typeface="Arial"/>
                <a:ea typeface="Arial"/>
                <a:cs typeface="Arial"/>
                <a:sym typeface="Arial"/>
              </a:rPr>
              <a:t>.</a:t>
            </a:r>
            <a:endParaRPr b="0" i="0" sz="1500" u="none" cap="none" strike="noStrike">
              <a:solidFill>
                <a:srgbClr val="29354C"/>
              </a:solidFill>
              <a:latin typeface="Arial"/>
              <a:ea typeface="Arial"/>
              <a:cs typeface="Arial"/>
              <a:sym typeface="Arial"/>
            </a:endParaRPr>
          </a:p>
          <a:p>
            <a:pPr indent="-323850" lvl="0" marL="457200" marR="0" rtl="0" algn="l">
              <a:lnSpc>
                <a:spcPct val="100000"/>
              </a:lnSpc>
              <a:spcBef>
                <a:spcPts val="0"/>
              </a:spcBef>
              <a:spcAft>
                <a:spcPts val="0"/>
              </a:spcAft>
              <a:buClr>
                <a:srgbClr val="29354C"/>
              </a:buClr>
              <a:buSzPts val="1500"/>
              <a:buFont typeface="Arial"/>
              <a:buChar char="●"/>
            </a:pPr>
            <a:r>
              <a:rPr b="0" i="0" lang="en-US" sz="1500" u="none" cap="none" strike="noStrike">
                <a:solidFill>
                  <a:srgbClr val="29354C"/>
                </a:solidFill>
                <a:latin typeface="Arial"/>
                <a:ea typeface="Arial"/>
                <a:cs typeface="Arial"/>
                <a:sym typeface="Arial"/>
              </a:rPr>
              <a:t>A number of OY-serving nonprofit orgs are successfully leveraging SNAP E&amp;T reimbursements to create sustainable, braided funding models that complement philanthropic grant dollars</a:t>
            </a:r>
            <a:endParaRPr b="0" i="0" sz="1500" u="none" cap="none" strike="noStrike">
              <a:solidFill>
                <a:srgbClr val="29354C"/>
              </a:solidFill>
              <a:latin typeface="Arial"/>
              <a:ea typeface="Arial"/>
              <a:cs typeface="Arial"/>
              <a:sym typeface="Arial"/>
            </a:endParaRPr>
          </a:p>
          <a:p>
            <a:pPr indent="-323850" lvl="0" marL="457200" marR="0" rtl="0" algn="l">
              <a:lnSpc>
                <a:spcPct val="100000"/>
              </a:lnSpc>
              <a:spcBef>
                <a:spcPts val="0"/>
              </a:spcBef>
              <a:spcAft>
                <a:spcPts val="0"/>
              </a:spcAft>
              <a:buClr>
                <a:schemeClr val="dk2"/>
              </a:buClr>
              <a:buSzPts val="1500"/>
              <a:buFont typeface="Arial"/>
              <a:buChar char="●"/>
            </a:pPr>
            <a:r>
              <a:rPr b="0" i="0" lang="en-US" sz="1500" u="none" cap="none" strike="noStrike">
                <a:solidFill>
                  <a:schemeClr val="dk2"/>
                </a:solidFill>
                <a:latin typeface="Arial"/>
                <a:ea typeface="Arial"/>
                <a:cs typeface="Arial"/>
                <a:sym typeface="Arial"/>
              </a:rPr>
              <a:t>Despite modest year-over-year decreases, orgs have collectively maintained strong funding levels with a total of ~$7.38M from 2022-2024, $2.46M annually</a:t>
            </a:r>
            <a:endParaRPr b="0" i="0" sz="1500" u="none" cap="none" strike="noStrike">
              <a:solidFill>
                <a:srgbClr val="29354C"/>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29354C"/>
              </a:solidFill>
              <a:latin typeface="Arial"/>
              <a:ea typeface="Arial"/>
              <a:cs typeface="Arial"/>
              <a:sym typeface="Arial"/>
            </a:endParaRPr>
          </a:p>
        </p:txBody>
      </p:sp>
      <p:sp>
        <p:nvSpPr>
          <p:cNvPr id="1159" name="Google Shape;1159;g3946f0eab86_0_148"/>
          <p:cNvSpPr txBox="1"/>
          <p:nvPr/>
        </p:nvSpPr>
        <p:spPr>
          <a:xfrm>
            <a:off x="4504544" y="2229222"/>
            <a:ext cx="184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60" name="Google Shape;1160;g3946f0eab86_0_148"/>
          <p:cNvSpPr txBox="1"/>
          <p:nvPr/>
        </p:nvSpPr>
        <p:spPr>
          <a:xfrm>
            <a:off x="219400" y="2006225"/>
            <a:ext cx="4111800" cy="323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61" name="Google Shape;1161;g3946f0eab86_0_148"/>
          <p:cNvSpPr txBox="1"/>
          <p:nvPr/>
        </p:nvSpPr>
        <p:spPr>
          <a:xfrm>
            <a:off x="313900" y="6222750"/>
            <a:ext cx="4538700" cy="57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chemeClr val="dk1"/>
                </a:solidFill>
                <a:latin typeface="Arial"/>
                <a:ea typeface="Arial"/>
                <a:cs typeface="Arial"/>
                <a:sym typeface="Arial"/>
              </a:rPr>
              <a:t>Source: NOCC, Cafe Hope, Cafe Reconcile, Operation Restoration, YEP, Liberty Kitchen, Cowen Institute — SNAP E&amp;T Funding Data and Context (2022–2024), provided to author via email communications, 2024.</a:t>
            </a:r>
            <a:endParaRPr b="0" i="0" sz="1050" u="none" cap="none" strike="noStrike">
              <a:solidFill>
                <a:schemeClr val="dk1"/>
              </a:solidFill>
              <a:latin typeface="Arial"/>
              <a:ea typeface="Arial"/>
              <a:cs typeface="Arial"/>
              <a:sym typeface="Arial"/>
            </a:endParaRPr>
          </a:p>
        </p:txBody>
      </p:sp>
      <p:grpSp>
        <p:nvGrpSpPr>
          <p:cNvPr id="1162" name="Google Shape;1162;g3946f0eab86_0_148"/>
          <p:cNvGrpSpPr/>
          <p:nvPr/>
        </p:nvGrpSpPr>
        <p:grpSpPr>
          <a:xfrm>
            <a:off x="11411123" y="153739"/>
            <a:ext cx="709792" cy="683994"/>
            <a:chOff x="170" y="45069"/>
            <a:chExt cx="709792" cy="683994"/>
          </a:xfrm>
        </p:grpSpPr>
        <p:sp>
          <p:nvSpPr>
            <p:cNvPr id="1163" name="Google Shape;1163;g3946f0eab86_0_148"/>
            <p:cNvSpPr/>
            <p:nvPr/>
          </p:nvSpPr>
          <p:spPr>
            <a:xfrm>
              <a:off x="71423" y="129884"/>
              <a:ext cx="567300" cy="567300"/>
            </a:xfrm>
            <a:prstGeom prst="blockArc">
              <a:avLst>
                <a:gd fmla="val 11880000" name="adj1"/>
                <a:gd fmla="val 1620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4" name="Google Shape;1164;g3946f0eab86_0_148"/>
            <p:cNvSpPr/>
            <p:nvPr/>
          </p:nvSpPr>
          <p:spPr>
            <a:xfrm>
              <a:off x="71423" y="129884"/>
              <a:ext cx="567300" cy="567300"/>
            </a:xfrm>
            <a:prstGeom prst="blockArc">
              <a:avLst>
                <a:gd fmla="val 7560000" name="adj1"/>
                <a:gd fmla="val 1188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5" name="Google Shape;1165;g3946f0eab86_0_148"/>
            <p:cNvSpPr/>
            <p:nvPr/>
          </p:nvSpPr>
          <p:spPr>
            <a:xfrm>
              <a:off x="71423" y="129884"/>
              <a:ext cx="567300" cy="567300"/>
            </a:xfrm>
            <a:prstGeom prst="blockArc">
              <a:avLst>
                <a:gd fmla="val 3240000" name="adj1"/>
                <a:gd fmla="val 756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6" name="Google Shape;1166;g3946f0eab86_0_148"/>
            <p:cNvSpPr/>
            <p:nvPr/>
          </p:nvSpPr>
          <p:spPr>
            <a:xfrm>
              <a:off x="71423" y="129884"/>
              <a:ext cx="567300" cy="567300"/>
            </a:xfrm>
            <a:prstGeom prst="blockArc">
              <a:avLst>
                <a:gd fmla="val 20520000" name="adj1"/>
                <a:gd fmla="val 324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7" name="Google Shape;1167;g3946f0eab86_0_148"/>
            <p:cNvSpPr/>
            <p:nvPr/>
          </p:nvSpPr>
          <p:spPr>
            <a:xfrm>
              <a:off x="71423" y="129884"/>
              <a:ext cx="567300" cy="567300"/>
            </a:xfrm>
            <a:prstGeom prst="blockArc">
              <a:avLst>
                <a:gd fmla="val 16200000" name="adj1"/>
                <a:gd fmla="val 2052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8" name="Google Shape;1168;g3946f0eab86_0_148"/>
            <p:cNvSpPr/>
            <p:nvPr/>
          </p:nvSpPr>
          <p:spPr>
            <a:xfrm>
              <a:off x="224546" y="283008"/>
              <a:ext cx="261000" cy="261000"/>
            </a:xfrm>
            <a:prstGeom prst="ellipse">
              <a:avLst/>
            </a:prstGeom>
            <a:solidFill>
              <a:schemeClr val="accent1"/>
            </a:solidFill>
            <a:ln cap="flat" cmpd="sng" w="19050">
              <a:solidFill>
                <a:srgbClr val="69510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9" name="Google Shape;1169;g3946f0eab86_0_148"/>
            <p:cNvSpPr txBox="1"/>
            <p:nvPr/>
          </p:nvSpPr>
          <p:spPr>
            <a:xfrm>
              <a:off x="262788" y="321250"/>
              <a:ext cx="184500" cy="184500"/>
            </a:xfrm>
            <a:prstGeom prst="rect">
              <a:avLst/>
            </a:prstGeom>
            <a:noFill/>
            <a:ln>
              <a:noFill/>
            </a:ln>
          </p:spPr>
          <p:txBody>
            <a:bodyPr anchorCtr="0" anchor="ctr" bIns="12700" lIns="12700" spcFirstLastPara="1" rIns="12700" wrap="square" tIns="12700">
              <a:noAutofit/>
            </a:bodyPr>
            <a:lstStyle/>
            <a:p>
              <a:pPr indent="0" lvl="0" marL="0" marR="0" rtl="0" algn="ctr">
                <a:lnSpc>
                  <a:spcPct val="100000"/>
                </a:lnSpc>
                <a:spcBef>
                  <a:spcPts val="0"/>
                </a:spcBef>
                <a:spcAft>
                  <a:spcPts val="0"/>
                </a:spcAft>
                <a:buClr>
                  <a:schemeClr val="lt1"/>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1170" name="Google Shape;1170;g3946f0eab86_0_148"/>
            <p:cNvSpPr/>
            <p:nvPr/>
          </p:nvSpPr>
          <p:spPr>
            <a:xfrm>
              <a:off x="263716" y="45069"/>
              <a:ext cx="182700" cy="182700"/>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1" name="Google Shape;1171;g3946f0eab86_0_148"/>
            <p:cNvSpPr txBox="1"/>
            <p:nvPr/>
          </p:nvSpPr>
          <p:spPr>
            <a:xfrm>
              <a:off x="290485" y="71838"/>
              <a:ext cx="129300" cy="129300"/>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172" name="Google Shape;1172;g3946f0eab86_0_148"/>
            <p:cNvSpPr/>
            <p:nvPr/>
          </p:nvSpPr>
          <p:spPr>
            <a:xfrm>
              <a:off x="527262" y="236546"/>
              <a:ext cx="182700" cy="182700"/>
            </a:xfrm>
            <a:prstGeom prst="ellipse">
              <a:avLst/>
            </a:prstGeom>
            <a:solidFill>
              <a:schemeClr val="accent6"/>
            </a:solidFill>
            <a:ln cap="flat" cmpd="sng" w="2540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3" name="Google Shape;1173;g3946f0eab86_0_148"/>
            <p:cNvSpPr txBox="1"/>
            <p:nvPr/>
          </p:nvSpPr>
          <p:spPr>
            <a:xfrm>
              <a:off x="554031" y="263315"/>
              <a:ext cx="129300" cy="129300"/>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174" name="Google Shape;1174;g3946f0eab86_0_148"/>
            <p:cNvSpPr/>
            <p:nvPr/>
          </p:nvSpPr>
          <p:spPr>
            <a:xfrm>
              <a:off x="426597" y="546363"/>
              <a:ext cx="182700" cy="182700"/>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5" name="Google Shape;1175;g3946f0eab86_0_148"/>
            <p:cNvSpPr txBox="1"/>
            <p:nvPr/>
          </p:nvSpPr>
          <p:spPr>
            <a:xfrm>
              <a:off x="453366" y="573132"/>
              <a:ext cx="129300" cy="129300"/>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176" name="Google Shape;1176;g3946f0eab86_0_148"/>
            <p:cNvSpPr/>
            <p:nvPr/>
          </p:nvSpPr>
          <p:spPr>
            <a:xfrm>
              <a:off x="100835" y="546363"/>
              <a:ext cx="182700" cy="182700"/>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7" name="Google Shape;1177;g3946f0eab86_0_148"/>
            <p:cNvSpPr txBox="1"/>
            <p:nvPr/>
          </p:nvSpPr>
          <p:spPr>
            <a:xfrm>
              <a:off x="127604" y="573132"/>
              <a:ext cx="129300" cy="129300"/>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178" name="Google Shape;1178;g3946f0eab86_0_148"/>
            <p:cNvSpPr/>
            <p:nvPr/>
          </p:nvSpPr>
          <p:spPr>
            <a:xfrm>
              <a:off x="170" y="236546"/>
              <a:ext cx="182700" cy="182700"/>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9" name="Google Shape;1179;g3946f0eab86_0_148"/>
            <p:cNvSpPr txBox="1"/>
            <p:nvPr/>
          </p:nvSpPr>
          <p:spPr>
            <a:xfrm>
              <a:off x="26939" y="263315"/>
              <a:ext cx="129300" cy="129300"/>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grpSp>
      <p:sp>
        <p:nvSpPr>
          <p:cNvPr id="1180" name="Google Shape;1180;g3946f0eab86_0_148"/>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pic>
        <p:nvPicPr>
          <p:cNvPr id="1181" name="Google Shape;1181;g3946f0eab86_0_148"/>
          <p:cNvPicPr preferRelativeResize="0"/>
          <p:nvPr/>
        </p:nvPicPr>
        <p:blipFill rotWithShape="1">
          <a:blip r:embed="rId4">
            <a:alphaModFix/>
          </a:blip>
          <a:srcRect b="0" l="0" r="0" t="0"/>
          <a:stretch/>
        </p:blipFill>
        <p:spPr>
          <a:xfrm>
            <a:off x="4862725" y="1836613"/>
            <a:ext cx="6372963" cy="474087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EDE"/>
        </a:solidFill>
      </p:bgPr>
    </p:bg>
    <p:spTree>
      <p:nvGrpSpPr>
        <p:cNvPr id="1186" name="Shape 1186"/>
        <p:cNvGrpSpPr/>
        <p:nvPr/>
      </p:nvGrpSpPr>
      <p:grpSpPr>
        <a:xfrm>
          <a:off x="0" y="0"/>
          <a:ext cx="0" cy="0"/>
          <a:chOff x="0" y="0"/>
          <a:chExt cx="0" cy="0"/>
        </a:xfrm>
      </p:grpSpPr>
      <p:pic>
        <p:nvPicPr>
          <p:cNvPr descr="A person wearing a beanie and earbuds&#10;&#10;AI-generated content may be incorrect." id="1187" name="Google Shape;1187;p32"/>
          <p:cNvPicPr preferRelativeResize="0"/>
          <p:nvPr/>
        </p:nvPicPr>
        <p:blipFill rotWithShape="1">
          <a:blip r:embed="rId3">
            <a:alphaModFix amt="48000"/>
          </a:blip>
          <a:srcRect b="62085" l="20291" r="59441" t="7535"/>
          <a:stretch/>
        </p:blipFill>
        <p:spPr>
          <a:xfrm flipH="1" rot="5400000">
            <a:off x="2701771" y="-2701787"/>
            <a:ext cx="6858001" cy="12261571"/>
          </a:xfrm>
          <a:prstGeom prst="rect">
            <a:avLst/>
          </a:prstGeom>
          <a:noFill/>
          <a:ln>
            <a:noFill/>
          </a:ln>
          <a:effectLst>
            <a:outerShdw blurRad="50800" sx="93000" rotWithShape="0" algn="ctr" dir="5400000" dist="50800" sy="93000">
              <a:srgbClr val="000000">
                <a:alpha val="0"/>
              </a:srgbClr>
            </a:outerShdw>
          </a:effectLst>
        </p:spPr>
      </p:pic>
      <p:pic>
        <p:nvPicPr>
          <p:cNvPr descr="A person wearing a beanie and earbuds&#10;&#10;AI-generated content may be incorrect." id="1188" name="Google Shape;1188;p32"/>
          <p:cNvPicPr preferRelativeResize="0"/>
          <p:nvPr/>
        </p:nvPicPr>
        <p:blipFill rotWithShape="1">
          <a:blip r:embed="rId3">
            <a:alphaModFix/>
          </a:blip>
          <a:srcRect b="25008" l="10862" r="-106" t="-257"/>
          <a:stretch/>
        </p:blipFill>
        <p:spPr>
          <a:xfrm flipH="1">
            <a:off x="7756695" y="2901776"/>
            <a:ext cx="4276435" cy="2405495"/>
          </a:xfrm>
          <a:prstGeom prst="rect">
            <a:avLst/>
          </a:prstGeom>
          <a:noFill/>
          <a:ln>
            <a:noFill/>
          </a:ln>
          <a:effectLst>
            <a:outerShdw blurRad="50800" sx="93000" rotWithShape="0" algn="ctr" dir="5400000" dist="50800" sy="93000">
              <a:srgbClr val="000000">
                <a:alpha val="0"/>
              </a:srgbClr>
            </a:outerShdw>
          </a:effectLst>
        </p:spPr>
      </p:pic>
      <p:sp>
        <p:nvSpPr>
          <p:cNvPr id="1189" name="Google Shape;1189;p32"/>
          <p:cNvSpPr txBox="1"/>
          <p:nvPr>
            <p:ph type="title"/>
          </p:nvPr>
        </p:nvSpPr>
        <p:spPr>
          <a:xfrm>
            <a:off x="197583" y="-9"/>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29354C"/>
              </a:buClr>
              <a:buSzPts val="3300"/>
              <a:buFont typeface="DM Serif Display"/>
              <a:buNone/>
            </a:pPr>
            <a:r>
              <a:rPr b="0" i="0" lang="en-US" sz="3300">
                <a:solidFill>
                  <a:srgbClr val="29354C"/>
                </a:solidFill>
                <a:latin typeface="DM Serif Display"/>
                <a:ea typeface="DM Serif Display"/>
                <a:cs typeface="DM Serif Display"/>
                <a:sym typeface="DM Serif Display"/>
              </a:rPr>
              <a:t>In Year 9, the NOLA</a:t>
            </a:r>
            <a:r>
              <a:rPr lang="en-US" sz="3300">
                <a:solidFill>
                  <a:srgbClr val="29354C"/>
                </a:solidFill>
                <a:latin typeface="DM Serif Display"/>
                <a:ea typeface="DM Serif Display"/>
                <a:cs typeface="DM Serif Display"/>
                <a:sym typeface="DM Serif Display"/>
              </a:rPr>
              <a:t>-</a:t>
            </a:r>
            <a:r>
              <a:rPr b="0" i="0" lang="en-US" sz="3300">
                <a:solidFill>
                  <a:srgbClr val="29354C"/>
                </a:solidFill>
                <a:latin typeface="DM Serif Display"/>
                <a:ea typeface="DM Serif Display"/>
                <a:cs typeface="DM Serif Display"/>
                <a:sym typeface="DM Serif Display"/>
              </a:rPr>
              <a:t>YPQI Network consisted of 46 partners, serving approx. 40K young people in NOLA</a:t>
            </a:r>
            <a:endParaRPr sz="3300">
              <a:solidFill>
                <a:srgbClr val="29354C"/>
              </a:solidFill>
              <a:latin typeface="DM Serif Display"/>
              <a:ea typeface="DM Serif Display"/>
              <a:cs typeface="DM Serif Display"/>
              <a:sym typeface="DM Serif Display"/>
            </a:endParaRPr>
          </a:p>
        </p:txBody>
      </p:sp>
      <p:sp>
        <p:nvSpPr>
          <p:cNvPr id="1190" name="Google Shape;1190;p32"/>
          <p:cNvSpPr txBox="1"/>
          <p:nvPr/>
        </p:nvSpPr>
        <p:spPr>
          <a:xfrm>
            <a:off x="197567" y="6292732"/>
            <a:ext cx="4804739" cy="565267"/>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Open Sans"/>
                <a:ea typeface="Open Sans"/>
                <a:cs typeface="Open Sans"/>
                <a:sym typeface="Open Sans"/>
              </a:rPr>
              <a:t>Source:</a:t>
            </a:r>
            <a:r>
              <a:rPr b="0" i="0" lang="en-US" sz="1200" u="none" cap="none" strike="noStrike">
                <a:solidFill>
                  <a:schemeClr val="dk1"/>
                </a:solidFill>
                <a:latin typeface="Open Sans Light"/>
                <a:ea typeface="Open Sans Light"/>
                <a:cs typeface="Open Sans Light"/>
                <a:sym typeface="Open Sans Light"/>
              </a:rPr>
              <a:t> </a:t>
            </a:r>
            <a:endParaRPr b="0" i="0" sz="1200" u="none" cap="none" strike="noStrike">
              <a:solidFill>
                <a:schemeClr val="dk1"/>
              </a:solidFill>
              <a:latin typeface="Open Sans Light"/>
              <a:ea typeface="Open Sans Light"/>
              <a:cs typeface="Open Sans Light"/>
              <a:sym typeface="Open Sans Light"/>
            </a:endParaRPr>
          </a:p>
          <a:p>
            <a:pPr indent="0" lvl="0" marL="0" marR="0" rtl="0" algn="l">
              <a:lnSpc>
                <a:spcPct val="100000"/>
              </a:lnSpc>
              <a:spcBef>
                <a:spcPts val="0"/>
              </a:spcBef>
              <a:spcAft>
                <a:spcPts val="0"/>
              </a:spcAft>
              <a:buClr>
                <a:srgbClr val="000000"/>
              </a:buClr>
              <a:buSzPts val="1200"/>
              <a:buFont typeface="Arial"/>
              <a:buNone/>
            </a:pPr>
            <a:r>
              <a:rPr b="0" baseline="30000" i="0" lang="en-US" sz="1200" u="none" cap="none" strike="noStrike">
                <a:solidFill>
                  <a:schemeClr val="dk1"/>
                </a:solidFill>
                <a:latin typeface="Open Sans Light"/>
                <a:ea typeface="Open Sans Light"/>
                <a:cs typeface="Open Sans Light"/>
                <a:sym typeface="Open Sans Light"/>
              </a:rPr>
              <a:t>1</a:t>
            </a:r>
            <a:r>
              <a:rPr b="0" i="0" lang="en-US" sz="1200" u="none" cap="none" strike="noStrike">
                <a:solidFill>
                  <a:schemeClr val="dk1"/>
                </a:solidFill>
                <a:latin typeface="Open Sans Light"/>
                <a:ea typeface="Open Sans Light"/>
                <a:cs typeface="Open Sans Light"/>
                <a:sym typeface="Open Sans Light"/>
              </a:rPr>
              <a:t>New Orleans Youth Alliance, Instagram</a:t>
            </a:r>
            <a:endParaRPr b="0" i="0" sz="1200" u="none" cap="none" strike="noStrike">
              <a:solidFill>
                <a:schemeClr val="dk1"/>
              </a:solidFill>
              <a:latin typeface="Open Sans Light"/>
              <a:ea typeface="Open Sans Light"/>
              <a:cs typeface="Open Sans Light"/>
              <a:sym typeface="Open Sans Light"/>
            </a:endParaRPr>
          </a:p>
        </p:txBody>
      </p:sp>
      <p:grpSp>
        <p:nvGrpSpPr>
          <p:cNvPr id="1191" name="Google Shape;1191;p32"/>
          <p:cNvGrpSpPr/>
          <p:nvPr/>
        </p:nvGrpSpPr>
        <p:grpSpPr>
          <a:xfrm>
            <a:off x="11411123" y="153739"/>
            <a:ext cx="709885" cy="684087"/>
            <a:chOff x="170" y="45069"/>
            <a:chExt cx="709885" cy="684087"/>
          </a:xfrm>
        </p:grpSpPr>
        <p:sp>
          <p:nvSpPr>
            <p:cNvPr id="1192" name="Google Shape;1192;p32"/>
            <p:cNvSpPr/>
            <p:nvPr/>
          </p:nvSpPr>
          <p:spPr>
            <a:xfrm>
              <a:off x="71423" y="129884"/>
              <a:ext cx="567379" cy="567379"/>
            </a:xfrm>
            <a:prstGeom prst="blockArc">
              <a:avLst>
                <a:gd fmla="val 11880000" name="adj1"/>
                <a:gd fmla="val 1620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3" name="Google Shape;1193;p32"/>
            <p:cNvSpPr/>
            <p:nvPr/>
          </p:nvSpPr>
          <p:spPr>
            <a:xfrm>
              <a:off x="71423" y="129884"/>
              <a:ext cx="567379" cy="567379"/>
            </a:xfrm>
            <a:prstGeom prst="blockArc">
              <a:avLst>
                <a:gd fmla="val 7560000" name="adj1"/>
                <a:gd fmla="val 1188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4" name="Google Shape;1194;p32"/>
            <p:cNvSpPr/>
            <p:nvPr/>
          </p:nvSpPr>
          <p:spPr>
            <a:xfrm>
              <a:off x="71423" y="129884"/>
              <a:ext cx="567379" cy="567379"/>
            </a:xfrm>
            <a:prstGeom prst="blockArc">
              <a:avLst>
                <a:gd fmla="val 3240000" name="adj1"/>
                <a:gd fmla="val 756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5" name="Google Shape;1195;p32"/>
            <p:cNvSpPr/>
            <p:nvPr/>
          </p:nvSpPr>
          <p:spPr>
            <a:xfrm>
              <a:off x="71423" y="129884"/>
              <a:ext cx="567379" cy="567379"/>
            </a:xfrm>
            <a:prstGeom prst="blockArc">
              <a:avLst>
                <a:gd fmla="val 20520000" name="adj1"/>
                <a:gd fmla="val 324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6" name="Google Shape;1196;p32"/>
            <p:cNvSpPr/>
            <p:nvPr/>
          </p:nvSpPr>
          <p:spPr>
            <a:xfrm>
              <a:off x="71423" y="129884"/>
              <a:ext cx="567379" cy="567379"/>
            </a:xfrm>
            <a:prstGeom prst="blockArc">
              <a:avLst>
                <a:gd fmla="val 16200000" name="adj1"/>
                <a:gd fmla="val 2052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7" name="Google Shape;1197;p32"/>
            <p:cNvSpPr/>
            <p:nvPr/>
          </p:nvSpPr>
          <p:spPr>
            <a:xfrm>
              <a:off x="224546" y="283008"/>
              <a:ext cx="261132" cy="261132"/>
            </a:xfrm>
            <a:prstGeom prst="ellipse">
              <a:avLst/>
            </a:prstGeom>
            <a:solidFill>
              <a:schemeClr val="accent1"/>
            </a:solidFill>
            <a:ln cap="flat" cmpd="sng" w="19050">
              <a:solidFill>
                <a:srgbClr val="69510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8" name="Google Shape;1198;p32"/>
            <p:cNvSpPr txBox="1"/>
            <p:nvPr/>
          </p:nvSpPr>
          <p:spPr>
            <a:xfrm>
              <a:off x="262788" y="321250"/>
              <a:ext cx="184648" cy="184648"/>
            </a:xfrm>
            <a:prstGeom prst="rect">
              <a:avLst/>
            </a:prstGeom>
            <a:noFill/>
            <a:ln>
              <a:noFill/>
            </a:ln>
          </p:spPr>
          <p:txBody>
            <a:bodyPr anchorCtr="0" anchor="ctr" bIns="12700" lIns="12700" spcFirstLastPara="1" rIns="12700" wrap="square" tIns="12700">
              <a:noAutofit/>
            </a:bodyPr>
            <a:lstStyle/>
            <a:p>
              <a:pPr indent="0" lvl="0" marL="0" marR="0" rtl="0" algn="ctr">
                <a:lnSpc>
                  <a:spcPct val="100000"/>
                </a:lnSpc>
                <a:spcBef>
                  <a:spcPts val="0"/>
                </a:spcBef>
                <a:spcAft>
                  <a:spcPts val="0"/>
                </a:spcAft>
                <a:buClr>
                  <a:schemeClr val="lt1"/>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1199" name="Google Shape;1199;p32"/>
            <p:cNvSpPr/>
            <p:nvPr/>
          </p:nvSpPr>
          <p:spPr>
            <a:xfrm>
              <a:off x="263716" y="45069"/>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0" name="Google Shape;1200;p32"/>
            <p:cNvSpPr txBox="1"/>
            <p:nvPr/>
          </p:nvSpPr>
          <p:spPr>
            <a:xfrm>
              <a:off x="290485" y="71838"/>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201" name="Google Shape;1201;p32"/>
            <p:cNvSpPr/>
            <p:nvPr/>
          </p:nvSpPr>
          <p:spPr>
            <a:xfrm>
              <a:off x="527262" y="236546"/>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2" name="Google Shape;1202;p32"/>
            <p:cNvSpPr txBox="1"/>
            <p:nvPr/>
          </p:nvSpPr>
          <p:spPr>
            <a:xfrm>
              <a:off x="554031" y="263315"/>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203" name="Google Shape;1203;p32"/>
            <p:cNvSpPr/>
            <p:nvPr/>
          </p:nvSpPr>
          <p:spPr>
            <a:xfrm>
              <a:off x="426597" y="546363"/>
              <a:ext cx="182793" cy="182793"/>
            </a:xfrm>
            <a:prstGeom prst="ellipse">
              <a:avLst/>
            </a:prstGeom>
            <a:solidFill>
              <a:schemeClr val="accent4"/>
            </a:solidFill>
            <a:ln cap="flat" cmpd="sng" w="2540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4" name="Google Shape;1204;p32"/>
            <p:cNvSpPr txBox="1"/>
            <p:nvPr/>
          </p:nvSpPr>
          <p:spPr>
            <a:xfrm>
              <a:off x="453366" y="573132"/>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205" name="Google Shape;1205;p32"/>
            <p:cNvSpPr/>
            <p:nvPr/>
          </p:nvSpPr>
          <p:spPr>
            <a:xfrm>
              <a:off x="100835" y="546363"/>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6" name="Google Shape;1206;p32"/>
            <p:cNvSpPr txBox="1"/>
            <p:nvPr/>
          </p:nvSpPr>
          <p:spPr>
            <a:xfrm>
              <a:off x="127604" y="573132"/>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207" name="Google Shape;1207;p32"/>
            <p:cNvSpPr/>
            <p:nvPr/>
          </p:nvSpPr>
          <p:spPr>
            <a:xfrm>
              <a:off x="170" y="236546"/>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8" name="Google Shape;1208;p32"/>
            <p:cNvSpPr txBox="1"/>
            <p:nvPr/>
          </p:nvSpPr>
          <p:spPr>
            <a:xfrm>
              <a:off x="26939" y="263315"/>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grpSp>
      <p:sp>
        <p:nvSpPr>
          <p:cNvPr id="1209" name="Google Shape;1209;p32"/>
          <p:cNvSpPr txBox="1"/>
          <p:nvPr/>
        </p:nvSpPr>
        <p:spPr>
          <a:xfrm>
            <a:off x="594885" y="1435779"/>
            <a:ext cx="110718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40,000 young people throughout New Orleans are receiving quality service and program standards, aligned to evidence-based national best practices in Positive Youth Development</a:t>
            </a:r>
            <a:endParaRPr b="0" i="0" sz="1400" u="none" cap="none" strike="noStrike">
              <a:solidFill>
                <a:srgbClr val="000000"/>
              </a:solidFill>
              <a:latin typeface="Arial"/>
              <a:ea typeface="Arial"/>
              <a:cs typeface="Arial"/>
              <a:sym typeface="Arial"/>
            </a:endParaRPr>
          </a:p>
        </p:txBody>
      </p:sp>
      <p:sp>
        <p:nvSpPr>
          <p:cNvPr id="1210" name="Google Shape;1210;p32"/>
          <p:cNvSpPr txBox="1"/>
          <p:nvPr/>
        </p:nvSpPr>
        <p:spPr>
          <a:xfrm>
            <a:off x="694150" y="2274850"/>
            <a:ext cx="6745800" cy="2586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29354C"/>
                </a:solidFill>
                <a:latin typeface="Arial"/>
                <a:ea typeface="Arial"/>
                <a:cs typeface="Arial"/>
                <a:sym typeface="Arial"/>
              </a:rPr>
              <a:t>Reaching a Milestone: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29354C"/>
                </a:solidFill>
                <a:latin typeface="Arial"/>
                <a:ea typeface="Arial"/>
                <a:cs typeface="Arial"/>
                <a:sym typeface="Arial"/>
              </a:rPr>
              <a:t>In YR8 NOLA YPQI Network </a:t>
            </a:r>
            <a:r>
              <a:rPr b="1" i="0" lang="en-US" sz="1800" u="none" cap="none" strike="noStrike">
                <a:solidFill>
                  <a:srgbClr val="29354C"/>
                </a:solidFill>
                <a:latin typeface="Arial"/>
                <a:ea typeface="Arial"/>
                <a:cs typeface="Arial"/>
                <a:sym typeface="Arial"/>
              </a:rPr>
              <a:t>bested National Averages </a:t>
            </a:r>
            <a:r>
              <a:rPr b="0" i="0" lang="en-US" sz="1800" u="none" cap="none" strike="noStrike">
                <a:solidFill>
                  <a:srgbClr val="29354C"/>
                </a:solidFill>
                <a:latin typeface="Arial"/>
                <a:ea typeface="Arial"/>
                <a:cs typeface="Arial"/>
                <a:sym typeface="Arial"/>
              </a:rPr>
              <a:t>in all four assessment domains for the first time ever. Here are reflections on its success:</a:t>
            </a:r>
            <a:endParaRPr b="0" i="0" sz="1800" u="none" cap="none" strike="noStrike">
              <a:solidFill>
                <a:srgbClr val="29354C"/>
              </a:solidFill>
              <a:latin typeface="Arial"/>
              <a:ea typeface="Arial"/>
              <a:cs typeface="Arial"/>
              <a:sym typeface="Arial"/>
            </a:endParaRPr>
          </a:p>
          <a:p>
            <a:pPr indent="-285750" lvl="0" marL="285750" marR="0" rtl="0" algn="l">
              <a:lnSpc>
                <a:spcPct val="100000"/>
              </a:lnSpc>
              <a:spcBef>
                <a:spcPts val="0"/>
              </a:spcBef>
              <a:spcAft>
                <a:spcPts val="0"/>
              </a:spcAft>
              <a:buClr>
                <a:srgbClr val="29354C"/>
              </a:buClr>
              <a:buSzPts val="1800"/>
              <a:buFont typeface="Arial"/>
              <a:buChar char="•"/>
            </a:pPr>
            <a:r>
              <a:rPr b="0" i="0" lang="en-US" sz="1800" u="none" cap="none" strike="noStrike">
                <a:solidFill>
                  <a:srgbClr val="29354C"/>
                </a:solidFill>
                <a:latin typeface="Arial"/>
                <a:ea typeface="Arial"/>
                <a:cs typeface="Arial"/>
                <a:sym typeface="Arial"/>
              </a:rPr>
              <a:t>These accomplishments have taken nearly a decade to realize, so this work is not quick</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29354C"/>
              </a:buClr>
              <a:buSzPts val="1800"/>
              <a:buFont typeface="Arial"/>
              <a:buChar char="•"/>
            </a:pPr>
            <a:r>
              <a:rPr b="0" i="0" lang="en-US" sz="1800" u="none" cap="none" strike="noStrike">
                <a:solidFill>
                  <a:srgbClr val="29354C"/>
                </a:solidFill>
                <a:latin typeface="Arial"/>
                <a:ea typeface="Arial"/>
                <a:cs typeface="Arial"/>
                <a:sym typeface="Arial"/>
              </a:rPr>
              <a:t>This work requires deep integration into the youth-serving ecosystem.</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11" name="Google Shape;1211;p32"/>
          <p:cNvSpPr txBox="1"/>
          <p:nvPr/>
        </p:nvSpPr>
        <p:spPr>
          <a:xfrm>
            <a:off x="694150" y="4663730"/>
            <a:ext cx="6984900" cy="147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29354C"/>
                </a:solidFill>
                <a:latin typeface="Arial"/>
                <a:ea typeface="Arial"/>
                <a:cs typeface="Arial"/>
                <a:sym typeface="Arial"/>
              </a:rPr>
              <a:t>Leadership and Innovation - FFYI</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29354C"/>
              </a:buClr>
              <a:buSzPts val="1800"/>
              <a:buFont typeface="Arial"/>
              <a:buChar char="•"/>
            </a:pPr>
            <a:r>
              <a:rPr b="0" i="0" lang="en-US" sz="1800" u="none" cap="none" strike="noStrike">
                <a:solidFill>
                  <a:srgbClr val="29354C"/>
                </a:solidFill>
                <a:latin typeface="Arial"/>
                <a:ea typeface="Arial"/>
                <a:cs typeface="Arial"/>
                <a:sym typeface="Arial"/>
              </a:rPr>
              <a:t>PQA is an assessment tool used through Weikert and is designed for after school K-12</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29354C"/>
              </a:buClr>
              <a:buSzPts val="1800"/>
              <a:buFont typeface="Arial"/>
              <a:buChar char="•"/>
            </a:pPr>
            <a:r>
              <a:rPr b="0" i="0" lang="en-US" sz="1800" u="none" cap="none" strike="noStrike">
                <a:solidFill>
                  <a:srgbClr val="29354C"/>
                </a:solidFill>
                <a:latin typeface="Arial"/>
                <a:ea typeface="Arial"/>
                <a:cs typeface="Arial"/>
                <a:sym typeface="Arial"/>
              </a:rPr>
              <a:t>FFYI/Weikart is only this year exploring the use of this tool with youth workforce orgs; NOLA has implemented for a decade</a:t>
            </a:r>
            <a:endParaRPr b="0" i="0" sz="1400" u="none" cap="none" strike="noStrike">
              <a:solidFill>
                <a:srgbClr val="000000"/>
              </a:solidFill>
              <a:latin typeface="Arial"/>
              <a:ea typeface="Arial"/>
              <a:cs typeface="Arial"/>
              <a:sym typeface="Arial"/>
            </a:endParaRPr>
          </a:p>
        </p:txBody>
      </p:sp>
      <p:sp>
        <p:nvSpPr>
          <p:cNvPr id="1212" name="Google Shape;1212;p32"/>
          <p:cNvSpPr txBox="1"/>
          <p:nvPr>
            <p:ph idx="12" type="sldNum"/>
          </p:nvPr>
        </p:nvSpPr>
        <p:spPr>
          <a:xfrm>
            <a:off x="9289925" y="6250075"/>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EDE"/>
        </a:solidFill>
      </p:bgPr>
    </p:bg>
    <p:spTree>
      <p:nvGrpSpPr>
        <p:cNvPr id="1216" name="Shape 1216"/>
        <p:cNvGrpSpPr/>
        <p:nvPr/>
      </p:nvGrpSpPr>
      <p:grpSpPr>
        <a:xfrm>
          <a:off x="0" y="0"/>
          <a:ext cx="0" cy="0"/>
          <a:chOff x="0" y="0"/>
          <a:chExt cx="0" cy="0"/>
        </a:xfrm>
      </p:grpSpPr>
      <p:pic>
        <p:nvPicPr>
          <p:cNvPr descr="A city with buildings and a dome&#10;&#10;AI-generated content may be incorrect." id="1217" name="Google Shape;1217;p33"/>
          <p:cNvPicPr preferRelativeResize="0"/>
          <p:nvPr/>
        </p:nvPicPr>
        <p:blipFill rotWithShape="1">
          <a:blip r:embed="rId3">
            <a:alphaModFix amt="17000"/>
          </a:blip>
          <a:srcRect b="31037" l="7350" r="23776" t="283"/>
          <a:stretch/>
        </p:blipFill>
        <p:spPr>
          <a:xfrm>
            <a:off x="0" y="119"/>
            <a:ext cx="12210850" cy="6857881"/>
          </a:xfrm>
          <a:prstGeom prst="rect">
            <a:avLst/>
          </a:prstGeom>
          <a:noFill/>
          <a:ln>
            <a:noFill/>
          </a:ln>
        </p:spPr>
      </p:pic>
      <p:pic>
        <p:nvPicPr>
          <p:cNvPr descr="A person wearing a beanie and earbuds&#10;&#10;AI-generated content may be incorrect." id="1218" name="Google Shape;1218;p33"/>
          <p:cNvPicPr preferRelativeResize="0"/>
          <p:nvPr/>
        </p:nvPicPr>
        <p:blipFill rotWithShape="1">
          <a:blip r:embed="rId4">
            <a:alphaModFix amt="48000"/>
          </a:blip>
          <a:srcRect b="82167" l="33649" r="59442" t="7535"/>
          <a:stretch/>
        </p:blipFill>
        <p:spPr>
          <a:xfrm flipH="1" rot="5400000">
            <a:off x="2701780" y="-2701787"/>
            <a:ext cx="6858005" cy="12261566"/>
          </a:xfrm>
          <a:prstGeom prst="rect">
            <a:avLst/>
          </a:prstGeom>
          <a:noFill/>
          <a:ln>
            <a:noFill/>
          </a:ln>
          <a:effectLst>
            <a:outerShdw blurRad="50800" sx="93000" rotWithShape="0" algn="ctr" dir="5400000" dist="50800" sy="93000">
              <a:srgbClr val="000000">
                <a:alpha val="0"/>
              </a:srgbClr>
            </a:outerShdw>
          </a:effectLst>
        </p:spPr>
      </p:pic>
      <p:sp>
        <p:nvSpPr>
          <p:cNvPr id="1219" name="Google Shape;1219;p33"/>
          <p:cNvSpPr txBox="1"/>
          <p:nvPr/>
        </p:nvSpPr>
        <p:spPr>
          <a:xfrm>
            <a:off x="631226" y="6420398"/>
            <a:ext cx="51624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Source: </a:t>
            </a:r>
            <a:r>
              <a:rPr b="0" i="0" lang="en-US" sz="1200" u="sng" cap="none" strike="noStrike">
                <a:solidFill>
                  <a:schemeClr val="dk1"/>
                </a:solidFill>
                <a:latin typeface="Arial"/>
                <a:ea typeface="Arial"/>
                <a:cs typeface="Arial"/>
                <a:sym typeface="Arial"/>
                <a:hlinkClick r:id="rId5">
                  <a:extLst>
                    <a:ext uri="{A12FA001-AC4F-418D-AE19-62706E023703}">
                      <ahyp:hlinkClr val="tx"/>
                    </a:ext>
                  </a:extLst>
                </a:hlinkClick>
              </a:rPr>
              <a:t>New Orleans Master Plan</a:t>
            </a:r>
            <a:r>
              <a:rPr b="0" i="0" lang="en-US" sz="1200" u="none" cap="none" strike="noStrike">
                <a:solidFill>
                  <a:schemeClr val="dk1"/>
                </a:solidFill>
                <a:latin typeface="Arial"/>
                <a:ea typeface="Arial"/>
                <a:cs typeface="Arial"/>
                <a:sym typeface="Arial"/>
              </a:rPr>
              <a:t>, June 2023</a:t>
            </a:r>
            <a:endParaRPr b="0" i="0" sz="1200" u="none" cap="none" strike="noStrike">
              <a:solidFill>
                <a:srgbClr val="000000"/>
              </a:solidFill>
              <a:latin typeface="Arial"/>
              <a:ea typeface="Arial"/>
              <a:cs typeface="Arial"/>
              <a:sym typeface="Arial"/>
            </a:endParaRPr>
          </a:p>
        </p:txBody>
      </p:sp>
      <p:sp>
        <p:nvSpPr>
          <p:cNvPr id="1220" name="Google Shape;1220;p33"/>
          <p:cNvSpPr/>
          <p:nvPr/>
        </p:nvSpPr>
        <p:spPr>
          <a:xfrm>
            <a:off x="927338" y="2641240"/>
            <a:ext cx="3895461" cy="3605652"/>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The Youth Master Plan </a:t>
            </a:r>
            <a:r>
              <a:rPr b="0" i="0" lang="en-US" sz="1400" u="none" cap="none" strike="noStrike">
                <a:solidFill>
                  <a:schemeClr val="dk1"/>
                </a:solidFill>
                <a:latin typeface="Arial"/>
                <a:ea typeface="Arial"/>
                <a:cs typeface="Arial"/>
                <a:sym typeface="Arial"/>
              </a:rPr>
              <a:t>is a comprehensive roadmap from 2020 - 2030 for creating and sustaining a positive, youth-development focused, results-oriented New Orleans that works for all our young people.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The Youth Master Plan brings together young people, parents, educators, community leaders and other key stakeholders to develop, implement, and monitor a </a:t>
            </a:r>
            <a:r>
              <a:rPr b="1" i="0" lang="en-US" sz="1400" u="none" cap="none" strike="noStrike">
                <a:solidFill>
                  <a:schemeClr val="dk1"/>
                </a:solidFill>
                <a:latin typeface="Arial"/>
                <a:ea typeface="Arial"/>
                <a:cs typeface="Arial"/>
                <a:sym typeface="Arial"/>
              </a:rPr>
              <a:t>ten-year, multisector plan </a:t>
            </a:r>
            <a:r>
              <a:rPr b="0" i="0" lang="en-US" sz="1400" u="none" cap="none" strike="noStrike">
                <a:solidFill>
                  <a:schemeClr val="dk1"/>
                </a:solidFill>
                <a:latin typeface="Arial"/>
                <a:ea typeface="Arial"/>
                <a:cs typeface="Arial"/>
                <a:sym typeface="Arial"/>
              </a:rPr>
              <a:t>for improving outcomes for our children and youth across Orleans Parish.</a:t>
            </a:r>
            <a:endParaRPr b="0" i="0" sz="1400" u="none" cap="none" strike="noStrike">
              <a:solidFill>
                <a:srgbClr val="000000"/>
              </a:solidFill>
              <a:latin typeface="Arial"/>
              <a:ea typeface="Arial"/>
              <a:cs typeface="Arial"/>
              <a:sym typeface="Arial"/>
            </a:endParaRPr>
          </a:p>
        </p:txBody>
      </p:sp>
      <p:pic>
        <p:nvPicPr>
          <p:cNvPr id="1221" name="Google Shape;1221;p33"/>
          <p:cNvPicPr preferRelativeResize="0"/>
          <p:nvPr/>
        </p:nvPicPr>
        <p:blipFill rotWithShape="1">
          <a:blip r:embed="rId6">
            <a:alphaModFix/>
          </a:blip>
          <a:srcRect b="0" l="0" r="0" t="0"/>
          <a:stretch/>
        </p:blipFill>
        <p:spPr>
          <a:xfrm>
            <a:off x="4969276" y="2917983"/>
            <a:ext cx="1915678" cy="2486855"/>
          </a:xfrm>
          <a:prstGeom prst="rect">
            <a:avLst/>
          </a:prstGeom>
          <a:noFill/>
          <a:ln>
            <a:noFill/>
          </a:ln>
        </p:spPr>
      </p:pic>
      <p:pic>
        <p:nvPicPr>
          <p:cNvPr id="1222" name="Google Shape;1222;p33"/>
          <p:cNvPicPr preferRelativeResize="0"/>
          <p:nvPr/>
        </p:nvPicPr>
        <p:blipFill rotWithShape="1">
          <a:blip r:embed="rId7">
            <a:alphaModFix/>
          </a:blip>
          <a:srcRect b="0" l="0" r="0" t="0"/>
          <a:stretch/>
        </p:blipFill>
        <p:spPr>
          <a:xfrm>
            <a:off x="5632830" y="3780873"/>
            <a:ext cx="1827423" cy="2361352"/>
          </a:xfrm>
          <a:prstGeom prst="rect">
            <a:avLst/>
          </a:prstGeom>
          <a:noFill/>
          <a:ln>
            <a:noFill/>
          </a:ln>
        </p:spPr>
      </p:pic>
      <p:sp>
        <p:nvSpPr>
          <p:cNvPr id="1223" name="Google Shape;1223;p33"/>
          <p:cNvSpPr txBox="1"/>
          <p:nvPr/>
        </p:nvSpPr>
        <p:spPr>
          <a:xfrm>
            <a:off x="819601" y="1256250"/>
            <a:ext cx="10622400" cy="6798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Its development, implementation, and administration are supported in partnership by the </a:t>
            </a:r>
            <a:r>
              <a:rPr b="0" i="0" lang="en-US" sz="1400" u="sng" cap="none" strike="noStrike">
                <a:solidFill>
                  <a:schemeClr val="dk1"/>
                </a:solidFill>
                <a:latin typeface="Arial"/>
                <a:ea typeface="Arial"/>
                <a:cs typeface="Arial"/>
                <a:sym typeface="Arial"/>
                <a:hlinkClick r:id="rId8">
                  <a:extLst>
                    <a:ext uri="{A12FA001-AC4F-418D-AE19-62706E023703}">
                      <ahyp:hlinkClr val="tx"/>
                    </a:ext>
                  </a:extLst>
                </a:hlinkClick>
              </a:rPr>
              <a:t>New Orleans Children &amp; Youth Planning Board (CYPB)</a:t>
            </a:r>
            <a:r>
              <a:rPr b="0" i="0" lang="en-US" sz="1400" u="none" cap="none" strike="noStrike">
                <a:solidFill>
                  <a:schemeClr val="dk1"/>
                </a:solidFill>
                <a:latin typeface="Arial"/>
                <a:ea typeface="Arial"/>
                <a:cs typeface="Arial"/>
                <a:sym typeface="Arial"/>
              </a:rPr>
              <a:t>, the </a:t>
            </a:r>
            <a:r>
              <a:rPr b="0" i="0" lang="en-US" sz="1400" u="sng" cap="none" strike="noStrike">
                <a:solidFill>
                  <a:schemeClr val="dk1"/>
                </a:solidFill>
                <a:latin typeface="Arial"/>
                <a:ea typeface="Arial"/>
                <a:cs typeface="Arial"/>
                <a:sym typeface="Arial"/>
                <a:hlinkClick r:id="rId9">
                  <a:extLst>
                    <a:ext uri="{A12FA001-AC4F-418D-AE19-62706E023703}">
                      <ahyp:hlinkClr val="tx"/>
                    </a:ext>
                  </a:extLst>
                </a:hlinkClick>
              </a:rPr>
              <a:t>New Orleans Youth Alliance (NOYA)</a:t>
            </a:r>
            <a:r>
              <a:rPr b="0" i="0" lang="en-US" sz="1400" u="none" cap="none" strike="noStrike">
                <a:solidFill>
                  <a:schemeClr val="dk1"/>
                </a:solidFill>
                <a:latin typeface="Arial"/>
                <a:ea typeface="Arial"/>
                <a:cs typeface="Arial"/>
                <a:sym typeface="Arial"/>
              </a:rPr>
              <a:t>, and the Office  of Youth and Families (OYF).</a:t>
            </a:r>
            <a:endParaRPr b="0" i="0" sz="1400" u="none" cap="none" strike="noStrike">
              <a:solidFill>
                <a:srgbClr val="000000"/>
              </a:solidFill>
              <a:latin typeface="Arial"/>
              <a:ea typeface="Arial"/>
              <a:cs typeface="Arial"/>
              <a:sym typeface="Arial"/>
            </a:endParaRPr>
          </a:p>
        </p:txBody>
      </p:sp>
      <p:pic>
        <p:nvPicPr>
          <p:cNvPr descr="FAQ — CYPB Youth Master Plan" id="1224" name="Google Shape;1224;p33"/>
          <p:cNvPicPr preferRelativeResize="0"/>
          <p:nvPr/>
        </p:nvPicPr>
        <p:blipFill rotWithShape="1">
          <a:blip r:embed="rId10">
            <a:alphaModFix/>
          </a:blip>
          <a:srcRect b="0" l="0" r="0" t="0"/>
          <a:stretch/>
        </p:blipFill>
        <p:spPr>
          <a:xfrm>
            <a:off x="8679901" y="2301087"/>
            <a:ext cx="1698216" cy="1429798"/>
          </a:xfrm>
          <a:prstGeom prst="rect">
            <a:avLst/>
          </a:prstGeom>
          <a:noFill/>
          <a:ln>
            <a:noFill/>
          </a:ln>
        </p:spPr>
      </p:pic>
      <p:sp>
        <p:nvSpPr>
          <p:cNvPr id="1225" name="Google Shape;1225;p33"/>
          <p:cNvSpPr txBox="1"/>
          <p:nvPr>
            <p:ph type="ctrTitle"/>
          </p:nvPr>
        </p:nvSpPr>
        <p:spPr>
          <a:xfrm>
            <a:off x="409088" y="95825"/>
            <a:ext cx="10529100" cy="12615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1"/>
              </a:buClr>
              <a:buSzPts val="1800"/>
              <a:buFont typeface="DM Serif Display"/>
              <a:buNone/>
            </a:pPr>
            <a:r>
              <a:rPr lang="en-US" sz="3300">
                <a:latin typeface="DM Serif Display"/>
                <a:ea typeface="DM Serif Display"/>
                <a:cs typeface="DM Serif Display"/>
                <a:sym typeface="DM Serif Display"/>
              </a:rPr>
              <a:t>Partners celebrate victories for its Youth Master Plan, a plan adopted by the New Orleans OYF</a:t>
            </a:r>
            <a:endParaRPr/>
          </a:p>
        </p:txBody>
      </p:sp>
      <p:sp>
        <p:nvSpPr>
          <p:cNvPr id="1226" name="Google Shape;1226;p33"/>
          <p:cNvSpPr txBox="1"/>
          <p:nvPr/>
        </p:nvSpPr>
        <p:spPr>
          <a:xfrm>
            <a:off x="7786003" y="3828948"/>
            <a:ext cx="3784604" cy="20928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Key Wins </a:t>
            </a:r>
            <a:r>
              <a:rPr b="0" i="0" lang="en-US" sz="1600" u="none" cap="none" strike="noStrike">
                <a:solidFill>
                  <a:schemeClr val="dk1"/>
                </a:solidFill>
                <a:latin typeface="Arial"/>
                <a:ea typeface="Arial"/>
                <a:cs typeface="Arial"/>
                <a:sym typeface="Arial"/>
              </a:rPr>
              <a:t>examples: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Ensuring Sufficient Services for New Parents (free home-nurse visits)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Non-punitive, supportive school cultures (COST model)</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Affordable, Youth-Friendly Transportation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Caregiver Support Network</a:t>
            </a:r>
            <a:endParaRPr b="0" i="0" sz="1400" u="none" cap="none" strike="noStrike">
              <a:solidFill>
                <a:srgbClr val="000000"/>
              </a:solidFill>
              <a:latin typeface="Arial"/>
              <a:ea typeface="Arial"/>
              <a:cs typeface="Arial"/>
              <a:sym typeface="Arial"/>
            </a:endParaRPr>
          </a:p>
        </p:txBody>
      </p:sp>
      <p:pic>
        <p:nvPicPr>
          <p:cNvPr id="1227" name="Google Shape;1227;p33"/>
          <p:cNvPicPr preferRelativeResize="0"/>
          <p:nvPr/>
        </p:nvPicPr>
        <p:blipFill rotWithShape="1">
          <a:blip r:embed="rId11">
            <a:alphaModFix/>
          </a:blip>
          <a:srcRect b="0" l="0" r="0" t="0"/>
          <a:stretch/>
        </p:blipFill>
        <p:spPr>
          <a:xfrm>
            <a:off x="1260625" y="2209928"/>
            <a:ext cx="697657" cy="729052"/>
          </a:xfrm>
          <a:prstGeom prst="rect">
            <a:avLst/>
          </a:prstGeom>
          <a:noFill/>
          <a:ln>
            <a:noFill/>
          </a:ln>
        </p:spPr>
      </p:pic>
      <p:pic>
        <p:nvPicPr>
          <p:cNvPr id="1228" name="Google Shape;1228;p33"/>
          <p:cNvPicPr preferRelativeResize="0"/>
          <p:nvPr/>
        </p:nvPicPr>
        <p:blipFill rotWithShape="1">
          <a:blip r:embed="rId12">
            <a:alphaModFix/>
          </a:blip>
          <a:srcRect b="0" l="0" r="56426" t="0"/>
          <a:stretch/>
        </p:blipFill>
        <p:spPr>
          <a:xfrm>
            <a:off x="2162217" y="2098934"/>
            <a:ext cx="891534" cy="970217"/>
          </a:xfrm>
          <a:prstGeom prst="rect">
            <a:avLst/>
          </a:prstGeom>
          <a:noFill/>
          <a:ln>
            <a:noFill/>
          </a:ln>
        </p:spPr>
      </p:pic>
      <p:sp>
        <p:nvSpPr>
          <p:cNvPr id="1229" name="Google Shape;1229;p33"/>
          <p:cNvSpPr/>
          <p:nvPr/>
        </p:nvSpPr>
        <p:spPr>
          <a:xfrm>
            <a:off x="0" y="0"/>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
        <p:nvSpPr>
          <p:cNvPr id="1230" name="Google Shape;1230;p33"/>
          <p:cNvSpPr txBox="1"/>
          <p:nvPr/>
        </p:nvSpPr>
        <p:spPr>
          <a:xfrm>
            <a:off x="5186831" y="2354414"/>
            <a:ext cx="287052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Youth Master Plan Wins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June 2023</a:t>
            </a:r>
            <a:endParaRPr b="0" i="0" sz="1400" u="none" cap="none" strike="noStrike">
              <a:solidFill>
                <a:srgbClr val="000000"/>
              </a:solidFill>
              <a:latin typeface="Arial"/>
              <a:ea typeface="Arial"/>
              <a:cs typeface="Arial"/>
              <a:sym typeface="Arial"/>
            </a:endParaRPr>
          </a:p>
        </p:txBody>
      </p:sp>
      <p:grpSp>
        <p:nvGrpSpPr>
          <p:cNvPr id="1231" name="Google Shape;1231;p33"/>
          <p:cNvGrpSpPr/>
          <p:nvPr/>
        </p:nvGrpSpPr>
        <p:grpSpPr>
          <a:xfrm>
            <a:off x="11411123" y="153739"/>
            <a:ext cx="709885" cy="684087"/>
            <a:chOff x="170" y="45069"/>
            <a:chExt cx="709885" cy="684087"/>
          </a:xfrm>
        </p:grpSpPr>
        <p:sp>
          <p:nvSpPr>
            <p:cNvPr id="1232" name="Google Shape;1232;p33"/>
            <p:cNvSpPr/>
            <p:nvPr/>
          </p:nvSpPr>
          <p:spPr>
            <a:xfrm>
              <a:off x="71423" y="129884"/>
              <a:ext cx="567379" cy="567379"/>
            </a:xfrm>
            <a:prstGeom prst="blockArc">
              <a:avLst>
                <a:gd fmla="val 11880000" name="adj1"/>
                <a:gd fmla="val 1620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3" name="Google Shape;1233;p33"/>
            <p:cNvSpPr/>
            <p:nvPr/>
          </p:nvSpPr>
          <p:spPr>
            <a:xfrm>
              <a:off x="71423" y="129884"/>
              <a:ext cx="567379" cy="567379"/>
            </a:xfrm>
            <a:prstGeom prst="blockArc">
              <a:avLst>
                <a:gd fmla="val 7560000" name="adj1"/>
                <a:gd fmla="val 1188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4" name="Google Shape;1234;p33"/>
            <p:cNvSpPr/>
            <p:nvPr/>
          </p:nvSpPr>
          <p:spPr>
            <a:xfrm>
              <a:off x="71423" y="129884"/>
              <a:ext cx="567379" cy="567379"/>
            </a:xfrm>
            <a:prstGeom prst="blockArc">
              <a:avLst>
                <a:gd fmla="val 3240000" name="adj1"/>
                <a:gd fmla="val 756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5" name="Google Shape;1235;p33"/>
            <p:cNvSpPr/>
            <p:nvPr/>
          </p:nvSpPr>
          <p:spPr>
            <a:xfrm>
              <a:off x="71423" y="129884"/>
              <a:ext cx="567379" cy="567379"/>
            </a:xfrm>
            <a:prstGeom prst="blockArc">
              <a:avLst>
                <a:gd fmla="val 20520000" name="adj1"/>
                <a:gd fmla="val 324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6" name="Google Shape;1236;p33"/>
            <p:cNvSpPr/>
            <p:nvPr/>
          </p:nvSpPr>
          <p:spPr>
            <a:xfrm>
              <a:off x="71423" y="129884"/>
              <a:ext cx="567379" cy="567379"/>
            </a:xfrm>
            <a:prstGeom prst="blockArc">
              <a:avLst>
                <a:gd fmla="val 16200000" name="adj1"/>
                <a:gd fmla="val 2052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7" name="Google Shape;1237;p33"/>
            <p:cNvSpPr/>
            <p:nvPr/>
          </p:nvSpPr>
          <p:spPr>
            <a:xfrm>
              <a:off x="224546" y="283008"/>
              <a:ext cx="261132" cy="261132"/>
            </a:xfrm>
            <a:prstGeom prst="ellipse">
              <a:avLst/>
            </a:prstGeom>
            <a:solidFill>
              <a:schemeClr val="accent1"/>
            </a:solidFill>
            <a:ln cap="flat" cmpd="sng" w="19050">
              <a:solidFill>
                <a:srgbClr val="69510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8" name="Google Shape;1238;p33"/>
            <p:cNvSpPr txBox="1"/>
            <p:nvPr/>
          </p:nvSpPr>
          <p:spPr>
            <a:xfrm>
              <a:off x="262788" y="321250"/>
              <a:ext cx="184648" cy="184648"/>
            </a:xfrm>
            <a:prstGeom prst="rect">
              <a:avLst/>
            </a:prstGeom>
            <a:noFill/>
            <a:ln>
              <a:noFill/>
            </a:ln>
          </p:spPr>
          <p:txBody>
            <a:bodyPr anchorCtr="0" anchor="ctr" bIns="12700" lIns="12700" spcFirstLastPara="1" rIns="12700" wrap="square" tIns="12700">
              <a:noAutofit/>
            </a:bodyPr>
            <a:lstStyle/>
            <a:p>
              <a:pPr indent="0" lvl="0" marL="0" marR="0" rtl="0" algn="ctr">
                <a:lnSpc>
                  <a:spcPct val="100000"/>
                </a:lnSpc>
                <a:spcBef>
                  <a:spcPts val="0"/>
                </a:spcBef>
                <a:spcAft>
                  <a:spcPts val="0"/>
                </a:spcAft>
                <a:buClr>
                  <a:schemeClr val="lt1"/>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1239" name="Google Shape;1239;p33"/>
            <p:cNvSpPr/>
            <p:nvPr/>
          </p:nvSpPr>
          <p:spPr>
            <a:xfrm>
              <a:off x="263716" y="45069"/>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0" name="Google Shape;1240;p33"/>
            <p:cNvSpPr txBox="1"/>
            <p:nvPr/>
          </p:nvSpPr>
          <p:spPr>
            <a:xfrm>
              <a:off x="290485" y="71838"/>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241" name="Google Shape;1241;p33"/>
            <p:cNvSpPr/>
            <p:nvPr/>
          </p:nvSpPr>
          <p:spPr>
            <a:xfrm>
              <a:off x="527262" y="236546"/>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2" name="Google Shape;1242;p33"/>
            <p:cNvSpPr txBox="1"/>
            <p:nvPr/>
          </p:nvSpPr>
          <p:spPr>
            <a:xfrm>
              <a:off x="554031" y="263315"/>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243" name="Google Shape;1243;p33"/>
            <p:cNvSpPr/>
            <p:nvPr/>
          </p:nvSpPr>
          <p:spPr>
            <a:xfrm>
              <a:off x="426597" y="546363"/>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4" name="Google Shape;1244;p33"/>
            <p:cNvSpPr txBox="1"/>
            <p:nvPr/>
          </p:nvSpPr>
          <p:spPr>
            <a:xfrm>
              <a:off x="453366" y="573132"/>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245" name="Google Shape;1245;p33"/>
            <p:cNvSpPr/>
            <p:nvPr/>
          </p:nvSpPr>
          <p:spPr>
            <a:xfrm>
              <a:off x="100835" y="546363"/>
              <a:ext cx="182793" cy="182793"/>
            </a:xfrm>
            <a:prstGeom prst="ellipse">
              <a:avLst/>
            </a:prstGeom>
            <a:solidFill>
              <a:schemeClr val="accent2"/>
            </a:solidFill>
            <a:ln cap="flat" cmpd="sng" w="19050">
              <a:solidFill>
                <a:srgbClr val="5E28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6" name="Google Shape;1246;p33"/>
            <p:cNvSpPr txBox="1"/>
            <p:nvPr/>
          </p:nvSpPr>
          <p:spPr>
            <a:xfrm>
              <a:off x="127604" y="573132"/>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247" name="Google Shape;1247;p33"/>
            <p:cNvSpPr/>
            <p:nvPr/>
          </p:nvSpPr>
          <p:spPr>
            <a:xfrm>
              <a:off x="170" y="236546"/>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8" name="Google Shape;1248;p33"/>
            <p:cNvSpPr txBox="1"/>
            <p:nvPr/>
          </p:nvSpPr>
          <p:spPr>
            <a:xfrm>
              <a:off x="26939" y="263315"/>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grpSp>
      <p:pic>
        <p:nvPicPr>
          <p:cNvPr id="1249" name="Google Shape;1249;p33"/>
          <p:cNvPicPr preferRelativeResize="0"/>
          <p:nvPr/>
        </p:nvPicPr>
        <p:blipFill rotWithShape="1">
          <a:blip r:embed="rId13">
            <a:alphaModFix/>
          </a:blip>
          <a:srcRect b="0" l="0" r="0" t="0"/>
          <a:stretch/>
        </p:blipFill>
        <p:spPr>
          <a:xfrm>
            <a:off x="3126004" y="2244324"/>
            <a:ext cx="1162626" cy="743399"/>
          </a:xfrm>
          <a:prstGeom prst="rect">
            <a:avLst/>
          </a:prstGeom>
          <a:noFill/>
          <a:ln>
            <a:noFill/>
          </a:ln>
        </p:spPr>
      </p:pic>
      <p:sp>
        <p:nvSpPr>
          <p:cNvPr id="1250" name="Google Shape;1250;p33"/>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EDE"/>
        </a:solidFill>
      </p:bgPr>
    </p:bg>
    <p:spTree>
      <p:nvGrpSpPr>
        <p:cNvPr id="1254" name="Shape 1254"/>
        <p:cNvGrpSpPr/>
        <p:nvPr/>
      </p:nvGrpSpPr>
      <p:grpSpPr>
        <a:xfrm>
          <a:off x="0" y="0"/>
          <a:ext cx="0" cy="0"/>
          <a:chOff x="0" y="0"/>
          <a:chExt cx="0" cy="0"/>
        </a:xfrm>
      </p:grpSpPr>
      <p:pic>
        <p:nvPicPr>
          <p:cNvPr descr="A person wearing a beanie and earbuds&#10;&#10;AI-generated content may be incorrect." id="1255" name="Google Shape;1255;p34"/>
          <p:cNvPicPr preferRelativeResize="0"/>
          <p:nvPr/>
        </p:nvPicPr>
        <p:blipFill rotWithShape="1">
          <a:blip r:embed="rId3">
            <a:alphaModFix amt="48000"/>
          </a:blip>
          <a:srcRect b="67541" l="4528" r="70563" t="11698"/>
          <a:stretch/>
        </p:blipFill>
        <p:spPr>
          <a:xfrm flipH="1">
            <a:off x="-18850" y="0"/>
            <a:ext cx="12210850" cy="6857881"/>
          </a:xfrm>
          <a:prstGeom prst="rect">
            <a:avLst/>
          </a:prstGeom>
          <a:noFill/>
          <a:ln>
            <a:noFill/>
          </a:ln>
          <a:effectLst>
            <a:outerShdw blurRad="50800" sx="93000" rotWithShape="0" algn="ctr" dir="5400000" dist="50800" sy="93000">
              <a:srgbClr val="000000">
                <a:alpha val="0"/>
              </a:srgbClr>
            </a:outerShdw>
          </a:effectLst>
        </p:spPr>
      </p:pic>
      <p:pic>
        <p:nvPicPr>
          <p:cNvPr descr="A city with buildings and a dome&#10;&#10;AI-generated content may be incorrect." id="1256" name="Google Shape;1256;p34"/>
          <p:cNvPicPr preferRelativeResize="0"/>
          <p:nvPr/>
        </p:nvPicPr>
        <p:blipFill rotWithShape="1">
          <a:blip r:embed="rId4">
            <a:alphaModFix amt="17000"/>
          </a:blip>
          <a:srcRect b="31037" l="7350" r="23776" t="283"/>
          <a:stretch/>
        </p:blipFill>
        <p:spPr>
          <a:xfrm>
            <a:off x="-18850" y="119"/>
            <a:ext cx="12210850" cy="6857881"/>
          </a:xfrm>
          <a:prstGeom prst="rect">
            <a:avLst/>
          </a:prstGeom>
          <a:noFill/>
          <a:ln>
            <a:noFill/>
          </a:ln>
        </p:spPr>
      </p:pic>
      <p:sp>
        <p:nvSpPr>
          <p:cNvPr id="1257" name="Google Shape;1257;p34"/>
          <p:cNvSpPr txBox="1"/>
          <p:nvPr/>
        </p:nvSpPr>
        <p:spPr>
          <a:xfrm>
            <a:off x="631226" y="6469648"/>
            <a:ext cx="51624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Source: </a:t>
            </a:r>
            <a:r>
              <a:rPr b="0" i="0" lang="en-US" sz="1200" u="sng" cap="none" strike="noStrike">
                <a:solidFill>
                  <a:schemeClr val="dk1"/>
                </a:solidFill>
                <a:latin typeface="Arial"/>
                <a:ea typeface="Arial"/>
                <a:cs typeface="Arial"/>
                <a:sym typeface="Arial"/>
                <a:hlinkClick r:id="rId5">
                  <a:extLst>
                    <a:ext uri="{A12FA001-AC4F-418D-AE19-62706E023703}">
                      <ahyp:hlinkClr val="tx"/>
                    </a:ext>
                  </a:extLst>
                </a:hlinkClick>
              </a:rPr>
              <a:t>New Orleans Master Plan</a:t>
            </a:r>
            <a:r>
              <a:rPr b="0" i="0" lang="en-US" sz="1200" u="none" cap="none" strike="noStrike">
                <a:solidFill>
                  <a:schemeClr val="dk1"/>
                </a:solidFill>
                <a:latin typeface="Arial"/>
                <a:ea typeface="Arial"/>
                <a:cs typeface="Arial"/>
                <a:sym typeface="Arial"/>
              </a:rPr>
              <a:t>, June 2023</a:t>
            </a:r>
            <a:endParaRPr b="0" i="0" sz="1200" u="none" cap="none" strike="noStrike">
              <a:solidFill>
                <a:srgbClr val="000000"/>
              </a:solidFill>
              <a:latin typeface="Arial"/>
              <a:ea typeface="Arial"/>
              <a:cs typeface="Arial"/>
              <a:sym typeface="Arial"/>
            </a:endParaRPr>
          </a:p>
        </p:txBody>
      </p:sp>
      <p:sp>
        <p:nvSpPr>
          <p:cNvPr id="1258" name="Google Shape;1258;p34"/>
          <p:cNvSpPr/>
          <p:nvPr/>
        </p:nvSpPr>
        <p:spPr>
          <a:xfrm>
            <a:off x="302174" y="2408700"/>
            <a:ext cx="3030600" cy="1541100"/>
          </a:xfrm>
          <a:prstGeom prst="rect">
            <a:avLst/>
          </a:prstGeom>
          <a:solidFill>
            <a:schemeClr val="accent3"/>
          </a:soli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The City Council allocated $2.5m in American Rescue Plan Act (ARPA) </a:t>
            </a:r>
            <a:r>
              <a:rPr b="0" i="0" lang="en-US" sz="1400" u="none" cap="none" strike="noStrike">
                <a:solidFill>
                  <a:schemeClr val="lt1"/>
                </a:solidFill>
                <a:latin typeface="Arial"/>
                <a:ea typeface="Arial"/>
                <a:cs typeface="Arial"/>
                <a:sym typeface="Arial"/>
              </a:rPr>
              <a:t>funding to RTA for a pilot program, Opportunity Pass, to offer free transit fares for youth up to 24 years old</a:t>
            </a:r>
            <a:endParaRPr b="0" i="0" sz="1400" u="none" cap="none" strike="noStrike">
              <a:solidFill>
                <a:srgbClr val="000000"/>
              </a:solidFill>
              <a:latin typeface="Arial"/>
              <a:ea typeface="Arial"/>
              <a:cs typeface="Arial"/>
              <a:sym typeface="Arial"/>
            </a:endParaRPr>
          </a:p>
        </p:txBody>
      </p:sp>
      <p:sp>
        <p:nvSpPr>
          <p:cNvPr id="1259" name="Google Shape;1259;p34"/>
          <p:cNvSpPr txBox="1"/>
          <p:nvPr/>
        </p:nvSpPr>
        <p:spPr>
          <a:xfrm>
            <a:off x="784794" y="1415258"/>
            <a:ext cx="10622400" cy="6798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33"/>
              <a:buFont typeface="Arial"/>
              <a:buNone/>
            </a:pPr>
            <a:r>
              <a:rPr b="0" i="0" lang="en-US" sz="1433" u="none" cap="none" strike="noStrike">
                <a:solidFill>
                  <a:schemeClr val="dk1"/>
                </a:solidFill>
                <a:latin typeface="Arial"/>
                <a:ea typeface="Arial"/>
                <a:cs typeface="Arial"/>
                <a:sym typeface="Arial"/>
              </a:rPr>
              <a:t>The Opportunity Pass Pilot Program is making free transit passes available to Orleans Parish residents ages 16 to 24. Program started September 3, 2024 and was initially scheduled to end August 31, 2025, but efforts are underway to continue it for another year to better utilize the funding received, with planned program enhancements including the addition of paper passes.</a:t>
            </a:r>
            <a:endParaRPr b="0" i="0" sz="1433" u="none" cap="none" strike="noStrike">
              <a:solidFill>
                <a:schemeClr val="dk1"/>
              </a:solidFill>
              <a:latin typeface="Arial"/>
              <a:ea typeface="Arial"/>
              <a:cs typeface="Arial"/>
              <a:sym typeface="Arial"/>
            </a:endParaRPr>
          </a:p>
        </p:txBody>
      </p:sp>
      <p:sp>
        <p:nvSpPr>
          <p:cNvPr id="1260" name="Google Shape;1260;p34"/>
          <p:cNvSpPr txBox="1"/>
          <p:nvPr/>
        </p:nvSpPr>
        <p:spPr>
          <a:xfrm>
            <a:off x="3535000" y="2440650"/>
            <a:ext cx="5703300" cy="41790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120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What does bulk enrollment and implementation look like?</a:t>
            </a:r>
            <a:endParaRPr b="1" i="0" sz="1400" u="none" cap="none" strike="noStrike">
              <a:solidFill>
                <a:schemeClr val="dk1"/>
              </a:solidFill>
              <a:latin typeface="Arial"/>
              <a:ea typeface="Arial"/>
              <a:cs typeface="Arial"/>
              <a:sym typeface="Arial"/>
            </a:endParaRPr>
          </a:p>
          <a:p>
            <a:pPr indent="-317500" lvl="0" marL="457200" marR="0" rtl="0" algn="l">
              <a:lnSpc>
                <a:spcPct val="115000"/>
              </a:lnSpc>
              <a:spcBef>
                <a:spcPts val="1200"/>
              </a:spcBef>
              <a:spcAft>
                <a:spcPts val="0"/>
              </a:spcAft>
              <a:buClr>
                <a:schemeClr val="dk1"/>
              </a:buClr>
              <a:buSzPts val="1400"/>
              <a:buFont typeface="Arial"/>
              <a:buChar char="●"/>
            </a:pPr>
            <a:r>
              <a:rPr b="1" i="0" lang="en-US" sz="1400" u="none" cap="none" strike="noStrike">
                <a:solidFill>
                  <a:schemeClr val="dk1"/>
                </a:solidFill>
                <a:latin typeface="Arial"/>
                <a:ea typeface="Arial"/>
                <a:cs typeface="Arial"/>
                <a:sym typeface="Arial"/>
              </a:rPr>
              <a:t>The New Orleans Public Library</a:t>
            </a:r>
            <a:r>
              <a:rPr b="0" i="0" lang="en-US" sz="1400" u="none" cap="none" strike="noStrike">
                <a:solidFill>
                  <a:schemeClr val="dk1"/>
                </a:solidFill>
                <a:latin typeface="Arial"/>
                <a:ea typeface="Arial"/>
                <a:cs typeface="Arial"/>
                <a:sym typeface="Arial"/>
              </a:rPr>
              <a:t> is administering signups at library locations.</a:t>
            </a:r>
            <a:endParaRPr b="0"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chemeClr val="dk1"/>
              </a:buClr>
              <a:buSzPts val="1400"/>
              <a:buFont typeface="Arial"/>
              <a:buChar char="●"/>
            </a:pPr>
            <a:r>
              <a:rPr b="1" i="0" lang="en-US" sz="1400" u="none" cap="none" strike="noStrike">
                <a:solidFill>
                  <a:schemeClr val="dk1"/>
                </a:solidFill>
                <a:latin typeface="Arial"/>
                <a:ea typeface="Arial"/>
                <a:cs typeface="Arial"/>
                <a:sym typeface="Arial"/>
              </a:rPr>
              <a:t>Ride New Orleans</a:t>
            </a:r>
            <a:r>
              <a:rPr b="0" i="0" lang="en-US" sz="1400" u="none" cap="none" strike="noStrike">
                <a:solidFill>
                  <a:schemeClr val="dk1"/>
                </a:solidFill>
                <a:latin typeface="Arial"/>
                <a:ea typeface="Arial"/>
                <a:cs typeface="Arial"/>
                <a:sym typeface="Arial"/>
              </a:rPr>
              <a:t> is managing the program, conducting outreach, performing impact assessments, and offering group enrollment workshops with transit literacy training at youth-serving organizations.</a:t>
            </a:r>
            <a:endParaRPr b="0" i="0" sz="1400" u="none" cap="none" strike="noStrike">
              <a:solidFill>
                <a:schemeClr val="dk1"/>
              </a:solidFill>
              <a:latin typeface="Arial"/>
              <a:ea typeface="Arial"/>
              <a:cs typeface="Arial"/>
              <a:sym typeface="Arial"/>
            </a:endParaRPr>
          </a:p>
          <a:p>
            <a:pPr indent="-317500" lvl="0" marL="914400" marR="0" rtl="0" algn="l">
              <a:lnSpc>
                <a:spcPct val="115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Available to Orleans Parish youth aged 16-24</a:t>
            </a:r>
            <a:endParaRPr b="0" i="0" sz="1400" u="none" cap="none" strike="noStrike">
              <a:solidFill>
                <a:schemeClr val="dk1"/>
              </a:solidFill>
              <a:latin typeface="Arial"/>
              <a:ea typeface="Arial"/>
              <a:cs typeface="Arial"/>
              <a:sym typeface="Arial"/>
            </a:endParaRPr>
          </a:p>
          <a:p>
            <a:pPr indent="-317500" lvl="0" marL="914400" marR="0" rtl="0" algn="l">
              <a:lnSpc>
                <a:spcPct val="115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Youth-developed program: transit ambassadors created all materials and processes, with youth focus groups providing program feedback</a:t>
            </a:r>
            <a:endParaRPr b="0"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chemeClr val="dk1"/>
              </a:buClr>
              <a:buSzPts val="1400"/>
              <a:buFont typeface="Arial"/>
              <a:buChar char="●"/>
            </a:pPr>
            <a:r>
              <a:rPr b="1" i="0" lang="en-US" sz="1400" u="none" cap="none" strike="noStrike">
                <a:solidFill>
                  <a:schemeClr val="dk1"/>
                </a:solidFill>
                <a:latin typeface="Arial"/>
                <a:ea typeface="Arial"/>
                <a:cs typeface="Arial"/>
                <a:sym typeface="Arial"/>
              </a:rPr>
              <a:t>NOLA CYPB</a:t>
            </a:r>
            <a:r>
              <a:rPr b="0" i="0" lang="en-US" sz="1400" u="none" cap="none" strike="noStrike">
                <a:solidFill>
                  <a:schemeClr val="dk1"/>
                </a:solidFill>
                <a:latin typeface="Arial"/>
                <a:ea typeface="Arial"/>
                <a:cs typeface="Arial"/>
                <a:sym typeface="Arial"/>
              </a:rPr>
              <a:t> is assisting with program development and outreach and overseeing impact assessment and reporting in collaboration with RIDE.</a:t>
            </a:r>
            <a:endParaRPr b="0"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chemeClr val="dk1"/>
              </a:buClr>
              <a:buSzPts val="1400"/>
              <a:buFont typeface="Arial"/>
              <a:buChar char="●"/>
            </a:pPr>
            <a:r>
              <a:rPr b="1" i="0" lang="en-US" sz="1400" u="none" cap="none" strike="noStrike">
                <a:solidFill>
                  <a:schemeClr val="dk1"/>
                </a:solidFill>
                <a:latin typeface="Arial"/>
                <a:ea typeface="Arial"/>
                <a:cs typeface="Arial"/>
                <a:sym typeface="Arial"/>
              </a:rPr>
              <a:t>The Regional Transit Authority</a:t>
            </a:r>
            <a:r>
              <a:rPr b="0" i="0" lang="en-US" sz="1400" u="none" cap="none" strike="noStrike">
                <a:solidFill>
                  <a:schemeClr val="dk1"/>
                </a:solidFill>
                <a:latin typeface="Arial"/>
                <a:ea typeface="Arial"/>
                <a:cs typeface="Arial"/>
                <a:sym typeface="Arial"/>
              </a:rPr>
              <a:t> is distributing passes and sharing usage data for program evaluation.</a:t>
            </a:r>
            <a:endParaRPr b="1" i="0" sz="1400" u="none" cap="none" strike="noStrike">
              <a:solidFill>
                <a:schemeClr val="dk1"/>
              </a:solidFill>
              <a:latin typeface="Arial"/>
              <a:ea typeface="Arial"/>
              <a:cs typeface="Arial"/>
              <a:sym typeface="Arial"/>
            </a:endParaRPr>
          </a:p>
        </p:txBody>
      </p:sp>
      <p:sp>
        <p:nvSpPr>
          <p:cNvPr id="1261" name="Google Shape;1261;p34"/>
          <p:cNvSpPr txBox="1"/>
          <p:nvPr/>
        </p:nvSpPr>
        <p:spPr>
          <a:xfrm>
            <a:off x="302175" y="4124525"/>
            <a:ext cx="3030600" cy="2247300"/>
          </a:xfrm>
          <a:prstGeom prst="rect">
            <a:avLst/>
          </a:prstGeom>
          <a:solidFill>
            <a:srgbClr val="29354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PROGRAM GOALS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1400"/>
              <a:buFont typeface="Arial"/>
              <a:buChar char="•"/>
            </a:pPr>
            <a:r>
              <a:rPr b="1" i="0" lang="en-US" sz="1400" u="none" cap="none" strike="noStrike">
                <a:solidFill>
                  <a:schemeClr val="lt1"/>
                </a:solidFill>
                <a:latin typeface="Arial"/>
                <a:ea typeface="Arial"/>
                <a:cs typeface="Arial"/>
                <a:sym typeface="Arial"/>
              </a:rPr>
              <a:t>Remove financial barriers</a:t>
            </a:r>
            <a:r>
              <a:rPr b="0" i="0" lang="en-US" sz="1400" u="none" cap="none" strike="noStrike">
                <a:solidFill>
                  <a:schemeClr val="lt1"/>
                </a:solidFill>
                <a:latin typeface="Arial"/>
                <a:ea typeface="Arial"/>
                <a:cs typeface="Arial"/>
                <a:sym typeface="Arial"/>
              </a:rPr>
              <a:t> to travel</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1400"/>
              <a:buFont typeface="Arial"/>
              <a:buChar char="•"/>
            </a:pPr>
            <a:r>
              <a:rPr b="1" i="0" lang="en-US" sz="1400" u="none" cap="none" strike="noStrike">
                <a:solidFill>
                  <a:schemeClr val="lt1"/>
                </a:solidFill>
                <a:latin typeface="Arial"/>
                <a:ea typeface="Arial"/>
                <a:cs typeface="Arial"/>
                <a:sym typeface="Arial"/>
              </a:rPr>
              <a:t>Grow ridership </a:t>
            </a:r>
            <a:r>
              <a:rPr b="0" i="0" lang="en-US" sz="1400" u="none" cap="none" strike="noStrike">
                <a:solidFill>
                  <a:schemeClr val="lt1"/>
                </a:solidFill>
                <a:latin typeface="Arial"/>
                <a:ea typeface="Arial"/>
                <a:cs typeface="Arial"/>
                <a:sym typeface="Arial"/>
              </a:rPr>
              <a:t>for RTA transit</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1400"/>
              <a:buFont typeface="Arial"/>
              <a:buChar char="•"/>
            </a:pPr>
            <a:r>
              <a:rPr b="1" i="0" lang="en-US" sz="1400" u="none" cap="none" strike="noStrike">
                <a:solidFill>
                  <a:schemeClr val="lt1"/>
                </a:solidFill>
                <a:latin typeface="Arial"/>
                <a:ea typeface="Arial"/>
                <a:cs typeface="Arial"/>
                <a:sym typeface="Arial"/>
              </a:rPr>
              <a:t>Educate the next generation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1400"/>
              <a:buFont typeface="Arial"/>
              <a:buChar char="•"/>
            </a:pPr>
            <a:r>
              <a:rPr b="1" i="0" lang="en-US" sz="1400" u="none" cap="none" strike="noStrike">
                <a:solidFill>
                  <a:schemeClr val="lt1"/>
                </a:solidFill>
                <a:latin typeface="Arial"/>
                <a:ea typeface="Arial"/>
                <a:cs typeface="Arial"/>
                <a:sym typeface="Arial"/>
              </a:rPr>
              <a:t>Collect data</a:t>
            </a:r>
            <a:r>
              <a:rPr b="0" i="0" lang="en-US" sz="1400" u="none" cap="none" strike="noStrike">
                <a:solidFill>
                  <a:schemeClr val="lt1"/>
                </a:solidFill>
                <a:latin typeface="Arial"/>
                <a:ea typeface="Arial"/>
                <a:cs typeface="Arial"/>
                <a:sym typeface="Arial"/>
              </a:rPr>
              <a:t> to improve transit for young adults.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1400"/>
              <a:buFont typeface="Arial"/>
              <a:buChar char="•"/>
            </a:pPr>
            <a:r>
              <a:rPr b="1" i="0" lang="en-US" sz="1400" u="none" cap="none" strike="noStrike">
                <a:solidFill>
                  <a:schemeClr val="lt1"/>
                </a:solidFill>
                <a:latin typeface="Arial"/>
                <a:ea typeface="Arial"/>
                <a:cs typeface="Arial"/>
                <a:sym typeface="Arial"/>
              </a:rPr>
              <a:t>Create the skills and confidence</a:t>
            </a:r>
            <a:r>
              <a:rPr b="0" i="0" lang="en-US" sz="1400" u="none" cap="none" strike="noStrike">
                <a:solidFill>
                  <a:schemeClr val="lt1"/>
                </a:solidFill>
                <a:latin typeface="Arial"/>
                <a:ea typeface="Arial"/>
                <a:cs typeface="Arial"/>
                <a:sym typeface="Arial"/>
              </a:rPr>
              <a:t> for lifelong public transit ridership.</a:t>
            </a:r>
            <a:endParaRPr b="0" i="0" sz="1400" u="none" cap="none" strike="noStrike">
              <a:solidFill>
                <a:schemeClr val="lt1"/>
              </a:solidFill>
              <a:latin typeface="Arial"/>
              <a:ea typeface="Arial"/>
              <a:cs typeface="Arial"/>
              <a:sym typeface="Arial"/>
            </a:endParaRPr>
          </a:p>
        </p:txBody>
      </p:sp>
      <p:grpSp>
        <p:nvGrpSpPr>
          <p:cNvPr id="1262" name="Google Shape;1262;p34"/>
          <p:cNvGrpSpPr/>
          <p:nvPr/>
        </p:nvGrpSpPr>
        <p:grpSpPr>
          <a:xfrm>
            <a:off x="11411123" y="153739"/>
            <a:ext cx="709885" cy="684087"/>
            <a:chOff x="170" y="45069"/>
            <a:chExt cx="709885" cy="684087"/>
          </a:xfrm>
        </p:grpSpPr>
        <p:sp>
          <p:nvSpPr>
            <p:cNvPr id="1263" name="Google Shape;1263;p34"/>
            <p:cNvSpPr/>
            <p:nvPr/>
          </p:nvSpPr>
          <p:spPr>
            <a:xfrm>
              <a:off x="71423" y="129884"/>
              <a:ext cx="567379" cy="567379"/>
            </a:xfrm>
            <a:prstGeom prst="blockArc">
              <a:avLst>
                <a:gd fmla="val 11880000" name="adj1"/>
                <a:gd fmla="val 1620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4" name="Google Shape;1264;p34"/>
            <p:cNvSpPr/>
            <p:nvPr/>
          </p:nvSpPr>
          <p:spPr>
            <a:xfrm>
              <a:off x="71423" y="129884"/>
              <a:ext cx="567379" cy="567379"/>
            </a:xfrm>
            <a:prstGeom prst="blockArc">
              <a:avLst>
                <a:gd fmla="val 7560000" name="adj1"/>
                <a:gd fmla="val 1188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5" name="Google Shape;1265;p34"/>
            <p:cNvSpPr/>
            <p:nvPr/>
          </p:nvSpPr>
          <p:spPr>
            <a:xfrm>
              <a:off x="71423" y="129884"/>
              <a:ext cx="567379" cy="567379"/>
            </a:xfrm>
            <a:prstGeom prst="blockArc">
              <a:avLst>
                <a:gd fmla="val 3240000" name="adj1"/>
                <a:gd fmla="val 756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6" name="Google Shape;1266;p34"/>
            <p:cNvSpPr/>
            <p:nvPr/>
          </p:nvSpPr>
          <p:spPr>
            <a:xfrm>
              <a:off x="71423" y="129884"/>
              <a:ext cx="567379" cy="567379"/>
            </a:xfrm>
            <a:prstGeom prst="blockArc">
              <a:avLst>
                <a:gd fmla="val 20520000" name="adj1"/>
                <a:gd fmla="val 324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7" name="Google Shape;1267;p34"/>
            <p:cNvSpPr/>
            <p:nvPr/>
          </p:nvSpPr>
          <p:spPr>
            <a:xfrm>
              <a:off x="71423" y="129884"/>
              <a:ext cx="567379" cy="567379"/>
            </a:xfrm>
            <a:prstGeom prst="blockArc">
              <a:avLst>
                <a:gd fmla="val 16200000" name="adj1"/>
                <a:gd fmla="val 2052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8" name="Google Shape;1268;p34"/>
            <p:cNvSpPr/>
            <p:nvPr/>
          </p:nvSpPr>
          <p:spPr>
            <a:xfrm>
              <a:off x="224546" y="283008"/>
              <a:ext cx="261132" cy="261132"/>
            </a:xfrm>
            <a:prstGeom prst="ellipse">
              <a:avLst/>
            </a:prstGeom>
            <a:solidFill>
              <a:schemeClr val="accent1"/>
            </a:solidFill>
            <a:ln cap="flat" cmpd="sng" w="19050">
              <a:solidFill>
                <a:srgbClr val="69510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9" name="Google Shape;1269;p34"/>
            <p:cNvSpPr txBox="1"/>
            <p:nvPr/>
          </p:nvSpPr>
          <p:spPr>
            <a:xfrm>
              <a:off x="262788" y="321250"/>
              <a:ext cx="184648" cy="184648"/>
            </a:xfrm>
            <a:prstGeom prst="rect">
              <a:avLst/>
            </a:prstGeom>
            <a:noFill/>
            <a:ln>
              <a:noFill/>
            </a:ln>
          </p:spPr>
          <p:txBody>
            <a:bodyPr anchorCtr="0" anchor="ctr" bIns="12700" lIns="12700" spcFirstLastPara="1" rIns="12700" wrap="square" tIns="12700">
              <a:noAutofit/>
            </a:bodyPr>
            <a:lstStyle/>
            <a:p>
              <a:pPr indent="0" lvl="0" marL="0" marR="0" rtl="0" algn="ctr">
                <a:lnSpc>
                  <a:spcPct val="100000"/>
                </a:lnSpc>
                <a:spcBef>
                  <a:spcPts val="0"/>
                </a:spcBef>
                <a:spcAft>
                  <a:spcPts val="0"/>
                </a:spcAft>
                <a:buClr>
                  <a:schemeClr val="lt1"/>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1270" name="Google Shape;1270;p34"/>
            <p:cNvSpPr/>
            <p:nvPr/>
          </p:nvSpPr>
          <p:spPr>
            <a:xfrm>
              <a:off x="263716" y="45069"/>
              <a:ext cx="182793" cy="182793"/>
            </a:xfrm>
            <a:prstGeom prst="ellipse">
              <a:avLst/>
            </a:prstGeom>
            <a:solidFill>
              <a:srgbClr val="DEDEDE"/>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1" name="Google Shape;1271;p34"/>
            <p:cNvSpPr txBox="1"/>
            <p:nvPr/>
          </p:nvSpPr>
          <p:spPr>
            <a:xfrm>
              <a:off x="290485" y="71838"/>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272" name="Google Shape;1272;p34"/>
            <p:cNvSpPr/>
            <p:nvPr/>
          </p:nvSpPr>
          <p:spPr>
            <a:xfrm>
              <a:off x="527262" y="236546"/>
              <a:ext cx="182793" cy="182793"/>
            </a:xfrm>
            <a:prstGeom prst="ellipse">
              <a:avLst/>
            </a:prstGeom>
            <a:solidFill>
              <a:srgbClr val="DEDEDE"/>
            </a:solidFill>
            <a:ln cap="flat" cmpd="sng" w="2540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3" name="Google Shape;1273;p34"/>
            <p:cNvSpPr txBox="1"/>
            <p:nvPr/>
          </p:nvSpPr>
          <p:spPr>
            <a:xfrm>
              <a:off x="554031" y="263315"/>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274" name="Google Shape;1274;p34"/>
            <p:cNvSpPr/>
            <p:nvPr/>
          </p:nvSpPr>
          <p:spPr>
            <a:xfrm>
              <a:off x="426597" y="546363"/>
              <a:ext cx="182793" cy="182793"/>
            </a:xfrm>
            <a:prstGeom prst="ellipse">
              <a:avLst/>
            </a:prstGeom>
            <a:solidFill>
              <a:srgbClr val="DEDEDE"/>
            </a:solidFill>
            <a:ln cap="flat" cmpd="sng" w="2540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5" name="Google Shape;1275;p34"/>
            <p:cNvSpPr txBox="1"/>
            <p:nvPr/>
          </p:nvSpPr>
          <p:spPr>
            <a:xfrm>
              <a:off x="453366" y="573132"/>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276" name="Google Shape;1276;p34"/>
            <p:cNvSpPr/>
            <p:nvPr/>
          </p:nvSpPr>
          <p:spPr>
            <a:xfrm>
              <a:off x="100835" y="546363"/>
              <a:ext cx="182793" cy="182793"/>
            </a:xfrm>
            <a:prstGeom prst="ellipse">
              <a:avLst/>
            </a:prstGeom>
            <a:solidFill>
              <a:schemeClr val="accent2"/>
            </a:solidFill>
            <a:ln cap="flat" cmpd="sng" w="19050">
              <a:solidFill>
                <a:srgbClr val="5E28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7" name="Google Shape;1277;p34"/>
            <p:cNvSpPr txBox="1"/>
            <p:nvPr/>
          </p:nvSpPr>
          <p:spPr>
            <a:xfrm>
              <a:off x="127604" y="573132"/>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278" name="Google Shape;1278;p34"/>
            <p:cNvSpPr/>
            <p:nvPr/>
          </p:nvSpPr>
          <p:spPr>
            <a:xfrm>
              <a:off x="170" y="236546"/>
              <a:ext cx="182793" cy="182793"/>
            </a:xfrm>
            <a:prstGeom prst="ellipse">
              <a:avLst/>
            </a:prstGeom>
            <a:solidFill>
              <a:srgbClr val="DEDEDE"/>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9" name="Google Shape;1279;p34"/>
            <p:cNvSpPr txBox="1"/>
            <p:nvPr/>
          </p:nvSpPr>
          <p:spPr>
            <a:xfrm>
              <a:off x="26939" y="263315"/>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grpSp>
      <p:sp>
        <p:nvSpPr>
          <p:cNvPr id="1280" name="Google Shape;1280;p34"/>
          <p:cNvSpPr txBox="1"/>
          <p:nvPr>
            <p:ph type="ctrTitle"/>
          </p:nvPr>
        </p:nvSpPr>
        <p:spPr>
          <a:xfrm>
            <a:off x="489436" y="153749"/>
            <a:ext cx="10344300" cy="1261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SzPts val="1800"/>
              <a:buNone/>
            </a:pPr>
            <a:r>
              <a:rPr lang="en-US" sz="3300">
                <a:latin typeface="DM Serif Display"/>
                <a:ea typeface="DM Serif Display"/>
                <a:cs typeface="DM Serif Display"/>
                <a:sym typeface="DM Serif Display"/>
              </a:rPr>
              <a:t>Advocacy efforts at the City of New Orleans led to free transit for youth; $2.5m in pilot funding</a:t>
            </a:r>
            <a:endParaRPr sz="3300">
              <a:solidFill>
                <a:srgbClr val="002D5A"/>
              </a:solidFill>
              <a:latin typeface="DM Serif Display"/>
              <a:ea typeface="DM Serif Display"/>
              <a:cs typeface="DM Serif Display"/>
              <a:sym typeface="DM Serif Display"/>
            </a:endParaRPr>
          </a:p>
        </p:txBody>
      </p:sp>
      <p:pic>
        <p:nvPicPr>
          <p:cNvPr id="1281" name="Google Shape;1281;p34" title="Screenshot 2025-07-03 at 1.25.41 AM.png"/>
          <p:cNvPicPr preferRelativeResize="0"/>
          <p:nvPr/>
        </p:nvPicPr>
        <p:blipFill rotWithShape="1">
          <a:blip r:embed="rId6">
            <a:alphaModFix/>
          </a:blip>
          <a:srcRect b="0" l="12316" r="4008" t="0"/>
          <a:stretch/>
        </p:blipFill>
        <p:spPr>
          <a:xfrm>
            <a:off x="9238300" y="3497076"/>
            <a:ext cx="2682852" cy="15411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EDE"/>
        </a:solidFill>
      </p:bgPr>
    </p:bg>
    <p:spTree>
      <p:nvGrpSpPr>
        <p:cNvPr id="1285" name="Shape 1285"/>
        <p:cNvGrpSpPr/>
        <p:nvPr/>
      </p:nvGrpSpPr>
      <p:grpSpPr>
        <a:xfrm>
          <a:off x="0" y="0"/>
          <a:ext cx="0" cy="0"/>
          <a:chOff x="0" y="0"/>
          <a:chExt cx="0" cy="0"/>
        </a:xfrm>
      </p:grpSpPr>
      <p:pic>
        <p:nvPicPr>
          <p:cNvPr descr="A city with buildings and a dome&#10;&#10;AI-generated content may be incorrect." id="1286" name="Google Shape;1286;p35"/>
          <p:cNvPicPr preferRelativeResize="0"/>
          <p:nvPr/>
        </p:nvPicPr>
        <p:blipFill rotWithShape="1">
          <a:blip r:embed="rId3">
            <a:alphaModFix amt="17000"/>
          </a:blip>
          <a:srcRect b="31037" l="7350" r="23776" t="283"/>
          <a:stretch/>
        </p:blipFill>
        <p:spPr>
          <a:xfrm>
            <a:off x="0" y="119"/>
            <a:ext cx="12210850" cy="6857881"/>
          </a:xfrm>
          <a:prstGeom prst="rect">
            <a:avLst/>
          </a:prstGeom>
          <a:noFill/>
          <a:ln>
            <a:noFill/>
          </a:ln>
        </p:spPr>
      </p:pic>
      <p:pic>
        <p:nvPicPr>
          <p:cNvPr descr="A person wearing a beanie and earbuds&#10;&#10;AI-generated content may be incorrect." id="1287" name="Google Shape;1287;p35"/>
          <p:cNvPicPr preferRelativeResize="0"/>
          <p:nvPr/>
        </p:nvPicPr>
        <p:blipFill rotWithShape="1">
          <a:blip r:embed="rId4">
            <a:alphaModFix amt="48000"/>
          </a:blip>
          <a:srcRect b="62085" l="4528" r="59442" t="7535"/>
          <a:stretch/>
        </p:blipFill>
        <p:spPr>
          <a:xfrm flipH="1">
            <a:off x="0" y="117"/>
            <a:ext cx="12192001" cy="6926833"/>
          </a:xfrm>
          <a:prstGeom prst="rect">
            <a:avLst/>
          </a:prstGeom>
          <a:noFill/>
          <a:ln>
            <a:noFill/>
          </a:ln>
          <a:effectLst>
            <a:outerShdw blurRad="50800" sx="93000" rotWithShape="0" algn="ctr" dir="5400000" dist="50800" sy="93000">
              <a:srgbClr val="000000">
                <a:alpha val="0"/>
              </a:srgbClr>
            </a:outerShdw>
          </a:effectLst>
        </p:spPr>
      </p:pic>
      <p:sp>
        <p:nvSpPr>
          <p:cNvPr id="1288" name="Google Shape;1288;p35"/>
          <p:cNvSpPr/>
          <p:nvPr/>
        </p:nvSpPr>
        <p:spPr>
          <a:xfrm>
            <a:off x="629500" y="2178607"/>
            <a:ext cx="5753400" cy="1554900"/>
          </a:xfrm>
          <a:prstGeom prst="rect">
            <a:avLst/>
          </a:prstGeom>
          <a:solidFill>
            <a:srgbClr val="7AC3EE">
              <a:alpha val="41568"/>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pic>
        <p:nvPicPr>
          <p:cNvPr descr="A group of people posing for a photo&#10;&#10;Description automatically generated" id="1289" name="Google Shape;1289;p35"/>
          <p:cNvPicPr preferRelativeResize="0"/>
          <p:nvPr/>
        </p:nvPicPr>
        <p:blipFill rotWithShape="1">
          <a:blip r:embed="rId5">
            <a:alphaModFix/>
          </a:blip>
          <a:srcRect b="0" l="0" r="0" t="5436"/>
          <a:stretch/>
        </p:blipFill>
        <p:spPr>
          <a:xfrm>
            <a:off x="6718700" y="2201458"/>
            <a:ext cx="4309325" cy="3247041"/>
          </a:xfrm>
          <a:prstGeom prst="rect">
            <a:avLst/>
          </a:prstGeom>
          <a:noFill/>
          <a:ln>
            <a:noFill/>
          </a:ln>
        </p:spPr>
      </p:pic>
      <p:sp>
        <p:nvSpPr>
          <p:cNvPr id="1290" name="Google Shape;1290;p35"/>
          <p:cNvSpPr/>
          <p:nvPr/>
        </p:nvSpPr>
        <p:spPr>
          <a:xfrm>
            <a:off x="690250" y="2253776"/>
            <a:ext cx="5327100" cy="12615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500"/>
              <a:buFont typeface="Arial"/>
              <a:buNone/>
            </a:pPr>
            <a:r>
              <a:rPr b="1" i="0" lang="en-US" sz="1500" u="none" cap="none" strike="noStrike">
                <a:solidFill>
                  <a:srgbClr val="29354C"/>
                </a:solidFill>
                <a:latin typeface="Arial"/>
                <a:ea typeface="Arial"/>
                <a:cs typeface="Arial"/>
                <a:sym typeface="Arial"/>
              </a:rPr>
              <a:t>The Task Force will study:</a:t>
            </a:r>
            <a:endParaRPr b="0" i="0" sz="1500" u="none" cap="none" strike="noStrike">
              <a:solidFill>
                <a:srgbClr val="000000"/>
              </a:solidFill>
              <a:latin typeface="Arial"/>
              <a:ea typeface="Arial"/>
              <a:cs typeface="Arial"/>
              <a:sym typeface="Arial"/>
            </a:endParaRPr>
          </a:p>
          <a:p>
            <a:pPr indent="-285750" lvl="0" marL="285750" marR="0" rtl="0" algn="l">
              <a:lnSpc>
                <a:spcPct val="90000"/>
              </a:lnSpc>
              <a:spcBef>
                <a:spcPts val="600"/>
              </a:spcBef>
              <a:spcAft>
                <a:spcPts val="0"/>
              </a:spcAft>
              <a:buClr>
                <a:srgbClr val="29354C"/>
              </a:buClr>
              <a:buSzPts val="1500"/>
              <a:buFont typeface="Arial"/>
              <a:buChar char="•"/>
            </a:pPr>
            <a:r>
              <a:rPr b="0" i="0" lang="en-US" sz="1500" u="none" cap="none" strike="noStrike">
                <a:solidFill>
                  <a:srgbClr val="29354C"/>
                </a:solidFill>
                <a:latin typeface="Arial"/>
                <a:ea typeface="Arial"/>
                <a:cs typeface="Arial"/>
                <a:sym typeface="Arial"/>
              </a:rPr>
              <a:t>Ways of improving the lives of Opportunity Youth</a:t>
            </a:r>
            <a:endParaRPr b="0" i="0" sz="1500" u="none" cap="none" strike="noStrike">
              <a:solidFill>
                <a:srgbClr val="000000"/>
              </a:solidFill>
              <a:latin typeface="Arial"/>
              <a:ea typeface="Arial"/>
              <a:cs typeface="Arial"/>
              <a:sym typeface="Arial"/>
            </a:endParaRPr>
          </a:p>
          <a:p>
            <a:pPr indent="-285750" lvl="0" marL="285750" marR="0" rtl="0" algn="l">
              <a:lnSpc>
                <a:spcPct val="90000"/>
              </a:lnSpc>
              <a:spcBef>
                <a:spcPts val="600"/>
              </a:spcBef>
              <a:spcAft>
                <a:spcPts val="0"/>
              </a:spcAft>
              <a:buClr>
                <a:srgbClr val="29354C"/>
              </a:buClr>
              <a:buSzPts val="1500"/>
              <a:buFont typeface="Arial"/>
              <a:buChar char="•"/>
            </a:pPr>
            <a:r>
              <a:rPr b="0" i="0" lang="en-US" sz="1500" u="none" cap="none" strike="noStrike">
                <a:solidFill>
                  <a:srgbClr val="29354C"/>
                </a:solidFill>
                <a:latin typeface="Arial"/>
                <a:ea typeface="Arial"/>
                <a:cs typeface="Arial"/>
                <a:sym typeface="Arial"/>
              </a:rPr>
              <a:t>Propose recommendations</a:t>
            </a:r>
            <a:endParaRPr b="0" i="0" sz="1500" u="none" cap="none" strike="noStrike">
              <a:solidFill>
                <a:srgbClr val="000000"/>
              </a:solidFill>
              <a:latin typeface="Arial"/>
              <a:ea typeface="Arial"/>
              <a:cs typeface="Arial"/>
              <a:sym typeface="Arial"/>
            </a:endParaRPr>
          </a:p>
          <a:p>
            <a:pPr indent="-285750" lvl="0" marL="285750" marR="0" rtl="0" algn="l">
              <a:lnSpc>
                <a:spcPct val="90000"/>
              </a:lnSpc>
              <a:spcBef>
                <a:spcPts val="600"/>
              </a:spcBef>
              <a:spcAft>
                <a:spcPts val="0"/>
              </a:spcAft>
              <a:buClr>
                <a:srgbClr val="29354C"/>
              </a:buClr>
              <a:buSzPts val="1500"/>
              <a:buFont typeface="Arial"/>
              <a:buChar char="•"/>
            </a:pPr>
            <a:r>
              <a:rPr b="0" i="0" lang="en-US" sz="1500" u="none" cap="none" strike="noStrike">
                <a:solidFill>
                  <a:srgbClr val="29354C"/>
                </a:solidFill>
                <a:latin typeface="Arial"/>
                <a:ea typeface="Arial"/>
                <a:cs typeface="Arial"/>
                <a:sym typeface="Arial"/>
              </a:rPr>
              <a:t>Offer proposals for legislation, if necessary and appropriate. </a:t>
            </a:r>
            <a:endParaRPr b="0" i="0" sz="1500" u="none" cap="none" strike="noStrike">
              <a:solidFill>
                <a:srgbClr val="000000"/>
              </a:solidFill>
              <a:latin typeface="Arial"/>
              <a:ea typeface="Arial"/>
              <a:cs typeface="Arial"/>
              <a:sym typeface="Arial"/>
            </a:endParaRPr>
          </a:p>
        </p:txBody>
      </p:sp>
      <p:sp>
        <p:nvSpPr>
          <p:cNvPr id="1291" name="Google Shape;1291;p35"/>
          <p:cNvSpPr txBox="1"/>
          <p:nvPr/>
        </p:nvSpPr>
        <p:spPr>
          <a:xfrm>
            <a:off x="498875" y="170726"/>
            <a:ext cx="10912200" cy="1261500"/>
          </a:xfrm>
          <a:prstGeom prst="rect">
            <a:avLst/>
          </a:prstGeom>
          <a:noFill/>
          <a:ln>
            <a:noFill/>
          </a:ln>
        </p:spPr>
        <p:txBody>
          <a:bodyPr anchorCtr="0" anchor="t" bIns="121900" lIns="121900" spcFirstLastPara="1" rIns="121900" wrap="square" tIns="121900">
            <a:noAutofit/>
          </a:bodyPr>
          <a:lstStyle/>
          <a:p>
            <a:pPr indent="0" lvl="0" marL="0" marR="0" rtl="0" algn="l">
              <a:lnSpc>
                <a:spcPct val="90000"/>
              </a:lnSpc>
              <a:spcBef>
                <a:spcPts val="0"/>
              </a:spcBef>
              <a:spcAft>
                <a:spcPts val="0"/>
              </a:spcAft>
              <a:buClr>
                <a:schemeClr val="dk1"/>
              </a:buClr>
              <a:buSzPts val="1800"/>
              <a:buFont typeface="DM Serif Display"/>
              <a:buNone/>
            </a:pPr>
            <a:r>
              <a:rPr b="0" i="0" lang="en-US" sz="3300" u="none" cap="none" strike="noStrike">
                <a:solidFill>
                  <a:schemeClr val="dk1"/>
                </a:solidFill>
                <a:latin typeface="DM Serif Display"/>
                <a:ea typeface="DM Serif Display"/>
                <a:cs typeface="DM Serif Display"/>
                <a:sym typeface="DM Serif Display"/>
              </a:rPr>
              <a:t>Major state policy win established the Louisiana OY Task Force with LOYAL members as leads</a:t>
            </a:r>
            <a:endParaRPr b="0" i="0" sz="1400" u="none" cap="none" strike="noStrike">
              <a:solidFill>
                <a:srgbClr val="000000"/>
              </a:solidFill>
              <a:latin typeface="Arial"/>
              <a:ea typeface="Arial"/>
              <a:cs typeface="Arial"/>
              <a:sym typeface="Arial"/>
            </a:endParaRPr>
          </a:p>
        </p:txBody>
      </p:sp>
      <p:sp>
        <p:nvSpPr>
          <p:cNvPr id="1292" name="Google Shape;1292;p35"/>
          <p:cNvSpPr txBox="1"/>
          <p:nvPr/>
        </p:nvSpPr>
        <p:spPr>
          <a:xfrm>
            <a:off x="794219" y="1253355"/>
            <a:ext cx="10622400" cy="6798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29354C"/>
                </a:solidFill>
                <a:latin typeface="Arial"/>
                <a:ea typeface="Arial"/>
                <a:cs typeface="Arial"/>
                <a:sym typeface="Arial"/>
              </a:rPr>
              <a:t>2024 OY Day at the Capitol followed the successful passage of </a:t>
            </a:r>
            <a:r>
              <a:rPr b="0" i="0" lang="en-US" sz="1400" u="sng" cap="none" strike="noStrike">
                <a:solidFill>
                  <a:srgbClr val="29354C"/>
                </a:solidFill>
                <a:latin typeface="Arial"/>
                <a:ea typeface="Arial"/>
                <a:cs typeface="Arial"/>
                <a:sym typeface="Arial"/>
                <a:hlinkClick r:id="rId6">
                  <a:extLst>
                    <a:ext uri="{A12FA001-AC4F-418D-AE19-62706E023703}">
                      <ahyp:hlinkClr val="tx"/>
                    </a:ext>
                  </a:extLst>
                </a:hlinkClick>
              </a:rPr>
              <a:t>Senate Resolution 47</a:t>
            </a:r>
            <a:r>
              <a:rPr b="0" i="0" lang="en-US" sz="1400" u="none" cap="none" strike="noStrike">
                <a:solidFill>
                  <a:srgbClr val="29354C"/>
                </a:solidFill>
                <a:latin typeface="Arial"/>
                <a:ea typeface="Arial"/>
                <a:cs typeface="Arial"/>
                <a:sym typeface="Arial"/>
              </a:rPr>
              <a:t> (SR47), which establishes the Louisiana Opportunity Youth Task Force.</a:t>
            </a:r>
            <a:endParaRPr b="0" i="0" sz="1400" u="none" cap="none" strike="noStrike">
              <a:solidFill>
                <a:srgbClr val="29354C"/>
              </a:solidFill>
              <a:latin typeface="Arial"/>
              <a:ea typeface="Arial"/>
              <a:cs typeface="Arial"/>
              <a:sym typeface="Arial"/>
            </a:endParaRPr>
          </a:p>
        </p:txBody>
      </p:sp>
      <p:sp>
        <p:nvSpPr>
          <p:cNvPr id="1293" name="Google Shape;1293;p35"/>
          <p:cNvSpPr txBox="1"/>
          <p:nvPr/>
        </p:nvSpPr>
        <p:spPr>
          <a:xfrm>
            <a:off x="6638113" y="5557177"/>
            <a:ext cx="43899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29354C"/>
                </a:solidFill>
                <a:latin typeface="Arial"/>
                <a:ea typeface="Arial"/>
                <a:cs typeface="Arial"/>
                <a:sym typeface="Arial"/>
              </a:rPr>
              <a:t>The </a:t>
            </a:r>
            <a:r>
              <a:rPr b="0" i="0" lang="en-US" sz="1400" u="sng" cap="none" strike="noStrike">
                <a:solidFill>
                  <a:srgbClr val="29354C"/>
                </a:solidFill>
                <a:latin typeface="Arial"/>
                <a:ea typeface="Arial"/>
                <a:cs typeface="Arial"/>
                <a:sym typeface="Arial"/>
                <a:hlinkClick r:id="rId7">
                  <a:extLst>
                    <a:ext uri="{A12FA001-AC4F-418D-AE19-62706E023703}">
                      <ahyp:hlinkClr val="tx"/>
                    </a:ext>
                  </a:extLst>
                </a:hlinkClick>
              </a:rPr>
              <a:t>state-level OY Taskforce</a:t>
            </a:r>
            <a:r>
              <a:rPr b="0" i="0" lang="en-US" sz="1400" u="none" cap="none" strike="noStrike">
                <a:solidFill>
                  <a:srgbClr val="29354C"/>
                </a:solidFill>
                <a:latin typeface="Arial"/>
                <a:ea typeface="Arial"/>
                <a:cs typeface="Arial"/>
                <a:sym typeface="Arial"/>
              </a:rPr>
              <a:t> will likely have final recommendations that direct LA First on specific OY reports/studies that should be continually run to track OY outcomes statewide.</a:t>
            </a:r>
            <a:endParaRPr b="0" i="0" sz="1400" u="none" cap="none" strike="noStrike">
              <a:solidFill>
                <a:srgbClr val="000000"/>
              </a:solidFill>
              <a:latin typeface="Arial"/>
              <a:ea typeface="Arial"/>
              <a:cs typeface="Arial"/>
              <a:sym typeface="Arial"/>
            </a:endParaRPr>
          </a:p>
        </p:txBody>
      </p:sp>
      <p:sp>
        <p:nvSpPr>
          <p:cNvPr id="1294" name="Google Shape;1294;p35"/>
          <p:cNvSpPr txBox="1"/>
          <p:nvPr/>
        </p:nvSpPr>
        <p:spPr>
          <a:xfrm>
            <a:off x="7149110" y="1825640"/>
            <a:ext cx="3579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2024 OY Day at the Capital - LOYAL</a:t>
            </a:r>
            <a:endParaRPr b="0" i="0" sz="1400" u="none" cap="none" strike="noStrike">
              <a:solidFill>
                <a:srgbClr val="000000"/>
              </a:solidFill>
              <a:latin typeface="Arial"/>
              <a:ea typeface="Arial"/>
              <a:cs typeface="Arial"/>
              <a:sym typeface="Arial"/>
            </a:endParaRPr>
          </a:p>
        </p:txBody>
      </p:sp>
      <p:grpSp>
        <p:nvGrpSpPr>
          <p:cNvPr id="1295" name="Google Shape;1295;p35"/>
          <p:cNvGrpSpPr/>
          <p:nvPr/>
        </p:nvGrpSpPr>
        <p:grpSpPr>
          <a:xfrm>
            <a:off x="11411123" y="153739"/>
            <a:ext cx="709885" cy="684087"/>
            <a:chOff x="170" y="45069"/>
            <a:chExt cx="709885" cy="684087"/>
          </a:xfrm>
        </p:grpSpPr>
        <p:sp>
          <p:nvSpPr>
            <p:cNvPr id="1296" name="Google Shape;1296;p35"/>
            <p:cNvSpPr/>
            <p:nvPr/>
          </p:nvSpPr>
          <p:spPr>
            <a:xfrm>
              <a:off x="71423" y="129884"/>
              <a:ext cx="567379" cy="567379"/>
            </a:xfrm>
            <a:prstGeom prst="blockArc">
              <a:avLst>
                <a:gd fmla="val 11880000" name="adj1"/>
                <a:gd fmla="val 1620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7" name="Google Shape;1297;p35"/>
            <p:cNvSpPr/>
            <p:nvPr/>
          </p:nvSpPr>
          <p:spPr>
            <a:xfrm>
              <a:off x="71423" y="129884"/>
              <a:ext cx="567379" cy="567379"/>
            </a:xfrm>
            <a:prstGeom prst="blockArc">
              <a:avLst>
                <a:gd fmla="val 7560000" name="adj1"/>
                <a:gd fmla="val 1188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8" name="Google Shape;1298;p35"/>
            <p:cNvSpPr/>
            <p:nvPr/>
          </p:nvSpPr>
          <p:spPr>
            <a:xfrm>
              <a:off x="71423" y="129884"/>
              <a:ext cx="567379" cy="567379"/>
            </a:xfrm>
            <a:prstGeom prst="blockArc">
              <a:avLst>
                <a:gd fmla="val 3240000" name="adj1"/>
                <a:gd fmla="val 756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9" name="Google Shape;1299;p35"/>
            <p:cNvSpPr/>
            <p:nvPr/>
          </p:nvSpPr>
          <p:spPr>
            <a:xfrm>
              <a:off x="71423" y="129884"/>
              <a:ext cx="567379" cy="567379"/>
            </a:xfrm>
            <a:prstGeom prst="blockArc">
              <a:avLst>
                <a:gd fmla="val 20520000" name="adj1"/>
                <a:gd fmla="val 324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0" name="Google Shape;1300;p35"/>
            <p:cNvSpPr/>
            <p:nvPr/>
          </p:nvSpPr>
          <p:spPr>
            <a:xfrm>
              <a:off x="71423" y="129884"/>
              <a:ext cx="567379" cy="567379"/>
            </a:xfrm>
            <a:prstGeom prst="blockArc">
              <a:avLst>
                <a:gd fmla="val 16200000" name="adj1"/>
                <a:gd fmla="val 2052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1" name="Google Shape;1301;p35"/>
            <p:cNvSpPr/>
            <p:nvPr/>
          </p:nvSpPr>
          <p:spPr>
            <a:xfrm>
              <a:off x="224546" y="283008"/>
              <a:ext cx="261132" cy="261132"/>
            </a:xfrm>
            <a:prstGeom prst="ellipse">
              <a:avLst/>
            </a:prstGeom>
            <a:solidFill>
              <a:schemeClr val="accent1"/>
            </a:solidFill>
            <a:ln cap="flat" cmpd="sng" w="19050">
              <a:solidFill>
                <a:srgbClr val="69510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2" name="Google Shape;1302;p35"/>
            <p:cNvSpPr txBox="1"/>
            <p:nvPr/>
          </p:nvSpPr>
          <p:spPr>
            <a:xfrm>
              <a:off x="262788" y="321250"/>
              <a:ext cx="184648" cy="184648"/>
            </a:xfrm>
            <a:prstGeom prst="rect">
              <a:avLst/>
            </a:prstGeom>
            <a:noFill/>
            <a:ln>
              <a:noFill/>
            </a:ln>
          </p:spPr>
          <p:txBody>
            <a:bodyPr anchorCtr="0" anchor="ctr" bIns="12700" lIns="12700" spcFirstLastPara="1" rIns="12700" wrap="square" tIns="12700">
              <a:noAutofit/>
            </a:bodyPr>
            <a:lstStyle/>
            <a:p>
              <a:pPr indent="0" lvl="0" marL="0" marR="0" rtl="0" algn="ctr">
                <a:lnSpc>
                  <a:spcPct val="100000"/>
                </a:lnSpc>
                <a:spcBef>
                  <a:spcPts val="0"/>
                </a:spcBef>
                <a:spcAft>
                  <a:spcPts val="0"/>
                </a:spcAft>
                <a:buClr>
                  <a:schemeClr val="lt1"/>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1303" name="Google Shape;1303;p35"/>
            <p:cNvSpPr/>
            <p:nvPr/>
          </p:nvSpPr>
          <p:spPr>
            <a:xfrm>
              <a:off x="263716" y="45069"/>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4" name="Google Shape;1304;p35"/>
            <p:cNvSpPr txBox="1"/>
            <p:nvPr/>
          </p:nvSpPr>
          <p:spPr>
            <a:xfrm>
              <a:off x="290485" y="71838"/>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305" name="Google Shape;1305;p35"/>
            <p:cNvSpPr/>
            <p:nvPr/>
          </p:nvSpPr>
          <p:spPr>
            <a:xfrm>
              <a:off x="527262" y="236546"/>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6" name="Google Shape;1306;p35"/>
            <p:cNvSpPr txBox="1"/>
            <p:nvPr/>
          </p:nvSpPr>
          <p:spPr>
            <a:xfrm>
              <a:off x="554031" y="263315"/>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307" name="Google Shape;1307;p35"/>
            <p:cNvSpPr/>
            <p:nvPr/>
          </p:nvSpPr>
          <p:spPr>
            <a:xfrm>
              <a:off x="426597" y="546363"/>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8" name="Google Shape;1308;p35"/>
            <p:cNvSpPr txBox="1"/>
            <p:nvPr/>
          </p:nvSpPr>
          <p:spPr>
            <a:xfrm>
              <a:off x="453366" y="573132"/>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309" name="Google Shape;1309;p35"/>
            <p:cNvSpPr/>
            <p:nvPr/>
          </p:nvSpPr>
          <p:spPr>
            <a:xfrm>
              <a:off x="100835" y="546363"/>
              <a:ext cx="182793" cy="182793"/>
            </a:xfrm>
            <a:prstGeom prst="ellipse">
              <a:avLst/>
            </a:prstGeom>
            <a:solidFill>
              <a:schemeClr val="accent2"/>
            </a:solidFill>
            <a:ln cap="flat" cmpd="sng" w="19050">
              <a:solidFill>
                <a:srgbClr val="5E28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0" name="Google Shape;1310;p35"/>
            <p:cNvSpPr txBox="1"/>
            <p:nvPr/>
          </p:nvSpPr>
          <p:spPr>
            <a:xfrm>
              <a:off x="127604" y="573132"/>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311" name="Google Shape;1311;p35"/>
            <p:cNvSpPr/>
            <p:nvPr/>
          </p:nvSpPr>
          <p:spPr>
            <a:xfrm>
              <a:off x="170" y="236546"/>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2" name="Google Shape;1312;p35"/>
            <p:cNvSpPr txBox="1"/>
            <p:nvPr/>
          </p:nvSpPr>
          <p:spPr>
            <a:xfrm>
              <a:off x="26939" y="263315"/>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grpSp>
      <p:sp>
        <p:nvSpPr>
          <p:cNvPr id="1313" name="Google Shape;1313;p35"/>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1314" name="Google Shape;1314;p35"/>
          <p:cNvSpPr/>
          <p:nvPr/>
        </p:nvSpPr>
        <p:spPr>
          <a:xfrm>
            <a:off x="629500" y="3835900"/>
            <a:ext cx="5753400" cy="2675700"/>
          </a:xfrm>
          <a:prstGeom prst="rect">
            <a:avLst/>
          </a:prstGeom>
          <a:solidFill>
            <a:srgbClr val="7AC3EE">
              <a:alpha val="41568"/>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1315" name="Google Shape;1315;p35"/>
          <p:cNvSpPr txBox="1"/>
          <p:nvPr/>
        </p:nvSpPr>
        <p:spPr>
          <a:xfrm>
            <a:off x="671250" y="3872350"/>
            <a:ext cx="5586000" cy="25935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600"/>
              </a:spcBef>
              <a:spcAft>
                <a:spcPts val="0"/>
              </a:spcAft>
              <a:buClr>
                <a:srgbClr val="000000"/>
              </a:buClr>
              <a:buSzPts val="1500"/>
              <a:buFont typeface="Arial"/>
              <a:buNone/>
            </a:pPr>
            <a:r>
              <a:rPr b="1" i="0" lang="en-US" sz="1500" u="none" cap="none" strike="noStrike">
                <a:solidFill>
                  <a:schemeClr val="dk2"/>
                </a:solidFill>
                <a:latin typeface="Arial"/>
                <a:ea typeface="Arial"/>
                <a:cs typeface="Arial"/>
                <a:sym typeface="Arial"/>
              </a:rPr>
              <a:t>The Task Force will consist of leaders</a:t>
            </a:r>
            <a:endParaRPr b="0" i="0" sz="1500" u="none" cap="none" strike="noStrike">
              <a:solidFill>
                <a:srgbClr val="000000"/>
              </a:solidFill>
              <a:latin typeface="Arial"/>
              <a:ea typeface="Arial"/>
              <a:cs typeface="Arial"/>
              <a:sym typeface="Arial"/>
            </a:endParaRPr>
          </a:p>
          <a:p>
            <a:pPr indent="-285750" lvl="0" marL="285750" marR="0" rtl="0" algn="l">
              <a:lnSpc>
                <a:spcPct val="90000"/>
              </a:lnSpc>
              <a:spcBef>
                <a:spcPts val="600"/>
              </a:spcBef>
              <a:spcAft>
                <a:spcPts val="0"/>
              </a:spcAft>
              <a:buClr>
                <a:schemeClr val="dk2"/>
              </a:buClr>
              <a:buSzPts val="1500"/>
              <a:buFont typeface="Arial"/>
              <a:buChar char="•"/>
            </a:pPr>
            <a:r>
              <a:rPr b="0" i="0" lang="en-US" sz="1500" u="none" cap="none" strike="noStrike">
                <a:solidFill>
                  <a:schemeClr val="dk2"/>
                </a:solidFill>
                <a:latin typeface="Arial"/>
                <a:ea typeface="Arial"/>
                <a:cs typeface="Arial"/>
                <a:sym typeface="Arial"/>
              </a:rPr>
              <a:t>Two members of LOYAL</a:t>
            </a:r>
            <a:endParaRPr b="0" i="0" sz="1500" u="none" cap="none" strike="noStrike">
              <a:solidFill>
                <a:srgbClr val="000000"/>
              </a:solidFill>
              <a:latin typeface="Arial"/>
              <a:ea typeface="Arial"/>
              <a:cs typeface="Arial"/>
              <a:sym typeface="Arial"/>
            </a:endParaRPr>
          </a:p>
          <a:p>
            <a:pPr indent="-285750" lvl="0" marL="285750" marR="0" rtl="0" algn="l">
              <a:lnSpc>
                <a:spcPct val="90000"/>
              </a:lnSpc>
              <a:spcBef>
                <a:spcPts val="600"/>
              </a:spcBef>
              <a:spcAft>
                <a:spcPts val="0"/>
              </a:spcAft>
              <a:buClr>
                <a:schemeClr val="dk2"/>
              </a:buClr>
              <a:buSzPts val="1500"/>
              <a:buFont typeface="Arial"/>
              <a:buChar char="•"/>
            </a:pPr>
            <a:r>
              <a:rPr b="0" i="0" lang="en-US" sz="1500" u="none" cap="none" strike="noStrike">
                <a:solidFill>
                  <a:schemeClr val="dk2"/>
                </a:solidFill>
                <a:latin typeface="Arial"/>
                <a:ea typeface="Arial"/>
                <a:cs typeface="Arial"/>
                <a:sym typeface="Arial"/>
              </a:rPr>
              <a:t>Lived experts of Louisiana OY population (current or past)</a:t>
            </a:r>
            <a:endParaRPr b="0" i="0" sz="1500" u="none" cap="none" strike="noStrike">
              <a:solidFill>
                <a:srgbClr val="000000"/>
              </a:solidFill>
              <a:latin typeface="Arial"/>
              <a:ea typeface="Arial"/>
              <a:cs typeface="Arial"/>
              <a:sym typeface="Arial"/>
            </a:endParaRPr>
          </a:p>
          <a:p>
            <a:pPr indent="-285750" lvl="0" marL="285750" marR="0" rtl="0" algn="l">
              <a:lnSpc>
                <a:spcPct val="90000"/>
              </a:lnSpc>
              <a:spcBef>
                <a:spcPts val="600"/>
              </a:spcBef>
              <a:spcAft>
                <a:spcPts val="0"/>
              </a:spcAft>
              <a:buClr>
                <a:schemeClr val="dk2"/>
              </a:buClr>
              <a:buSzPts val="1500"/>
              <a:buFont typeface="Arial"/>
              <a:buChar char="•"/>
            </a:pPr>
            <a:r>
              <a:rPr b="0" i="0" lang="en-US" sz="1500" u="none" cap="none" strike="noStrike">
                <a:solidFill>
                  <a:schemeClr val="dk2"/>
                </a:solidFill>
                <a:latin typeface="Arial"/>
                <a:ea typeface="Arial"/>
                <a:cs typeface="Arial"/>
                <a:sym typeface="Arial"/>
              </a:rPr>
              <a:t>Louisiana Workforce Commission</a:t>
            </a:r>
            <a:endParaRPr b="0" i="0" sz="1500" u="none" cap="none" strike="noStrike">
              <a:solidFill>
                <a:srgbClr val="000000"/>
              </a:solidFill>
              <a:latin typeface="Arial"/>
              <a:ea typeface="Arial"/>
              <a:cs typeface="Arial"/>
              <a:sym typeface="Arial"/>
            </a:endParaRPr>
          </a:p>
          <a:p>
            <a:pPr indent="-285750" lvl="0" marL="285750" marR="0" rtl="0" algn="l">
              <a:lnSpc>
                <a:spcPct val="90000"/>
              </a:lnSpc>
              <a:spcBef>
                <a:spcPts val="600"/>
              </a:spcBef>
              <a:spcAft>
                <a:spcPts val="0"/>
              </a:spcAft>
              <a:buClr>
                <a:schemeClr val="dk2"/>
              </a:buClr>
              <a:buSzPts val="1500"/>
              <a:buFont typeface="Arial"/>
              <a:buChar char="•"/>
            </a:pPr>
            <a:r>
              <a:rPr b="0" i="0" lang="en-US" sz="1500" u="none" cap="none" strike="noStrike">
                <a:solidFill>
                  <a:schemeClr val="dk2"/>
                </a:solidFill>
                <a:latin typeface="Arial"/>
                <a:ea typeface="Arial"/>
                <a:cs typeface="Arial"/>
                <a:sym typeface="Arial"/>
              </a:rPr>
              <a:t>Louisiana Department of Education</a:t>
            </a:r>
            <a:endParaRPr b="0" i="0" sz="1500" u="none" cap="none" strike="noStrike">
              <a:solidFill>
                <a:srgbClr val="000000"/>
              </a:solidFill>
              <a:latin typeface="Arial"/>
              <a:ea typeface="Arial"/>
              <a:cs typeface="Arial"/>
              <a:sym typeface="Arial"/>
            </a:endParaRPr>
          </a:p>
          <a:p>
            <a:pPr indent="-285750" lvl="0" marL="285750" marR="0" rtl="0" algn="l">
              <a:lnSpc>
                <a:spcPct val="90000"/>
              </a:lnSpc>
              <a:spcBef>
                <a:spcPts val="600"/>
              </a:spcBef>
              <a:spcAft>
                <a:spcPts val="0"/>
              </a:spcAft>
              <a:buClr>
                <a:schemeClr val="dk2"/>
              </a:buClr>
              <a:buSzPts val="1500"/>
              <a:buFont typeface="Arial"/>
              <a:buChar char="•"/>
            </a:pPr>
            <a:r>
              <a:rPr b="0" i="0" lang="en-US" sz="1500" u="none" cap="none" strike="noStrike">
                <a:solidFill>
                  <a:schemeClr val="dk2"/>
                </a:solidFill>
                <a:latin typeface="Arial"/>
                <a:ea typeface="Arial"/>
                <a:cs typeface="Arial"/>
                <a:sym typeface="Arial"/>
              </a:rPr>
              <a:t>Louisiana Community and Technical College System</a:t>
            </a:r>
            <a:endParaRPr b="0" i="0" sz="1500" u="none" cap="none" strike="noStrike">
              <a:solidFill>
                <a:srgbClr val="000000"/>
              </a:solidFill>
              <a:latin typeface="Arial"/>
              <a:ea typeface="Arial"/>
              <a:cs typeface="Arial"/>
              <a:sym typeface="Arial"/>
            </a:endParaRPr>
          </a:p>
          <a:p>
            <a:pPr indent="-285750" lvl="0" marL="285750" marR="0" rtl="0" algn="l">
              <a:lnSpc>
                <a:spcPct val="90000"/>
              </a:lnSpc>
              <a:spcBef>
                <a:spcPts val="600"/>
              </a:spcBef>
              <a:spcAft>
                <a:spcPts val="0"/>
              </a:spcAft>
              <a:buClr>
                <a:schemeClr val="dk2"/>
              </a:buClr>
              <a:buSzPts val="1500"/>
              <a:buFont typeface="Arial"/>
              <a:buChar char="•"/>
            </a:pPr>
            <a:r>
              <a:rPr b="0" i="0" lang="en-US" sz="1500" u="none" cap="none" strike="noStrike">
                <a:solidFill>
                  <a:schemeClr val="dk2"/>
                </a:solidFill>
                <a:latin typeface="Arial"/>
                <a:ea typeface="Arial"/>
                <a:cs typeface="Arial"/>
                <a:sym typeface="Arial"/>
              </a:rPr>
              <a:t>Department of Health, Department of Children and Family Services</a:t>
            </a:r>
            <a:endParaRPr b="0" i="0" sz="1500" u="none" cap="none" strike="noStrike">
              <a:solidFill>
                <a:srgbClr val="000000"/>
              </a:solidFill>
              <a:latin typeface="Arial"/>
              <a:ea typeface="Arial"/>
              <a:cs typeface="Arial"/>
              <a:sym typeface="Arial"/>
            </a:endParaRPr>
          </a:p>
          <a:p>
            <a:pPr indent="-285750" lvl="0" marL="285750" marR="0" rtl="0" algn="l">
              <a:lnSpc>
                <a:spcPct val="90000"/>
              </a:lnSpc>
              <a:spcBef>
                <a:spcPts val="600"/>
              </a:spcBef>
              <a:spcAft>
                <a:spcPts val="600"/>
              </a:spcAft>
              <a:buClr>
                <a:schemeClr val="dk2"/>
              </a:buClr>
              <a:buSzPts val="1500"/>
              <a:buFont typeface="Arial"/>
              <a:buChar char="•"/>
            </a:pPr>
            <a:r>
              <a:rPr b="0" i="0" lang="en-US" sz="1500" u="none" cap="none" strike="noStrike">
                <a:solidFill>
                  <a:schemeClr val="dk2"/>
                </a:solidFill>
                <a:latin typeface="Arial"/>
                <a:ea typeface="Arial"/>
                <a:cs typeface="Arial"/>
                <a:sym typeface="Arial"/>
              </a:rPr>
              <a:t>The Commissioner of Higher Education, </a:t>
            </a:r>
            <a:endParaRPr b="0" i="0" sz="15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0" name="Shape 1320"/>
        <p:cNvGrpSpPr/>
        <p:nvPr/>
      </p:nvGrpSpPr>
      <p:grpSpPr>
        <a:xfrm>
          <a:off x="0" y="0"/>
          <a:ext cx="0" cy="0"/>
          <a:chOff x="0" y="0"/>
          <a:chExt cx="0" cy="0"/>
        </a:xfrm>
      </p:grpSpPr>
      <p:pic>
        <p:nvPicPr>
          <p:cNvPr descr="A person wearing a beanie and earbuds&#10;&#10;AI-generated content may be incorrect." id="1321" name="Google Shape;1321;p36"/>
          <p:cNvPicPr preferRelativeResize="0"/>
          <p:nvPr/>
        </p:nvPicPr>
        <p:blipFill rotWithShape="1">
          <a:blip r:embed="rId3">
            <a:alphaModFix amt="48000"/>
          </a:blip>
          <a:srcRect b="62085" l="4528" r="59442" t="7535"/>
          <a:stretch/>
        </p:blipFill>
        <p:spPr>
          <a:xfrm>
            <a:off x="0" y="-15631"/>
            <a:ext cx="12192001" cy="6926833"/>
          </a:xfrm>
          <a:prstGeom prst="rect">
            <a:avLst/>
          </a:prstGeom>
          <a:noFill/>
          <a:ln>
            <a:noFill/>
          </a:ln>
          <a:effectLst>
            <a:outerShdw blurRad="50800" sx="93000" rotWithShape="0" algn="ctr" dir="5400000" dist="50800" sy="93000">
              <a:srgbClr val="000000">
                <a:alpha val="0"/>
              </a:srgbClr>
            </a:outerShdw>
          </a:effectLst>
        </p:spPr>
      </p:pic>
      <p:sp>
        <p:nvSpPr>
          <p:cNvPr id="1322" name="Google Shape;1322;p36"/>
          <p:cNvSpPr txBox="1"/>
          <p:nvPr>
            <p:ph type="title"/>
          </p:nvPr>
        </p:nvSpPr>
        <p:spPr>
          <a:xfrm>
            <a:off x="641058" y="109969"/>
            <a:ext cx="10561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D5A"/>
              </a:buClr>
              <a:buSzPts val="3300"/>
              <a:buFont typeface="DM Serif Display"/>
              <a:buNone/>
            </a:pPr>
            <a:r>
              <a:rPr b="0" i="0" lang="en-US" sz="3300" u="none" strike="noStrike">
                <a:solidFill>
                  <a:srgbClr val="002D5A"/>
                </a:solidFill>
                <a:latin typeface="DM Serif Display"/>
                <a:ea typeface="DM Serif Display"/>
                <a:cs typeface="DM Serif Display"/>
                <a:sym typeface="DM Serif Display"/>
              </a:rPr>
              <a:t>Frameworks trains </a:t>
            </a:r>
            <a:r>
              <a:rPr lang="en-US" sz="3300">
                <a:solidFill>
                  <a:srgbClr val="002D5A"/>
                </a:solidFill>
                <a:latin typeface="DM Serif Display"/>
                <a:ea typeface="DM Serif Display"/>
                <a:cs typeface="DM Serif Display"/>
                <a:sym typeface="DM Serif Display"/>
              </a:rPr>
              <a:t>orgs</a:t>
            </a:r>
            <a:r>
              <a:rPr b="0" i="0" lang="en-US" sz="3300" u="none" strike="noStrike">
                <a:solidFill>
                  <a:srgbClr val="002D5A"/>
                </a:solidFill>
                <a:latin typeface="DM Serif Display"/>
                <a:ea typeface="DM Serif Display"/>
                <a:cs typeface="DM Serif Display"/>
                <a:sym typeface="DM Serif Display"/>
              </a:rPr>
              <a:t> supporting young people on creating narrative shifts that drive systemic change</a:t>
            </a:r>
            <a:endParaRPr sz="3300">
              <a:latin typeface="DM Serif Display"/>
              <a:ea typeface="DM Serif Display"/>
              <a:cs typeface="DM Serif Display"/>
              <a:sym typeface="DM Serif Display"/>
            </a:endParaRPr>
          </a:p>
        </p:txBody>
      </p:sp>
      <p:grpSp>
        <p:nvGrpSpPr>
          <p:cNvPr id="1323" name="Google Shape;1323;p36"/>
          <p:cNvGrpSpPr/>
          <p:nvPr/>
        </p:nvGrpSpPr>
        <p:grpSpPr>
          <a:xfrm>
            <a:off x="11411123" y="153739"/>
            <a:ext cx="709885" cy="684087"/>
            <a:chOff x="170" y="45069"/>
            <a:chExt cx="709885" cy="684087"/>
          </a:xfrm>
        </p:grpSpPr>
        <p:sp>
          <p:nvSpPr>
            <p:cNvPr id="1324" name="Google Shape;1324;p36"/>
            <p:cNvSpPr/>
            <p:nvPr/>
          </p:nvSpPr>
          <p:spPr>
            <a:xfrm>
              <a:off x="71423" y="129884"/>
              <a:ext cx="567379" cy="567379"/>
            </a:xfrm>
            <a:prstGeom prst="blockArc">
              <a:avLst>
                <a:gd fmla="val 11880000" name="adj1"/>
                <a:gd fmla="val 1620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5" name="Google Shape;1325;p36"/>
            <p:cNvSpPr/>
            <p:nvPr/>
          </p:nvSpPr>
          <p:spPr>
            <a:xfrm>
              <a:off x="71423" y="129884"/>
              <a:ext cx="567379" cy="567379"/>
            </a:xfrm>
            <a:prstGeom prst="blockArc">
              <a:avLst>
                <a:gd fmla="val 7560000" name="adj1"/>
                <a:gd fmla="val 1188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6" name="Google Shape;1326;p36"/>
            <p:cNvSpPr/>
            <p:nvPr/>
          </p:nvSpPr>
          <p:spPr>
            <a:xfrm>
              <a:off x="71423" y="129884"/>
              <a:ext cx="567379" cy="567379"/>
            </a:xfrm>
            <a:prstGeom prst="blockArc">
              <a:avLst>
                <a:gd fmla="val 3240000" name="adj1"/>
                <a:gd fmla="val 756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7" name="Google Shape;1327;p36"/>
            <p:cNvSpPr/>
            <p:nvPr/>
          </p:nvSpPr>
          <p:spPr>
            <a:xfrm>
              <a:off x="71423" y="129884"/>
              <a:ext cx="567379" cy="567379"/>
            </a:xfrm>
            <a:prstGeom prst="blockArc">
              <a:avLst>
                <a:gd fmla="val 20520000" name="adj1"/>
                <a:gd fmla="val 324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8" name="Google Shape;1328;p36"/>
            <p:cNvSpPr/>
            <p:nvPr/>
          </p:nvSpPr>
          <p:spPr>
            <a:xfrm>
              <a:off x="71423" y="129884"/>
              <a:ext cx="567379" cy="567379"/>
            </a:xfrm>
            <a:prstGeom prst="blockArc">
              <a:avLst>
                <a:gd fmla="val 16200000" name="adj1"/>
                <a:gd fmla="val 2052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9" name="Google Shape;1329;p36"/>
            <p:cNvSpPr/>
            <p:nvPr/>
          </p:nvSpPr>
          <p:spPr>
            <a:xfrm>
              <a:off x="224546" y="283008"/>
              <a:ext cx="261132" cy="261132"/>
            </a:xfrm>
            <a:prstGeom prst="ellipse">
              <a:avLst/>
            </a:prstGeom>
            <a:solidFill>
              <a:schemeClr val="accent1"/>
            </a:solidFill>
            <a:ln cap="flat" cmpd="sng" w="19050">
              <a:solidFill>
                <a:srgbClr val="69510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0" name="Google Shape;1330;p36"/>
            <p:cNvSpPr txBox="1"/>
            <p:nvPr/>
          </p:nvSpPr>
          <p:spPr>
            <a:xfrm>
              <a:off x="262788" y="321250"/>
              <a:ext cx="184648" cy="184648"/>
            </a:xfrm>
            <a:prstGeom prst="rect">
              <a:avLst/>
            </a:prstGeom>
            <a:noFill/>
            <a:ln>
              <a:noFill/>
            </a:ln>
          </p:spPr>
          <p:txBody>
            <a:bodyPr anchorCtr="0" anchor="ctr" bIns="12700" lIns="12700" spcFirstLastPara="1" rIns="12700" wrap="square" tIns="12700">
              <a:noAutofit/>
            </a:bodyPr>
            <a:lstStyle/>
            <a:p>
              <a:pPr indent="0" lvl="0" marL="0" marR="0" rtl="0" algn="ctr">
                <a:lnSpc>
                  <a:spcPct val="100000"/>
                </a:lnSpc>
                <a:spcBef>
                  <a:spcPts val="0"/>
                </a:spcBef>
                <a:spcAft>
                  <a:spcPts val="0"/>
                </a:spcAft>
                <a:buClr>
                  <a:schemeClr val="lt1"/>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1331" name="Google Shape;1331;p36"/>
            <p:cNvSpPr/>
            <p:nvPr/>
          </p:nvSpPr>
          <p:spPr>
            <a:xfrm>
              <a:off x="263716" y="45069"/>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2" name="Google Shape;1332;p36"/>
            <p:cNvSpPr txBox="1"/>
            <p:nvPr/>
          </p:nvSpPr>
          <p:spPr>
            <a:xfrm>
              <a:off x="290485" y="71838"/>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333" name="Google Shape;1333;p36"/>
            <p:cNvSpPr/>
            <p:nvPr/>
          </p:nvSpPr>
          <p:spPr>
            <a:xfrm>
              <a:off x="527262" y="236546"/>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4" name="Google Shape;1334;p36"/>
            <p:cNvSpPr txBox="1"/>
            <p:nvPr/>
          </p:nvSpPr>
          <p:spPr>
            <a:xfrm>
              <a:off x="554031" y="263315"/>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335" name="Google Shape;1335;p36"/>
            <p:cNvSpPr/>
            <p:nvPr/>
          </p:nvSpPr>
          <p:spPr>
            <a:xfrm>
              <a:off x="426597" y="546363"/>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6" name="Google Shape;1336;p36"/>
            <p:cNvSpPr txBox="1"/>
            <p:nvPr/>
          </p:nvSpPr>
          <p:spPr>
            <a:xfrm>
              <a:off x="453366" y="573132"/>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337" name="Google Shape;1337;p36"/>
            <p:cNvSpPr/>
            <p:nvPr/>
          </p:nvSpPr>
          <p:spPr>
            <a:xfrm>
              <a:off x="100835" y="546363"/>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8" name="Google Shape;1338;p36"/>
            <p:cNvSpPr txBox="1"/>
            <p:nvPr/>
          </p:nvSpPr>
          <p:spPr>
            <a:xfrm>
              <a:off x="127604" y="573132"/>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339" name="Google Shape;1339;p36"/>
            <p:cNvSpPr/>
            <p:nvPr/>
          </p:nvSpPr>
          <p:spPr>
            <a:xfrm>
              <a:off x="170" y="236546"/>
              <a:ext cx="182793" cy="182793"/>
            </a:xfrm>
            <a:prstGeom prst="ellipse">
              <a:avLst/>
            </a:prstGeom>
            <a:solidFill>
              <a:schemeClr val="accent3"/>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0" name="Google Shape;1340;p36"/>
            <p:cNvSpPr txBox="1"/>
            <p:nvPr/>
          </p:nvSpPr>
          <p:spPr>
            <a:xfrm>
              <a:off x="26939" y="263315"/>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grpSp>
      <p:sp>
        <p:nvSpPr>
          <p:cNvPr id="1341" name="Google Shape;1341;p36"/>
          <p:cNvSpPr txBox="1"/>
          <p:nvPr/>
        </p:nvSpPr>
        <p:spPr>
          <a:xfrm>
            <a:off x="784788" y="1342495"/>
            <a:ext cx="10622400" cy="6798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Frameworks provides research-based framing strategies and communication best practices to effectively engage audiences and generate support for systemic change. </a:t>
            </a:r>
            <a:endParaRPr b="0" i="0" sz="1400" u="none" cap="none" strike="noStrike">
              <a:solidFill>
                <a:srgbClr val="000000"/>
              </a:solidFill>
              <a:latin typeface="Arial"/>
              <a:ea typeface="Arial"/>
              <a:cs typeface="Arial"/>
              <a:sym typeface="Arial"/>
            </a:endParaRPr>
          </a:p>
        </p:txBody>
      </p:sp>
      <p:sp>
        <p:nvSpPr>
          <p:cNvPr id="1342" name="Google Shape;1342;p36"/>
          <p:cNvSpPr txBox="1"/>
          <p:nvPr/>
        </p:nvSpPr>
        <p:spPr>
          <a:xfrm>
            <a:off x="8716542" y="2896239"/>
            <a:ext cx="2909965"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Frameworks emphasizes the need to move beyond labels like "Opportunity Youth" and instead provide context that highlights the challenges these young people face while emphasizing their potential.</a:t>
            </a:r>
            <a:endParaRPr b="0" i="0" sz="1400" u="none" cap="none" strike="noStrike">
              <a:solidFill>
                <a:srgbClr val="000000"/>
              </a:solidFill>
              <a:latin typeface="Arial"/>
              <a:ea typeface="Arial"/>
              <a:cs typeface="Arial"/>
              <a:sym typeface="Arial"/>
            </a:endParaRPr>
          </a:p>
        </p:txBody>
      </p:sp>
      <p:pic>
        <p:nvPicPr>
          <p:cNvPr id="1343" name="Google Shape;1343;p36"/>
          <p:cNvPicPr preferRelativeResize="0"/>
          <p:nvPr/>
        </p:nvPicPr>
        <p:blipFill rotWithShape="1">
          <a:blip r:embed="rId4">
            <a:alphaModFix/>
          </a:blip>
          <a:srcRect b="0" l="0" r="0" t="0"/>
          <a:stretch/>
        </p:blipFill>
        <p:spPr>
          <a:xfrm>
            <a:off x="857039" y="2350532"/>
            <a:ext cx="3532056" cy="2010630"/>
          </a:xfrm>
          <a:prstGeom prst="rect">
            <a:avLst/>
          </a:prstGeom>
          <a:noFill/>
          <a:ln>
            <a:noFill/>
          </a:ln>
        </p:spPr>
      </p:pic>
      <p:pic>
        <p:nvPicPr>
          <p:cNvPr id="1344" name="Google Shape;1344;p36"/>
          <p:cNvPicPr preferRelativeResize="0"/>
          <p:nvPr/>
        </p:nvPicPr>
        <p:blipFill rotWithShape="1">
          <a:blip r:embed="rId5">
            <a:alphaModFix/>
          </a:blip>
          <a:srcRect b="0" l="0" r="0" t="0"/>
          <a:stretch/>
        </p:blipFill>
        <p:spPr>
          <a:xfrm>
            <a:off x="4593119" y="2330232"/>
            <a:ext cx="3532056" cy="2005738"/>
          </a:xfrm>
          <a:prstGeom prst="rect">
            <a:avLst/>
          </a:prstGeom>
          <a:noFill/>
          <a:ln>
            <a:noFill/>
          </a:ln>
        </p:spPr>
      </p:pic>
      <p:pic>
        <p:nvPicPr>
          <p:cNvPr id="1345" name="Google Shape;1345;p36"/>
          <p:cNvPicPr preferRelativeResize="0"/>
          <p:nvPr/>
        </p:nvPicPr>
        <p:blipFill rotWithShape="1">
          <a:blip r:embed="rId6">
            <a:alphaModFix/>
          </a:blip>
          <a:srcRect b="0" l="0" r="0" t="0"/>
          <a:stretch/>
        </p:blipFill>
        <p:spPr>
          <a:xfrm>
            <a:off x="857039" y="4604075"/>
            <a:ext cx="3532059" cy="1990440"/>
          </a:xfrm>
          <a:prstGeom prst="rect">
            <a:avLst/>
          </a:prstGeom>
          <a:noFill/>
          <a:ln>
            <a:noFill/>
          </a:ln>
        </p:spPr>
      </p:pic>
      <p:pic>
        <p:nvPicPr>
          <p:cNvPr id="1346" name="Google Shape;1346;p36"/>
          <p:cNvPicPr preferRelativeResize="0"/>
          <p:nvPr/>
        </p:nvPicPr>
        <p:blipFill rotWithShape="1">
          <a:blip r:embed="rId7">
            <a:alphaModFix/>
          </a:blip>
          <a:srcRect b="0" l="0" r="0" t="0"/>
          <a:stretch/>
        </p:blipFill>
        <p:spPr>
          <a:xfrm>
            <a:off x="4543857" y="4558600"/>
            <a:ext cx="3630581" cy="2035934"/>
          </a:xfrm>
          <a:prstGeom prst="rect">
            <a:avLst/>
          </a:prstGeom>
          <a:noFill/>
          <a:ln>
            <a:noFill/>
          </a:ln>
        </p:spPr>
      </p:pic>
      <p:pic>
        <p:nvPicPr>
          <p:cNvPr id="1347" name="Google Shape;1347;p36"/>
          <p:cNvPicPr preferRelativeResize="0"/>
          <p:nvPr/>
        </p:nvPicPr>
        <p:blipFill rotWithShape="1">
          <a:blip r:embed="rId8">
            <a:alphaModFix/>
          </a:blip>
          <a:srcRect b="0" l="0" r="0" t="0"/>
          <a:stretch/>
        </p:blipFill>
        <p:spPr>
          <a:xfrm>
            <a:off x="2749271" y="3783565"/>
            <a:ext cx="3015446" cy="1648837"/>
          </a:xfrm>
          <a:prstGeom prst="rect">
            <a:avLst/>
          </a:prstGeom>
          <a:noFill/>
          <a:ln>
            <a:noFill/>
          </a:ln>
        </p:spPr>
      </p:pic>
      <p:sp>
        <p:nvSpPr>
          <p:cNvPr id="1348" name="Google Shape;1348;p36"/>
          <p:cNvSpPr txBox="1"/>
          <p:nvPr>
            <p:ph idx="12" type="sldNum"/>
          </p:nvPr>
        </p:nvSpPr>
        <p:spPr>
          <a:xfrm>
            <a:off x="9377800" y="63399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2" name="Shape 1352"/>
        <p:cNvGrpSpPr/>
        <p:nvPr/>
      </p:nvGrpSpPr>
      <p:grpSpPr>
        <a:xfrm>
          <a:off x="0" y="0"/>
          <a:ext cx="0" cy="0"/>
          <a:chOff x="0" y="0"/>
          <a:chExt cx="0" cy="0"/>
        </a:xfrm>
      </p:grpSpPr>
      <p:pic>
        <p:nvPicPr>
          <p:cNvPr descr="A person wearing a beanie and earbuds&#10;&#10;AI-generated content may be incorrect." id="1353" name="Google Shape;1353;p37"/>
          <p:cNvPicPr preferRelativeResize="0"/>
          <p:nvPr/>
        </p:nvPicPr>
        <p:blipFill rotWithShape="1">
          <a:blip r:embed="rId3">
            <a:alphaModFix amt="48000"/>
          </a:blip>
          <a:srcRect b="64123" l="4528" r="66507" t="11698"/>
          <a:stretch/>
        </p:blipFill>
        <p:spPr>
          <a:xfrm flipH="1">
            <a:off x="0" y="1"/>
            <a:ext cx="12192000" cy="6858000"/>
          </a:xfrm>
          <a:prstGeom prst="rect">
            <a:avLst/>
          </a:prstGeom>
          <a:noFill/>
          <a:ln>
            <a:noFill/>
          </a:ln>
          <a:effectLst>
            <a:outerShdw blurRad="50800" sx="93000" rotWithShape="0" algn="ctr" dir="5400000" dist="50800" sy="93000">
              <a:srgbClr val="000000">
                <a:alpha val="0"/>
              </a:srgbClr>
            </a:outerShdw>
          </a:effectLst>
        </p:spPr>
      </p:pic>
      <p:sp>
        <p:nvSpPr>
          <p:cNvPr id="1354" name="Google Shape;1354;p37"/>
          <p:cNvSpPr txBox="1"/>
          <p:nvPr>
            <p:ph type="ctrTitle"/>
          </p:nvPr>
        </p:nvSpPr>
        <p:spPr>
          <a:xfrm>
            <a:off x="241540" y="153758"/>
            <a:ext cx="10776600" cy="12615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1"/>
              </a:buClr>
              <a:buSzPts val="1800"/>
              <a:buFont typeface="DM Serif Display"/>
              <a:buNone/>
            </a:pPr>
            <a:r>
              <a:rPr lang="en-US" sz="3300">
                <a:latin typeface="DM Serif Display"/>
                <a:ea typeface="DM Serif Display"/>
                <a:cs typeface="DM Serif Display"/>
                <a:sym typeface="DM Serif Display"/>
              </a:rPr>
              <a:t>LEDE is empowering New Orleans youth to tell their community’s stories through journalism</a:t>
            </a:r>
            <a:endParaRPr sz="3300">
              <a:latin typeface="DM Serif Display"/>
              <a:ea typeface="DM Serif Display"/>
              <a:cs typeface="DM Serif Display"/>
              <a:sym typeface="DM Serif Display"/>
            </a:endParaRPr>
          </a:p>
        </p:txBody>
      </p:sp>
      <p:sp>
        <p:nvSpPr>
          <p:cNvPr id="1355" name="Google Shape;1355;p37"/>
          <p:cNvSpPr txBox="1"/>
          <p:nvPr/>
        </p:nvSpPr>
        <p:spPr>
          <a:xfrm>
            <a:off x="1386970" y="1415243"/>
            <a:ext cx="95472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LEDE equips creative professionals from underrepresented communities, age 18-25, with skills, tools and resources to transform the local information ecosystem.</a:t>
            </a:r>
            <a:endParaRPr b="0" i="0" sz="1400" u="none" cap="none" strike="noStrike">
              <a:solidFill>
                <a:srgbClr val="000000"/>
              </a:solidFill>
              <a:latin typeface="Arial"/>
              <a:ea typeface="Arial"/>
              <a:cs typeface="Arial"/>
              <a:sym typeface="Arial"/>
            </a:endParaRPr>
          </a:p>
        </p:txBody>
      </p:sp>
      <p:pic>
        <p:nvPicPr>
          <p:cNvPr id="1356" name="Google Shape;1356;p37"/>
          <p:cNvPicPr preferRelativeResize="0"/>
          <p:nvPr/>
        </p:nvPicPr>
        <p:blipFill rotWithShape="1">
          <a:blip r:embed="rId4">
            <a:alphaModFix/>
          </a:blip>
          <a:srcRect b="0" l="0" r="0" t="0"/>
          <a:stretch/>
        </p:blipFill>
        <p:spPr>
          <a:xfrm>
            <a:off x="759057" y="2250467"/>
            <a:ext cx="5262239" cy="3485341"/>
          </a:xfrm>
          <a:prstGeom prst="rect">
            <a:avLst/>
          </a:prstGeom>
          <a:noFill/>
          <a:ln>
            <a:noFill/>
          </a:ln>
          <a:effectLst>
            <a:outerShdw blurRad="50800" rotWithShape="0" algn="tl" dir="2700000" dist="38100">
              <a:srgbClr val="000000">
                <a:alpha val="40000"/>
              </a:srgbClr>
            </a:outerShdw>
          </a:effectLst>
        </p:spPr>
      </p:pic>
      <p:pic>
        <p:nvPicPr>
          <p:cNvPr id="1357" name="Google Shape;1357;p37"/>
          <p:cNvPicPr preferRelativeResize="0"/>
          <p:nvPr/>
        </p:nvPicPr>
        <p:blipFill rotWithShape="1">
          <a:blip r:embed="rId5">
            <a:alphaModFix/>
          </a:blip>
          <a:srcRect b="0" l="0" r="0" t="0"/>
          <a:stretch/>
        </p:blipFill>
        <p:spPr>
          <a:xfrm>
            <a:off x="6160575" y="2250468"/>
            <a:ext cx="5266335" cy="3485340"/>
          </a:xfrm>
          <a:prstGeom prst="rect">
            <a:avLst/>
          </a:prstGeom>
          <a:noFill/>
          <a:ln>
            <a:noFill/>
          </a:ln>
          <a:effectLst>
            <a:outerShdw blurRad="50800" rotWithShape="0" algn="tl" dir="2700000" dist="38100">
              <a:srgbClr val="000000">
                <a:alpha val="40000"/>
              </a:srgbClr>
            </a:outerShdw>
          </a:effectLst>
        </p:spPr>
      </p:pic>
      <p:sp>
        <p:nvSpPr>
          <p:cNvPr id="1358" name="Google Shape;1358;p37"/>
          <p:cNvSpPr txBox="1"/>
          <p:nvPr/>
        </p:nvSpPr>
        <p:spPr>
          <a:xfrm>
            <a:off x="826648" y="4720145"/>
            <a:ext cx="10667853" cy="1015663"/>
          </a:xfrm>
          <a:prstGeom prst="rect">
            <a:avLst/>
          </a:prstGeom>
          <a:solidFill>
            <a:srgbClr val="253047">
              <a:alpha val="61568"/>
            </a:srgbClr>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Roboto"/>
                <a:ea typeface="Roboto"/>
                <a:cs typeface="Roboto"/>
                <a:sym typeface="Roboto"/>
              </a:rPr>
              <a:t>For New Orleans to thrive, we must build a more equitable information ecosystem, where all people have access to high-quality information that is relevant to their lived experiences. We are training young storytellers to step in and meet that need.</a:t>
            </a:r>
            <a:endParaRPr b="0" i="0" sz="2000" u="none" cap="none" strike="noStrike">
              <a:solidFill>
                <a:schemeClr val="lt1"/>
              </a:solidFill>
              <a:latin typeface="Arial"/>
              <a:ea typeface="Arial"/>
              <a:cs typeface="Arial"/>
              <a:sym typeface="Arial"/>
            </a:endParaRPr>
          </a:p>
        </p:txBody>
      </p:sp>
      <p:sp>
        <p:nvSpPr>
          <p:cNvPr id="1359" name="Google Shape;1359;p37"/>
          <p:cNvSpPr txBox="1"/>
          <p:nvPr/>
        </p:nvSpPr>
        <p:spPr>
          <a:xfrm>
            <a:off x="762072" y="6317839"/>
            <a:ext cx="6609024"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chemeClr val="dk1"/>
                </a:solidFill>
                <a:latin typeface="Arial"/>
                <a:ea typeface="Arial"/>
                <a:cs typeface="Arial"/>
                <a:sym typeface="Arial"/>
              </a:rPr>
              <a:t>Source: LEDE Strategy Overview, LEDE Photos</a:t>
            </a:r>
            <a:endParaRPr b="0" i="0" sz="1400" u="none" cap="none" strike="noStrike">
              <a:solidFill>
                <a:srgbClr val="000000"/>
              </a:solidFill>
              <a:latin typeface="Arial"/>
              <a:ea typeface="Arial"/>
              <a:cs typeface="Arial"/>
              <a:sym typeface="Arial"/>
            </a:endParaRPr>
          </a:p>
        </p:txBody>
      </p:sp>
      <p:grpSp>
        <p:nvGrpSpPr>
          <p:cNvPr id="1360" name="Google Shape;1360;p37"/>
          <p:cNvGrpSpPr/>
          <p:nvPr/>
        </p:nvGrpSpPr>
        <p:grpSpPr>
          <a:xfrm>
            <a:off x="11411123" y="153739"/>
            <a:ext cx="709885" cy="684087"/>
            <a:chOff x="170" y="45069"/>
            <a:chExt cx="709885" cy="684087"/>
          </a:xfrm>
        </p:grpSpPr>
        <p:sp>
          <p:nvSpPr>
            <p:cNvPr id="1361" name="Google Shape;1361;p37"/>
            <p:cNvSpPr/>
            <p:nvPr/>
          </p:nvSpPr>
          <p:spPr>
            <a:xfrm>
              <a:off x="71423" y="129884"/>
              <a:ext cx="567379" cy="567379"/>
            </a:xfrm>
            <a:prstGeom prst="blockArc">
              <a:avLst>
                <a:gd fmla="val 11880000" name="adj1"/>
                <a:gd fmla="val 1620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2" name="Google Shape;1362;p37"/>
            <p:cNvSpPr/>
            <p:nvPr/>
          </p:nvSpPr>
          <p:spPr>
            <a:xfrm>
              <a:off x="71423" y="129884"/>
              <a:ext cx="567379" cy="567379"/>
            </a:xfrm>
            <a:prstGeom prst="blockArc">
              <a:avLst>
                <a:gd fmla="val 7560000" name="adj1"/>
                <a:gd fmla="val 1188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3" name="Google Shape;1363;p37"/>
            <p:cNvSpPr/>
            <p:nvPr/>
          </p:nvSpPr>
          <p:spPr>
            <a:xfrm>
              <a:off x="71423" y="129884"/>
              <a:ext cx="567379" cy="567379"/>
            </a:xfrm>
            <a:prstGeom prst="blockArc">
              <a:avLst>
                <a:gd fmla="val 3240000" name="adj1"/>
                <a:gd fmla="val 756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4" name="Google Shape;1364;p37"/>
            <p:cNvSpPr/>
            <p:nvPr/>
          </p:nvSpPr>
          <p:spPr>
            <a:xfrm>
              <a:off x="71423" y="129884"/>
              <a:ext cx="567379" cy="567379"/>
            </a:xfrm>
            <a:prstGeom prst="blockArc">
              <a:avLst>
                <a:gd fmla="val 20520000" name="adj1"/>
                <a:gd fmla="val 324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5" name="Google Shape;1365;p37"/>
            <p:cNvSpPr/>
            <p:nvPr/>
          </p:nvSpPr>
          <p:spPr>
            <a:xfrm>
              <a:off x="71423" y="129884"/>
              <a:ext cx="567379" cy="567379"/>
            </a:xfrm>
            <a:prstGeom prst="blockArc">
              <a:avLst>
                <a:gd fmla="val 16200000" name="adj1"/>
                <a:gd fmla="val 2052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6" name="Google Shape;1366;p37"/>
            <p:cNvSpPr/>
            <p:nvPr/>
          </p:nvSpPr>
          <p:spPr>
            <a:xfrm>
              <a:off x="224546" y="283008"/>
              <a:ext cx="261132" cy="261132"/>
            </a:xfrm>
            <a:prstGeom prst="ellipse">
              <a:avLst/>
            </a:prstGeom>
            <a:solidFill>
              <a:schemeClr val="accent1"/>
            </a:solidFill>
            <a:ln cap="flat" cmpd="sng" w="19050">
              <a:solidFill>
                <a:srgbClr val="69510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7" name="Google Shape;1367;p37"/>
            <p:cNvSpPr txBox="1"/>
            <p:nvPr/>
          </p:nvSpPr>
          <p:spPr>
            <a:xfrm>
              <a:off x="262788" y="321250"/>
              <a:ext cx="184648" cy="184648"/>
            </a:xfrm>
            <a:prstGeom prst="rect">
              <a:avLst/>
            </a:prstGeom>
            <a:noFill/>
            <a:ln>
              <a:noFill/>
            </a:ln>
          </p:spPr>
          <p:txBody>
            <a:bodyPr anchorCtr="0" anchor="ctr" bIns="12700" lIns="12700" spcFirstLastPara="1" rIns="12700" wrap="square" tIns="12700">
              <a:noAutofit/>
            </a:bodyPr>
            <a:lstStyle/>
            <a:p>
              <a:pPr indent="0" lvl="0" marL="0" marR="0" rtl="0" algn="ctr">
                <a:lnSpc>
                  <a:spcPct val="100000"/>
                </a:lnSpc>
                <a:spcBef>
                  <a:spcPts val="0"/>
                </a:spcBef>
                <a:spcAft>
                  <a:spcPts val="0"/>
                </a:spcAft>
                <a:buClr>
                  <a:schemeClr val="lt1"/>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1368" name="Google Shape;1368;p37"/>
            <p:cNvSpPr/>
            <p:nvPr/>
          </p:nvSpPr>
          <p:spPr>
            <a:xfrm>
              <a:off x="263716" y="45069"/>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9" name="Google Shape;1369;p37"/>
            <p:cNvSpPr txBox="1"/>
            <p:nvPr/>
          </p:nvSpPr>
          <p:spPr>
            <a:xfrm>
              <a:off x="290485" y="71838"/>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370" name="Google Shape;1370;p37"/>
            <p:cNvSpPr/>
            <p:nvPr/>
          </p:nvSpPr>
          <p:spPr>
            <a:xfrm>
              <a:off x="527262" y="236546"/>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1" name="Google Shape;1371;p37"/>
            <p:cNvSpPr txBox="1"/>
            <p:nvPr/>
          </p:nvSpPr>
          <p:spPr>
            <a:xfrm>
              <a:off x="554031" y="263315"/>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372" name="Google Shape;1372;p37"/>
            <p:cNvSpPr/>
            <p:nvPr/>
          </p:nvSpPr>
          <p:spPr>
            <a:xfrm>
              <a:off x="426597" y="546363"/>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3" name="Google Shape;1373;p37"/>
            <p:cNvSpPr txBox="1"/>
            <p:nvPr/>
          </p:nvSpPr>
          <p:spPr>
            <a:xfrm>
              <a:off x="453366" y="573132"/>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374" name="Google Shape;1374;p37"/>
            <p:cNvSpPr/>
            <p:nvPr/>
          </p:nvSpPr>
          <p:spPr>
            <a:xfrm>
              <a:off x="100835" y="546363"/>
              <a:ext cx="182793" cy="182793"/>
            </a:xfrm>
            <a:prstGeom prst="ellipse">
              <a:avLst/>
            </a:prstGeom>
            <a:solidFill>
              <a:srgbClr val="DEDED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5" name="Google Shape;1375;p37"/>
            <p:cNvSpPr txBox="1"/>
            <p:nvPr/>
          </p:nvSpPr>
          <p:spPr>
            <a:xfrm>
              <a:off x="127604" y="573132"/>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376" name="Google Shape;1376;p37"/>
            <p:cNvSpPr/>
            <p:nvPr/>
          </p:nvSpPr>
          <p:spPr>
            <a:xfrm>
              <a:off x="170" y="236546"/>
              <a:ext cx="182793" cy="182793"/>
            </a:xfrm>
            <a:prstGeom prst="ellipse">
              <a:avLst/>
            </a:prstGeom>
            <a:solidFill>
              <a:schemeClr val="accent3"/>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7" name="Google Shape;1377;p37"/>
            <p:cNvSpPr txBox="1"/>
            <p:nvPr/>
          </p:nvSpPr>
          <p:spPr>
            <a:xfrm>
              <a:off x="26939" y="263315"/>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grpSp>
      <p:sp>
        <p:nvSpPr>
          <p:cNvPr id="1378" name="Google Shape;1378;p37"/>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2" name="Shape 1382"/>
        <p:cNvGrpSpPr/>
        <p:nvPr/>
      </p:nvGrpSpPr>
      <p:grpSpPr>
        <a:xfrm>
          <a:off x="0" y="0"/>
          <a:ext cx="0" cy="0"/>
          <a:chOff x="0" y="0"/>
          <a:chExt cx="0" cy="0"/>
        </a:xfrm>
      </p:grpSpPr>
      <p:pic>
        <p:nvPicPr>
          <p:cNvPr descr="A city with buildings and a dome&#10;&#10;AI-generated content may be incorrect." id="1383" name="Google Shape;1383;p38"/>
          <p:cNvPicPr preferRelativeResize="0"/>
          <p:nvPr/>
        </p:nvPicPr>
        <p:blipFill rotWithShape="1">
          <a:blip r:embed="rId3">
            <a:alphaModFix amt="17000"/>
          </a:blip>
          <a:srcRect b="31037" l="7350" r="23776" t="283"/>
          <a:stretch/>
        </p:blipFill>
        <p:spPr>
          <a:xfrm>
            <a:off x="0" y="119"/>
            <a:ext cx="12210850" cy="6857881"/>
          </a:xfrm>
          <a:prstGeom prst="rect">
            <a:avLst/>
          </a:prstGeom>
          <a:noFill/>
          <a:ln>
            <a:noFill/>
          </a:ln>
        </p:spPr>
      </p:pic>
      <p:pic>
        <p:nvPicPr>
          <p:cNvPr descr="A person wearing a beanie and earbuds&#10;&#10;AI-generated content may be incorrect." id="1384" name="Google Shape;1384;p38"/>
          <p:cNvPicPr preferRelativeResize="0"/>
          <p:nvPr/>
        </p:nvPicPr>
        <p:blipFill rotWithShape="1">
          <a:blip r:embed="rId4">
            <a:alphaModFix amt="48000"/>
          </a:blip>
          <a:srcRect b="62086" l="4528" r="64507" t="11697"/>
          <a:stretch/>
        </p:blipFill>
        <p:spPr>
          <a:xfrm>
            <a:off x="-19098" y="0"/>
            <a:ext cx="12249046" cy="6988322"/>
          </a:xfrm>
          <a:prstGeom prst="rect">
            <a:avLst/>
          </a:prstGeom>
          <a:noFill/>
          <a:ln>
            <a:noFill/>
          </a:ln>
          <a:effectLst>
            <a:outerShdw blurRad="50800" sx="93000" rotWithShape="0" algn="ctr" dir="5400000" dist="50800" sy="93000">
              <a:srgbClr val="000000">
                <a:alpha val="0"/>
              </a:srgbClr>
            </a:outerShdw>
          </a:effectLst>
        </p:spPr>
      </p:pic>
      <p:sp>
        <p:nvSpPr>
          <p:cNvPr id="1385" name="Google Shape;1385;p38"/>
          <p:cNvSpPr/>
          <p:nvPr/>
        </p:nvSpPr>
        <p:spPr>
          <a:xfrm>
            <a:off x="2721726" y="2740575"/>
            <a:ext cx="2155200" cy="789300"/>
          </a:xfrm>
          <a:prstGeom prst="rect">
            <a:avLst/>
          </a:prstGeom>
          <a:solidFill>
            <a:srgbClr val="D3BC82"/>
          </a:solidFill>
          <a:ln cap="flat" cmpd="sng" w="9525">
            <a:solidFill>
              <a:srgbClr val="D3BC82"/>
            </a:solidFill>
            <a:prstDash val="solid"/>
            <a:round/>
            <a:headEnd len="sm" w="sm" type="none"/>
            <a:tailEnd len="sm" w="sm" type="none"/>
          </a:ln>
        </p:spPr>
        <p:txBody>
          <a:bodyPr anchorCtr="0" anchor="b"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400"/>
              <a:buFont typeface="Arial"/>
              <a:buNone/>
            </a:pPr>
            <a:r>
              <a:rPr b="1" i="0" lang="en-US" sz="1400" u="none" cap="none" strike="noStrike">
                <a:solidFill>
                  <a:schemeClr val="lt1"/>
                </a:solidFill>
                <a:latin typeface="Arial"/>
                <a:ea typeface="Arial"/>
                <a:cs typeface="Arial"/>
                <a:sym typeface="Arial"/>
              </a:rPr>
              <a:t>New Orleans Career Center</a:t>
            </a:r>
            <a:endParaRPr b="0" i="0" sz="1800" u="none" cap="none" strike="noStrike">
              <a:solidFill>
                <a:schemeClr val="lt1"/>
              </a:solidFill>
              <a:latin typeface="Arial"/>
              <a:ea typeface="Arial"/>
              <a:cs typeface="Arial"/>
              <a:sym typeface="Arial"/>
            </a:endParaRPr>
          </a:p>
        </p:txBody>
      </p:sp>
      <p:sp>
        <p:nvSpPr>
          <p:cNvPr id="1386" name="Google Shape;1386;p38"/>
          <p:cNvSpPr txBox="1"/>
          <p:nvPr/>
        </p:nvSpPr>
        <p:spPr>
          <a:xfrm>
            <a:off x="214000" y="252958"/>
            <a:ext cx="10737918" cy="1261600"/>
          </a:xfrm>
          <a:prstGeom prst="rect">
            <a:avLst/>
          </a:prstGeom>
          <a:noFill/>
          <a:ln>
            <a:noFill/>
          </a:ln>
        </p:spPr>
        <p:txBody>
          <a:bodyPr anchorCtr="0" anchor="t" bIns="121900" lIns="121900" spcFirstLastPara="1" rIns="121900" wrap="square" tIns="121900">
            <a:noAutofit/>
          </a:bodyPr>
          <a:lstStyle/>
          <a:p>
            <a:pPr indent="0" lvl="0" marL="0" marR="0" rtl="0" algn="l">
              <a:lnSpc>
                <a:spcPct val="90000"/>
              </a:lnSpc>
              <a:spcBef>
                <a:spcPts val="0"/>
              </a:spcBef>
              <a:spcAft>
                <a:spcPts val="0"/>
              </a:spcAft>
              <a:buClr>
                <a:srgbClr val="002D5A"/>
              </a:buClr>
              <a:buSzPts val="3300"/>
              <a:buFont typeface="DM Serif Display"/>
              <a:buNone/>
            </a:pPr>
            <a:r>
              <a:rPr b="0" i="0" lang="en-US" sz="3300" u="none" cap="none" strike="noStrike">
                <a:solidFill>
                  <a:srgbClr val="002D5A"/>
                </a:solidFill>
                <a:latin typeface="DM Serif Display"/>
                <a:ea typeface="DM Serif Display"/>
                <a:cs typeface="DM Serif Display"/>
                <a:sym typeface="DM Serif Display"/>
              </a:rPr>
              <a:t>In summary, partners supporting young people achieve significant wins for the ecosystem through integrated capabilities.</a:t>
            </a:r>
            <a:endParaRPr b="0" i="0" sz="3300" u="none" cap="none" strike="noStrike">
              <a:solidFill>
                <a:srgbClr val="002D5A"/>
              </a:solidFill>
              <a:latin typeface="DM Serif Display"/>
              <a:ea typeface="DM Serif Display"/>
              <a:cs typeface="DM Serif Display"/>
              <a:sym typeface="DM Serif Display"/>
            </a:endParaRPr>
          </a:p>
        </p:txBody>
      </p:sp>
      <p:grpSp>
        <p:nvGrpSpPr>
          <p:cNvPr id="1387" name="Google Shape;1387;p38"/>
          <p:cNvGrpSpPr/>
          <p:nvPr/>
        </p:nvGrpSpPr>
        <p:grpSpPr>
          <a:xfrm>
            <a:off x="11411123" y="153739"/>
            <a:ext cx="709885" cy="684087"/>
            <a:chOff x="170" y="45069"/>
            <a:chExt cx="709885" cy="684087"/>
          </a:xfrm>
        </p:grpSpPr>
        <p:sp>
          <p:nvSpPr>
            <p:cNvPr id="1388" name="Google Shape;1388;p38"/>
            <p:cNvSpPr/>
            <p:nvPr/>
          </p:nvSpPr>
          <p:spPr>
            <a:xfrm>
              <a:off x="71423" y="129884"/>
              <a:ext cx="567379" cy="567379"/>
            </a:xfrm>
            <a:prstGeom prst="blockArc">
              <a:avLst>
                <a:gd fmla="val 11880000" name="adj1"/>
                <a:gd fmla="val 1620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9" name="Google Shape;1389;p38"/>
            <p:cNvSpPr/>
            <p:nvPr/>
          </p:nvSpPr>
          <p:spPr>
            <a:xfrm>
              <a:off x="71423" y="129884"/>
              <a:ext cx="567379" cy="567379"/>
            </a:xfrm>
            <a:prstGeom prst="blockArc">
              <a:avLst>
                <a:gd fmla="val 7560000" name="adj1"/>
                <a:gd fmla="val 1188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0" name="Google Shape;1390;p38"/>
            <p:cNvSpPr/>
            <p:nvPr/>
          </p:nvSpPr>
          <p:spPr>
            <a:xfrm>
              <a:off x="71423" y="129884"/>
              <a:ext cx="567379" cy="567379"/>
            </a:xfrm>
            <a:prstGeom prst="blockArc">
              <a:avLst>
                <a:gd fmla="val 3240000" name="adj1"/>
                <a:gd fmla="val 756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1" name="Google Shape;1391;p38"/>
            <p:cNvSpPr/>
            <p:nvPr/>
          </p:nvSpPr>
          <p:spPr>
            <a:xfrm>
              <a:off x="71423" y="129884"/>
              <a:ext cx="567379" cy="567379"/>
            </a:xfrm>
            <a:prstGeom prst="blockArc">
              <a:avLst>
                <a:gd fmla="val 20520000" name="adj1"/>
                <a:gd fmla="val 324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2" name="Google Shape;1392;p38"/>
            <p:cNvSpPr/>
            <p:nvPr/>
          </p:nvSpPr>
          <p:spPr>
            <a:xfrm>
              <a:off x="71423" y="129884"/>
              <a:ext cx="567379" cy="567379"/>
            </a:xfrm>
            <a:prstGeom prst="blockArc">
              <a:avLst>
                <a:gd fmla="val 16200000" name="adj1"/>
                <a:gd fmla="val 20520000" name="adj2"/>
                <a:gd fmla="val 4639"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3" name="Google Shape;1393;p38"/>
            <p:cNvSpPr/>
            <p:nvPr/>
          </p:nvSpPr>
          <p:spPr>
            <a:xfrm>
              <a:off x="224546" y="283008"/>
              <a:ext cx="261132" cy="261132"/>
            </a:xfrm>
            <a:prstGeom prst="ellipse">
              <a:avLst/>
            </a:prstGeom>
            <a:solidFill>
              <a:schemeClr val="accent1"/>
            </a:solidFill>
            <a:ln cap="flat" cmpd="sng" w="19050">
              <a:solidFill>
                <a:srgbClr val="69510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4" name="Google Shape;1394;p38"/>
            <p:cNvSpPr txBox="1"/>
            <p:nvPr/>
          </p:nvSpPr>
          <p:spPr>
            <a:xfrm>
              <a:off x="262788" y="321250"/>
              <a:ext cx="184648" cy="184648"/>
            </a:xfrm>
            <a:prstGeom prst="rect">
              <a:avLst/>
            </a:prstGeom>
            <a:noFill/>
            <a:ln>
              <a:noFill/>
            </a:ln>
          </p:spPr>
          <p:txBody>
            <a:bodyPr anchorCtr="0" anchor="ctr" bIns="12700" lIns="12700" spcFirstLastPara="1" rIns="12700" wrap="square" tIns="12700">
              <a:noAutofit/>
            </a:bodyPr>
            <a:lstStyle/>
            <a:p>
              <a:pPr indent="0" lvl="0" marL="0" marR="0" rtl="0" algn="ctr">
                <a:lnSpc>
                  <a:spcPct val="100000"/>
                </a:lnSpc>
                <a:spcBef>
                  <a:spcPts val="0"/>
                </a:spcBef>
                <a:spcAft>
                  <a:spcPts val="0"/>
                </a:spcAft>
                <a:buClr>
                  <a:schemeClr val="lt1"/>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1395" name="Google Shape;1395;p38"/>
            <p:cNvSpPr/>
            <p:nvPr/>
          </p:nvSpPr>
          <p:spPr>
            <a:xfrm>
              <a:off x="263716" y="45069"/>
              <a:ext cx="182793" cy="182793"/>
            </a:xfrm>
            <a:prstGeom prst="ellipse">
              <a:avLst/>
            </a:prstGeom>
            <a:solidFill>
              <a:schemeClr val="dk2"/>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6" name="Google Shape;1396;p38"/>
            <p:cNvSpPr txBox="1"/>
            <p:nvPr/>
          </p:nvSpPr>
          <p:spPr>
            <a:xfrm>
              <a:off x="290485" y="71838"/>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397" name="Google Shape;1397;p38"/>
            <p:cNvSpPr/>
            <p:nvPr/>
          </p:nvSpPr>
          <p:spPr>
            <a:xfrm>
              <a:off x="527262" y="236546"/>
              <a:ext cx="182793" cy="182793"/>
            </a:xfrm>
            <a:prstGeom prst="ellipse">
              <a:avLst/>
            </a:prstGeom>
            <a:solidFill>
              <a:schemeClr val="accent6"/>
            </a:solidFill>
            <a:ln cap="flat" cmpd="sng" w="2540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8" name="Google Shape;1398;p38"/>
            <p:cNvSpPr txBox="1"/>
            <p:nvPr/>
          </p:nvSpPr>
          <p:spPr>
            <a:xfrm>
              <a:off x="554031" y="263315"/>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399" name="Google Shape;1399;p38"/>
            <p:cNvSpPr/>
            <p:nvPr/>
          </p:nvSpPr>
          <p:spPr>
            <a:xfrm>
              <a:off x="426597" y="546363"/>
              <a:ext cx="182793" cy="182793"/>
            </a:xfrm>
            <a:prstGeom prst="ellipse">
              <a:avLst/>
            </a:prstGeom>
            <a:solidFill>
              <a:schemeClr val="accent4"/>
            </a:solidFill>
            <a:ln cap="flat" cmpd="sng" w="2540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0" name="Google Shape;1400;p38"/>
            <p:cNvSpPr txBox="1"/>
            <p:nvPr/>
          </p:nvSpPr>
          <p:spPr>
            <a:xfrm>
              <a:off x="453366" y="573132"/>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401" name="Google Shape;1401;p38"/>
            <p:cNvSpPr/>
            <p:nvPr/>
          </p:nvSpPr>
          <p:spPr>
            <a:xfrm>
              <a:off x="100835" y="546363"/>
              <a:ext cx="182793" cy="182793"/>
            </a:xfrm>
            <a:prstGeom prst="ellipse">
              <a:avLst/>
            </a:prstGeom>
            <a:solidFill>
              <a:schemeClr val="accent2"/>
            </a:solidFill>
            <a:ln cap="flat" cmpd="sng" w="19050">
              <a:solidFill>
                <a:srgbClr val="5E28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2" name="Google Shape;1402;p38"/>
            <p:cNvSpPr txBox="1"/>
            <p:nvPr/>
          </p:nvSpPr>
          <p:spPr>
            <a:xfrm>
              <a:off x="127604" y="573132"/>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1403" name="Google Shape;1403;p38"/>
            <p:cNvSpPr/>
            <p:nvPr/>
          </p:nvSpPr>
          <p:spPr>
            <a:xfrm>
              <a:off x="170" y="236546"/>
              <a:ext cx="182793" cy="182793"/>
            </a:xfrm>
            <a:prstGeom prst="ellipse">
              <a:avLst/>
            </a:prstGeom>
            <a:solidFill>
              <a:schemeClr val="accent3"/>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4" name="Google Shape;1404;p38"/>
            <p:cNvSpPr txBox="1"/>
            <p:nvPr/>
          </p:nvSpPr>
          <p:spPr>
            <a:xfrm>
              <a:off x="26939" y="263315"/>
              <a:ext cx="129255" cy="129255"/>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dk1"/>
                </a:buClr>
                <a:buSzPts val="700"/>
                <a:buFont typeface="Arial"/>
                <a:buNone/>
              </a:pPr>
              <a:r>
                <a:t/>
              </a:r>
              <a:endParaRPr b="0" i="0" sz="700" u="none" cap="none" strike="noStrike">
                <a:solidFill>
                  <a:schemeClr val="lt1"/>
                </a:solidFill>
                <a:latin typeface="Arial"/>
                <a:ea typeface="Arial"/>
                <a:cs typeface="Arial"/>
                <a:sym typeface="Arial"/>
              </a:endParaRPr>
            </a:p>
          </p:txBody>
        </p:sp>
      </p:grpSp>
      <p:sp>
        <p:nvSpPr>
          <p:cNvPr id="1405" name="Google Shape;1405;p38"/>
          <p:cNvSpPr/>
          <p:nvPr/>
        </p:nvSpPr>
        <p:spPr>
          <a:xfrm>
            <a:off x="444775" y="2743167"/>
            <a:ext cx="2143200" cy="789300"/>
          </a:xfrm>
          <a:prstGeom prst="rect">
            <a:avLst/>
          </a:prstGeom>
          <a:solidFill>
            <a:schemeClr val="dk1"/>
          </a:solidFill>
          <a:ln cap="flat" cmpd="sng" w="9525">
            <a:solidFill>
              <a:schemeClr val="dk1"/>
            </a:solidFill>
            <a:prstDash val="solid"/>
            <a:round/>
            <a:headEnd len="sm" w="sm" type="none"/>
            <a:tailEnd len="sm" w="sm" type="none"/>
          </a:ln>
        </p:spPr>
        <p:txBody>
          <a:bodyPr anchorCtr="0" anchor="b"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400"/>
              <a:buFont typeface="Arial"/>
              <a:buNone/>
            </a:pPr>
            <a:r>
              <a:rPr b="1" i="0" lang="en-US" sz="1400" u="none" cap="none" strike="noStrike">
                <a:solidFill>
                  <a:schemeClr val="lt1"/>
                </a:solidFill>
                <a:latin typeface="Arial"/>
                <a:ea typeface="Arial"/>
                <a:cs typeface="Arial"/>
                <a:sym typeface="Arial"/>
              </a:rPr>
              <a:t>Data Collaborative Impact</a:t>
            </a:r>
            <a:endParaRPr b="1" i="0" sz="1400" u="none" cap="none" strike="noStrike">
              <a:solidFill>
                <a:schemeClr val="lt1"/>
              </a:solidFill>
              <a:latin typeface="Arial"/>
              <a:ea typeface="Arial"/>
              <a:cs typeface="Arial"/>
              <a:sym typeface="Arial"/>
            </a:endParaRPr>
          </a:p>
        </p:txBody>
      </p:sp>
      <p:sp>
        <p:nvSpPr>
          <p:cNvPr id="1406" name="Google Shape;1406;p38"/>
          <p:cNvSpPr/>
          <p:nvPr/>
        </p:nvSpPr>
        <p:spPr>
          <a:xfrm>
            <a:off x="7269725" y="2743167"/>
            <a:ext cx="2161200" cy="800100"/>
          </a:xfrm>
          <a:prstGeom prst="rect">
            <a:avLst/>
          </a:prstGeom>
          <a:solidFill>
            <a:schemeClr val="accent2"/>
          </a:solidFill>
          <a:ln>
            <a:noFill/>
          </a:ln>
        </p:spPr>
        <p:txBody>
          <a:bodyPr anchorCtr="0" anchor="b"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Policy and Advocacy</a:t>
            </a:r>
            <a:endParaRPr b="1" i="0" sz="1400" u="none" cap="none" strike="noStrike">
              <a:solidFill>
                <a:schemeClr val="lt1"/>
              </a:solidFill>
              <a:latin typeface="Arial"/>
              <a:ea typeface="Arial"/>
              <a:cs typeface="Arial"/>
              <a:sym typeface="Arial"/>
            </a:endParaRPr>
          </a:p>
        </p:txBody>
      </p:sp>
      <p:sp>
        <p:nvSpPr>
          <p:cNvPr id="1407" name="Google Shape;1407;p38"/>
          <p:cNvSpPr/>
          <p:nvPr/>
        </p:nvSpPr>
        <p:spPr>
          <a:xfrm>
            <a:off x="4992777" y="2743167"/>
            <a:ext cx="2161200" cy="7782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b"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400"/>
              <a:buFont typeface="Arial"/>
              <a:buNone/>
            </a:pPr>
            <a:r>
              <a:rPr b="1" i="0" lang="en-US" sz="1400" u="none" cap="none" strike="noStrike">
                <a:solidFill>
                  <a:schemeClr val="lt1"/>
                </a:solidFill>
                <a:latin typeface="Arial"/>
                <a:ea typeface="Arial"/>
                <a:cs typeface="Arial"/>
                <a:sym typeface="Arial"/>
              </a:rPr>
              <a:t>NOLA-YPQI Network</a:t>
            </a:r>
            <a:endParaRPr b="0" i="0" sz="1800" u="none" cap="none" strike="noStrike">
              <a:solidFill>
                <a:schemeClr val="lt1"/>
              </a:solidFill>
              <a:latin typeface="Arial"/>
              <a:ea typeface="Arial"/>
              <a:cs typeface="Arial"/>
              <a:sym typeface="Arial"/>
            </a:endParaRPr>
          </a:p>
        </p:txBody>
      </p:sp>
      <p:sp>
        <p:nvSpPr>
          <p:cNvPr id="1408" name="Google Shape;1408;p38"/>
          <p:cNvSpPr/>
          <p:nvPr/>
        </p:nvSpPr>
        <p:spPr>
          <a:xfrm>
            <a:off x="444775" y="3700382"/>
            <a:ext cx="2143200" cy="2735700"/>
          </a:xfrm>
          <a:prstGeom prst="rect">
            <a:avLst/>
          </a:prstGeom>
          <a:solidFill>
            <a:schemeClr val="dk1"/>
          </a:solidFill>
          <a:ln cap="flat" cmpd="sng" w="9525">
            <a:solidFill>
              <a:schemeClr val="dk1"/>
            </a:solidFill>
            <a:prstDash val="solid"/>
            <a:round/>
            <a:headEnd len="sm" w="sm" type="none"/>
            <a:tailEnd len="sm" w="sm" type="none"/>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This collaborative has allowed peer organizations to unite, exchange knowledge, and share wins, leading to better data-driven decisions and more effective programming</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t/>
            </a:r>
            <a:endParaRPr b="1" i="0" sz="1400" u="none" cap="none" strike="noStrike">
              <a:solidFill>
                <a:schemeClr val="lt1"/>
              </a:solidFill>
              <a:latin typeface="Arial"/>
              <a:ea typeface="Arial"/>
              <a:cs typeface="Arial"/>
              <a:sym typeface="Arial"/>
            </a:endParaRPr>
          </a:p>
        </p:txBody>
      </p:sp>
      <p:sp>
        <p:nvSpPr>
          <p:cNvPr id="1409" name="Google Shape;1409;p38"/>
          <p:cNvSpPr/>
          <p:nvPr/>
        </p:nvSpPr>
        <p:spPr>
          <a:xfrm>
            <a:off x="2721722" y="3703954"/>
            <a:ext cx="2161200" cy="2735700"/>
          </a:xfrm>
          <a:prstGeom prst="rect">
            <a:avLst/>
          </a:prstGeom>
          <a:solidFill>
            <a:srgbClr val="D3BC82"/>
          </a:solidFill>
          <a:ln cap="flat" cmpd="sng" w="9525">
            <a:solidFill>
              <a:srgbClr val="D3BC82"/>
            </a:solidFill>
            <a:prstDash val="solid"/>
            <a:round/>
            <a:headEnd len="sm" w="sm" type="none"/>
            <a:tailEnd len="sm" w="sm" type="none"/>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The New Orleans Career Center was launched to prepare high school and adult trainees for employment in high-wage, high demand industry sectors.</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Arial"/>
              <a:buNone/>
            </a:pPr>
            <a:r>
              <a:t/>
            </a:r>
            <a:endParaRPr b="0" i="0" sz="1400" u="none" cap="none" strike="noStrike">
              <a:solidFill>
                <a:schemeClr val="lt1"/>
              </a:solidFill>
              <a:latin typeface="Arial"/>
              <a:ea typeface="Arial"/>
              <a:cs typeface="Arial"/>
              <a:sym typeface="Arial"/>
            </a:endParaRPr>
          </a:p>
        </p:txBody>
      </p:sp>
      <p:sp>
        <p:nvSpPr>
          <p:cNvPr id="1410" name="Google Shape;1410;p38"/>
          <p:cNvSpPr/>
          <p:nvPr/>
        </p:nvSpPr>
        <p:spPr>
          <a:xfrm>
            <a:off x="4992773" y="3707001"/>
            <a:ext cx="2161200" cy="27228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Young people throughout New Orleans are receiving higher quality service and program standards than ever before</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Arial"/>
              <a:buNone/>
            </a:pPr>
            <a:r>
              <a:t/>
            </a:r>
            <a:endParaRPr b="0" i="0" sz="1400" u="none" cap="none" strike="noStrike">
              <a:solidFill>
                <a:schemeClr val="lt1"/>
              </a:solidFill>
              <a:latin typeface="Arial"/>
              <a:ea typeface="Arial"/>
              <a:cs typeface="Arial"/>
              <a:sym typeface="Arial"/>
            </a:endParaRPr>
          </a:p>
        </p:txBody>
      </p:sp>
      <p:sp>
        <p:nvSpPr>
          <p:cNvPr id="1411" name="Google Shape;1411;p38"/>
          <p:cNvSpPr/>
          <p:nvPr/>
        </p:nvSpPr>
        <p:spPr>
          <a:xfrm>
            <a:off x="7269722" y="3717300"/>
            <a:ext cx="2161200" cy="27357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This includes the establishment of the </a:t>
            </a:r>
            <a:r>
              <a:rPr b="1" i="0" lang="en-US" sz="1400" u="none" cap="none" strike="noStrike">
                <a:solidFill>
                  <a:schemeClr val="lt1"/>
                </a:solidFill>
                <a:latin typeface="Arial"/>
                <a:ea typeface="Arial"/>
                <a:cs typeface="Arial"/>
                <a:sym typeface="Arial"/>
              </a:rPr>
              <a:t>Youth Master Plan</a:t>
            </a:r>
            <a:r>
              <a:rPr b="0" i="0" lang="en-US" sz="1400" u="none" cap="none" strike="noStrike">
                <a:solidFill>
                  <a:schemeClr val="lt1"/>
                </a:solidFill>
                <a:latin typeface="Arial"/>
                <a:ea typeface="Arial"/>
                <a:cs typeface="Arial"/>
                <a:sym typeface="Arial"/>
              </a:rPr>
              <a:t> and efforts to improve </a:t>
            </a:r>
            <a:r>
              <a:rPr b="1" i="0" lang="en-US" sz="1400" u="none" cap="none" strike="noStrike">
                <a:solidFill>
                  <a:schemeClr val="lt1"/>
                </a:solidFill>
                <a:latin typeface="Arial"/>
                <a:ea typeface="Arial"/>
                <a:cs typeface="Arial"/>
                <a:sym typeface="Arial"/>
              </a:rPr>
              <a:t>transportation access for Opportunity Youth</a:t>
            </a:r>
            <a:r>
              <a:rPr b="0" i="0" lang="en-US" sz="1400" u="none" cap="none" strike="noStrike">
                <a:solidFill>
                  <a:schemeClr val="lt1"/>
                </a:solidFill>
                <a:latin typeface="Arial"/>
                <a:ea typeface="Arial"/>
                <a:cs typeface="Arial"/>
                <a:sym typeface="Arial"/>
              </a:rPr>
              <a:t>. Additionally, OY leaders formed the Louisiana Opportunity Youth Alliance (LOYAL) to focus on narrative change and advocacy.</a:t>
            </a:r>
            <a:endParaRPr b="0" i="0" sz="1400" u="none" cap="none" strike="noStrike">
              <a:solidFill>
                <a:schemeClr val="lt1"/>
              </a:solidFill>
              <a:latin typeface="Arial"/>
              <a:ea typeface="Arial"/>
              <a:cs typeface="Arial"/>
              <a:sym typeface="Arial"/>
            </a:endParaRPr>
          </a:p>
        </p:txBody>
      </p:sp>
      <p:sp>
        <p:nvSpPr>
          <p:cNvPr id="1412" name="Google Shape;1412;p38"/>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1413" name="Google Shape;1413;p38"/>
          <p:cNvSpPr txBox="1"/>
          <p:nvPr/>
        </p:nvSpPr>
        <p:spPr>
          <a:xfrm>
            <a:off x="2048375" y="1966875"/>
            <a:ext cx="8114100" cy="425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Helvetica Neue"/>
                <a:ea typeface="Helvetica Neue"/>
                <a:cs typeface="Helvetica Neue"/>
                <a:sym typeface="Helvetica Neue"/>
              </a:rPr>
              <a:t>Significant Wins in Strengthening Capabilities</a:t>
            </a:r>
            <a:endParaRPr b="1" i="0" sz="2100" u="none" cap="none" strike="noStrike">
              <a:solidFill>
                <a:schemeClr val="dk1"/>
              </a:solidFill>
              <a:latin typeface="Helvetica Neue"/>
              <a:ea typeface="Helvetica Neue"/>
              <a:cs typeface="Helvetica Neue"/>
              <a:sym typeface="Helvetica Neue"/>
            </a:endParaRPr>
          </a:p>
        </p:txBody>
      </p:sp>
      <p:sp>
        <p:nvSpPr>
          <p:cNvPr id="1414" name="Google Shape;1414;p38"/>
          <p:cNvSpPr/>
          <p:nvPr/>
        </p:nvSpPr>
        <p:spPr>
          <a:xfrm>
            <a:off x="9615500" y="2743167"/>
            <a:ext cx="2161200" cy="800100"/>
          </a:xfrm>
          <a:prstGeom prst="rect">
            <a:avLst/>
          </a:prstGeom>
          <a:solidFill>
            <a:schemeClr val="lt2"/>
          </a:solidFill>
          <a:ln>
            <a:noFill/>
          </a:ln>
        </p:spPr>
        <p:txBody>
          <a:bodyPr anchorCtr="0" anchor="b" bIns="121900" lIns="121900" spcFirstLastPara="1" rIns="121900" wrap="square" tIns="121900">
            <a:noAutofit/>
          </a:bodyPr>
          <a:lstStyle/>
          <a:p>
            <a:pPr indent="0" lvl="0" marL="0" marR="0" rtl="0" algn="ctr">
              <a:lnSpc>
                <a:spcPct val="100000"/>
              </a:lnSpc>
              <a:spcBef>
                <a:spcPts val="0"/>
              </a:spcBef>
              <a:spcAft>
                <a:spcPts val="0"/>
              </a:spcAft>
              <a:buClr>
                <a:schemeClr val="lt1"/>
              </a:buClr>
              <a:buSzPts val="1200"/>
              <a:buFont typeface="Arial"/>
              <a:buNone/>
            </a:pPr>
            <a:r>
              <a:rPr b="1" i="0" lang="en-US" sz="1400" u="none" cap="none" strike="noStrike">
                <a:solidFill>
                  <a:schemeClr val="lt1"/>
                </a:solidFill>
                <a:latin typeface="Arial"/>
                <a:ea typeface="Arial"/>
                <a:cs typeface="Arial"/>
                <a:sym typeface="Arial"/>
              </a:rPr>
              <a:t>Youth Voice</a:t>
            </a:r>
            <a:endParaRPr b="1" i="0" sz="1200" u="none" cap="none" strike="noStrike">
              <a:solidFill>
                <a:schemeClr val="lt1"/>
              </a:solidFill>
              <a:latin typeface="Arial"/>
              <a:ea typeface="Arial"/>
              <a:cs typeface="Arial"/>
              <a:sym typeface="Arial"/>
            </a:endParaRPr>
          </a:p>
        </p:txBody>
      </p:sp>
      <p:sp>
        <p:nvSpPr>
          <p:cNvPr id="1415" name="Google Shape;1415;p38"/>
          <p:cNvSpPr/>
          <p:nvPr/>
        </p:nvSpPr>
        <p:spPr>
          <a:xfrm>
            <a:off x="9615497" y="3717300"/>
            <a:ext cx="2161200" cy="2735700"/>
          </a:xfrm>
          <a:prstGeom prst="rect">
            <a:avLst/>
          </a:prstGeom>
          <a:solidFill>
            <a:schemeClr val="lt2"/>
          </a:solid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Young people are owning their voices in their stories through LEDE, and Frameworks is supporting narrative change throughout the ecosystem</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AC3EE"/>
        </a:solidFill>
      </p:bgPr>
    </p:bg>
    <p:spTree>
      <p:nvGrpSpPr>
        <p:cNvPr id="1419" name="Shape 1419"/>
        <p:cNvGrpSpPr/>
        <p:nvPr/>
      </p:nvGrpSpPr>
      <p:grpSpPr>
        <a:xfrm>
          <a:off x="0" y="0"/>
          <a:ext cx="0" cy="0"/>
          <a:chOff x="0" y="0"/>
          <a:chExt cx="0" cy="0"/>
        </a:xfrm>
      </p:grpSpPr>
      <p:pic>
        <p:nvPicPr>
          <p:cNvPr descr="A person smiling with curly hair&#10;&#10;AI-generated content may be incorrect." id="1420" name="Google Shape;1420;p39"/>
          <p:cNvPicPr preferRelativeResize="0"/>
          <p:nvPr/>
        </p:nvPicPr>
        <p:blipFill rotWithShape="1">
          <a:blip r:embed="rId3">
            <a:alphaModFix amt="40000"/>
          </a:blip>
          <a:srcRect b="15855" l="15" r="-14" t="-31"/>
          <a:stretch/>
        </p:blipFill>
        <p:spPr>
          <a:xfrm>
            <a:off x="3048" y="-1031"/>
            <a:ext cx="12199068" cy="6855952"/>
          </a:xfrm>
          <a:prstGeom prst="rect">
            <a:avLst/>
          </a:prstGeom>
          <a:noFill/>
          <a:ln>
            <a:noFill/>
          </a:ln>
        </p:spPr>
      </p:pic>
      <p:sp>
        <p:nvSpPr>
          <p:cNvPr id="1421" name="Google Shape;1421;p39"/>
          <p:cNvSpPr/>
          <p:nvPr/>
        </p:nvSpPr>
        <p:spPr>
          <a:xfrm>
            <a:off x="0" y="21009"/>
            <a:ext cx="12210709" cy="6836991"/>
          </a:xfrm>
          <a:prstGeom prst="rect">
            <a:avLst/>
          </a:prstGeom>
          <a:solidFill>
            <a:srgbClr val="7AC3EE">
              <a:alpha val="30588"/>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22" name="Google Shape;1422;p39"/>
          <p:cNvSpPr txBox="1"/>
          <p:nvPr/>
        </p:nvSpPr>
        <p:spPr>
          <a:xfrm>
            <a:off x="253139" y="2849146"/>
            <a:ext cx="38904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DM Serif Display"/>
                <a:ea typeface="DM Serif Display"/>
                <a:cs typeface="DM Serif Display"/>
                <a:sym typeface="DM Serif Display"/>
              </a:rPr>
              <a:t>CHAPTER 3</a:t>
            </a:r>
            <a:endParaRPr b="0" i="0" sz="1800" u="none" cap="none" strike="noStrike">
              <a:solidFill>
                <a:schemeClr val="lt1"/>
              </a:solidFill>
              <a:latin typeface="Arial"/>
              <a:ea typeface="Arial"/>
              <a:cs typeface="Arial"/>
              <a:sym typeface="Arial"/>
            </a:endParaRPr>
          </a:p>
        </p:txBody>
      </p:sp>
      <p:sp>
        <p:nvSpPr>
          <p:cNvPr id="1423" name="Google Shape;1423;p39"/>
          <p:cNvSpPr txBox="1"/>
          <p:nvPr/>
        </p:nvSpPr>
        <p:spPr>
          <a:xfrm>
            <a:off x="227737" y="3431145"/>
            <a:ext cx="37635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Arial"/>
                <a:ea typeface="Arial"/>
                <a:cs typeface="Arial"/>
                <a:sym typeface="Arial"/>
              </a:rPr>
              <a:t>Hopes and Dreams for a Thriving Opportunity Youth Ecosystem</a:t>
            </a:r>
            <a:endParaRPr b="0" i="0" sz="1800" u="none" cap="none" strike="noStrike">
              <a:solidFill>
                <a:schemeClr val="lt1"/>
              </a:solidFill>
              <a:latin typeface="Arial"/>
              <a:ea typeface="Arial"/>
              <a:cs typeface="Arial"/>
              <a:sym typeface="Arial"/>
            </a:endParaRPr>
          </a:p>
        </p:txBody>
      </p:sp>
      <p:sp>
        <p:nvSpPr>
          <p:cNvPr id="1424" name="Google Shape;1424;p39"/>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8" name="Shape 1428"/>
        <p:cNvGrpSpPr/>
        <p:nvPr/>
      </p:nvGrpSpPr>
      <p:grpSpPr>
        <a:xfrm>
          <a:off x="0" y="0"/>
          <a:ext cx="0" cy="0"/>
          <a:chOff x="0" y="0"/>
          <a:chExt cx="0" cy="0"/>
        </a:xfrm>
      </p:grpSpPr>
      <p:sp>
        <p:nvSpPr>
          <p:cNvPr id="1429" name="Google Shape;1429;p40"/>
          <p:cNvSpPr/>
          <p:nvPr/>
        </p:nvSpPr>
        <p:spPr>
          <a:xfrm>
            <a:off x="0" y="3171463"/>
            <a:ext cx="12192000" cy="3686538"/>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EFFFF"/>
              </a:solidFill>
              <a:latin typeface="Arial"/>
              <a:ea typeface="Arial"/>
              <a:cs typeface="Arial"/>
              <a:sym typeface="Arial"/>
            </a:endParaRPr>
          </a:p>
        </p:txBody>
      </p:sp>
      <p:pic>
        <p:nvPicPr>
          <p:cNvPr descr="A city with buildings and a dome&#10;&#10;AI-generated content may be incorrect." id="1430" name="Google Shape;1430;p40"/>
          <p:cNvPicPr preferRelativeResize="0"/>
          <p:nvPr/>
        </p:nvPicPr>
        <p:blipFill rotWithShape="1">
          <a:blip r:embed="rId3">
            <a:alphaModFix amt="17000"/>
          </a:blip>
          <a:srcRect b="31037" l="7350" r="23776" t="283"/>
          <a:stretch/>
        </p:blipFill>
        <p:spPr>
          <a:xfrm>
            <a:off x="0" y="119"/>
            <a:ext cx="12210850" cy="6857881"/>
          </a:xfrm>
          <a:prstGeom prst="rect">
            <a:avLst/>
          </a:prstGeom>
          <a:noFill/>
          <a:ln>
            <a:noFill/>
          </a:ln>
        </p:spPr>
      </p:pic>
      <p:sp>
        <p:nvSpPr>
          <p:cNvPr id="1431" name="Google Shape;1431;p40"/>
          <p:cNvSpPr txBox="1"/>
          <p:nvPr>
            <p:ph type="ctrTitle"/>
          </p:nvPr>
        </p:nvSpPr>
        <p:spPr>
          <a:xfrm>
            <a:off x="340000" y="237500"/>
            <a:ext cx="10298800" cy="12616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rgbClr val="002D5A"/>
              </a:buClr>
              <a:buSzPts val="1800"/>
              <a:buFont typeface="DM Serif Display"/>
              <a:buNone/>
            </a:pPr>
            <a:r>
              <a:rPr b="0" i="0" lang="en-US" sz="3300" u="none" strike="noStrike">
                <a:solidFill>
                  <a:srgbClr val="002D5A"/>
                </a:solidFill>
                <a:latin typeface="DM Serif Display"/>
                <a:ea typeface="DM Serif Display"/>
                <a:cs typeface="DM Serif Display"/>
                <a:sym typeface="DM Serif Display"/>
              </a:rPr>
              <a:t>Throughout interviews, leaders shared their hopes and dreams for the future of the youth of New Orleans and their communities</a:t>
            </a:r>
            <a:endParaRPr sz="3300">
              <a:latin typeface="DM Serif Display"/>
              <a:ea typeface="DM Serif Display"/>
              <a:cs typeface="DM Serif Display"/>
              <a:sym typeface="DM Serif Display"/>
            </a:endParaRPr>
          </a:p>
        </p:txBody>
      </p:sp>
      <p:sp>
        <p:nvSpPr>
          <p:cNvPr id="1432" name="Google Shape;1432;p40"/>
          <p:cNvSpPr/>
          <p:nvPr/>
        </p:nvSpPr>
        <p:spPr>
          <a:xfrm>
            <a:off x="1760450" y="1854515"/>
            <a:ext cx="2416500" cy="4222500"/>
          </a:xfrm>
          <a:prstGeom prst="snip2DiagRect">
            <a:avLst>
              <a:gd fmla="val 0" name="adj1"/>
              <a:gd fmla="val 16667" name="adj2"/>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2D5A"/>
              </a:buClr>
              <a:buSzPts val="1400"/>
              <a:buFont typeface="Arial"/>
              <a:buNone/>
            </a:pPr>
            <a:r>
              <a:rPr b="0" i="0" lang="en-US" sz="1600" u="none" cap="none" strike="noStrike">
                <a:solidFill>
                  <a:srgbClr val="002D5A"/>
                </a:solidFill>
                <a:latin typeface="Arial"/>
                <a:ea typeface="Arial"/>
                <a:cs typeface="Arial"/>
                <a:sym typeface="Arial"/>
              </a:rPr>
              <a:t>“My hope is that </a:t>
            </a:r>
            <a:r>
              <a:rPr b="1" i="0" lang="en-US" sz="1600" u="none" cap="none" strike="noStrike">
                <a:solidFill>
                  <a:srgbClr val="002D5A"/>
                </a:solidFill>
                <a:latin typeface="Arial"/>
                <a:ea typeface="Arial"/>
                <a:cs typeface="Arial"/>
                <a:sym typeface="Arial"/>
              </a:rPr>
              <a:t>young people can find and access community better</a:t>
            </a:r>
            <a:r>
              <a:rPr b="0" i="0" lang="en-US" sz="1600" u="none" cap="none" strike="noStrike">
                <a:solidFill>
                  <a:srgbClr val="002D5A"/>
                </a:solidFill>
                <a:latin typeface="Arial"/>
                <a:ea typeface="Arial"/>
                <a:cs typeface="Arial"/>
                <a:sym typeface="Arial"/>
              </a:rPr>
              <a:t>. Healing work is connected to community connection and social connection.”</a:t>
            </a:r>
            <a:r>
              <a:rPr b="0" i="0" lang="en-US" sz="1600" u="none" cap="none" strike="noStrike">
                <a:solidFill>
                  <a:srgbClr val="000000"/>
                </a:solidFill>
                <a:latin typeface="Arial"/>
                <a:ea typeface="Arial"/>
                <a:cs typeface="Arial"/>
                <a:sym typeface="Arial"/>
              </a:rPr>
              <a:t>​</a:t>
            </a:r>
            <a:endParaRPr b="0" i="0" sz="1600" u="none" cap="none" strike="noStrike">
              <a:solidFill>
                <a:srgbClr val="002D5A"/>
              </a:solidFill>
              <a:latin typeface="Arial"/>
              <a:ea typeface="Arial"/>
              <a:cs typeface="Arial"/>
              <a:sym typeface="Arial"/>
            </a:endParaRPr>
          </a:p>
        </p:txBody>
      </p:sp>
      <p:sp>
        <p:nvSpPr>
          <p:cNvPr id="1433" name="Google Shape;1433;p40"/>
          <p:cNvSpPr/>
          <p:nvPr/>
        </p:nvSpPr>
        <p:spPr>
          <a:xfrm>
            <a:off x="4268656" y="1854516"/>
            <a:ext cx="2416500" cy="4222500"/>
          </a:xfrm>
          <a:prstGeom prst="snip2DiagRect">
            <a:avLst>
              <a:gd fmla="val 0" name="adj1"/>
              <a:gd fmla="val 16667" name="adj2"/>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2D5A"/>
              </a:buClr>
              <a:buSzPts val="1400"/>
              <a:buFont typeface="Arial"/>
              <a:buNone/>
            </a:pPr>
            <a:r>
              <a:rPr b="0" i="0" lang="en-US" sz="1400" u="none" cap="none" strike="noStrike">
                <a:solidFill>
                  <a:srgbClr val="002D5A"/>
                </a:solidFill>
                <a:latin typeface="Arial"/>
                <a:ea typeface="Arial"/>
                <a:cs typeface="Arial"/>
                <a:sym typeface="Arial"/>
              </a:rPr>
              <a:t>“We need to make sure that in the OY space, we create the ways that let the youth identify and create their value. Troubled youth are the product of steady disinvestments. </a:t>
            </a:r>
            <a:r>
              <a:rPr b="1" i="0" lang="en-US" sz="1400" u="none" cap="none" strike="noStrike">
                <a:solidFill>
                  <a:srgbClr val="002D5A"/>
                </a:solidFill>
                <a:latin typeface="Arial"/>
                <a:ea typeface="Arial"/>
                <a:cs typeface="Arial"/>
                <a:sym typeface="Arial"/>
              </a:rPr>
              <a:t>Successful youth live in worlds that value connection;</a:t>
            </a:r>
            <a:r>
              <a:rPr b="0" i="0" lang="en-US" sz="1400" u="none" cap="none" strike="noStrike">
                <a:solidFill>
                  <a:srgbClr val="002D5A"/>
                </a:solidFill>
                <a:latin typeface="Arial"/>
                <a:ea typeface="Arial"/>
                <a:cs typeface="Arial"/>
                <a:sym typeface="Arial"/>
              </a:rPr>
              <a:t> this knowledge is crucial to future investments.”</a:t>
            </a:r>
            <a:r>
              <a:rPr b="0" i="0" lang="en-US" sz="1400" u="none" cap="none" strike="noStrike">
                <a:solidFill>
                  <a:srgbClr val="000000"/>
                </a:solidFill>
                <a:latin typeface="Arial"/>
                <a:ea typeface="Arial"/>
                <a:cs typeface="Arial"/>
                <a:sym typeface="Arial"/>
              </a:rPr>
              <a:t>​</a:t>
            </a:r>
            <a:endParaRPr b="0" i="0" sz="1400" u="none" cap="none" strike="noStrike">
              <a:solidFill>
                <a:srgbClr val="002D5A"/>
              </a:solidFill>
              <a:latin typeface="Arial"/>
              <a:ea typeface="Arial"/>
              <a:cs typeface="Arial"/>
              <a:sym typeface="Arial"/>
            </a:endParaRPr>
          </a:p>
        </p:txBody>
      </p:sp>
      <p:sp>
        <p:nvSpPr>
          <p:cNvPr id="1434" name="Google Shape;1434;p40"/>
          <p:cNvSpPr/>
          <p:nvPr/>
        </p:nvSpPr>
        <p:spPr>
          <a:xfrm>
            <a:off x="6790300" y="1854516"/>
            <a:ext cx="2416500" cy="4222500"/>
          </a:xfrm>
          <a:prstGeom prst="snip2DiagRect">
            <a:avLst>
              <a:gd fmla="val 0" name="adj1"/>
              <a:gd fmla="val 16667" name="adj2"/>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2D5A"/>
              </a:buClr>
              <a:buSzPts val="1800"/>
              <a:buFont typeface="Arial"/>
              <a:buNone/>
            </a:pPr>
            <a:r>
              <a:rPr b="0" i="0" lang="en-US" sz="1600" u="none" cap="none" strike="noStrike">
                <a:solidFill>
                  <a:srgbClr val="002D5A"/>
                </a:solidFill>
                <a:latin typeface="Arial"/>
                <a:ea typeface="Arial"/>
                <a:cs typeface="Arial"/>
                <a:sym typeface="Arial"/>
              </a:rPr>
              <a:t>“I want to </a:t>
            </a:r>
            <a:r>
              <a:rPr b="1" i="0" lang="en-US" sz="1600" u="none" cap="none" strike="noStrike">
                <a:solidFill>
                  <a:srgbClr val="002D5A"/>
                </a:solidFill>
                <a:latin typeface="Arial"/>
                <a:ea typeface="Arial"/>
                <a:cs typeface="Arial"/>
                <a:sym typeface="Arial"/>
              </a:rPr>
              <a:t>see young people have the freedom and autonomy to navigate the world on their own terms</a:t>
            </a:r>
            <a:r>
              <a:rPr b="0" i="0" lang="en-US" sz="1600" u="none" cap="none" strike="noStrike">
                <a:solidFill>
                  <a:srgbClr val="002D5A"/>
                </a:solidFill>
                <a:latin typeface="Arial"/>
                <a:ea typeface="Arial"/>
                <a:cs typeface="Arial"/>
                <a:sym typeface="Arial"/>
              </a:rPr>
              <a:t>, exploring their interests without feeling constrained.”</a:t>
            </a:r>
            <a:r>
              <a:rPr b="0" i="0" lang="en-US" sz="1600" u="none" cap="none" strike="noStrike">
                <a:solidFill>
                  <a:srgbClr val="000000"/>
                </a:solidFill>
                <a:latin typeface="Arial"/>
                <a:ea typeface="Arial"/>
                <a:cs typeface="Arial"/>
                <a:sym typeface="Arial"/>
              </a:rPr>
              <a:t>​</a:t>
            </a:r>
            <a:endParaRPr b="0" i="0" sz="1600" u="none" cap="none" strike="noStrike">
              <a:solidFill>
                <a:srgbClr val="002D5A"/>
              </a:solidFill>
              <a:latin typeface="Arial"/>
              <a:ea typeface="Arial"/>
              <a:cs typeface="Arial"/>
              <a:sym typeface="Arial"/>
            </a:endParaRPr>
          </a:p>
        </p:txBody>
      </p:sp>
      <p:sp>
        <p:nvSpPr>
          <p:cNvPr id="1435" name="Google Shape;1435;p40"/>
          <p:cNvSpPr/>
          <p:nvPr/>
        </p:nvSpPr>
        <p:spPr>
          <a:xfrm>
            <a:off x="9285068" y="1845425"/>
            <a:ext cx="2416500" cy="4234500"/>
          </a:xfrm>
          <a:prstGeom prst="snip2DiagRect">
            <a:avLst>
              <a:gd fmla="val 0" name="adj1"/>
              <a:gd fmla="val 16667" name="adj2"/>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2D5A"/>
              </a:buClr>
              <a:buSzPts val="1800"/>
              <a:buFont typeface="Arial"/>
              <a:buNone/>
            </a:pPr>
            <a:r>
              <a:rPr b="0" i="0" lang="en-US" sz="1600" u="none" cap="none" strike="noStrike">
                <a:solidFill>
                  <a:srgbClr val="002D5A"/>
                </a:solidFill>
                <a:latin typeface="Arial"/>
                <a:ea typeface="Arial"/>
                <a:cs typeface="Arial"/>
                <a:sym typeface="Arial"/>
              </a:rPr>
              <a:t>“</a:t>
            </a:r>
            <a:r>
              <a:rPr b="1" i="0" lang="en-US" sz="1600" u="none" cap="none" strike="noStrike">
                <a:solidFill>
                  <a:srgbClr val="002D5A"/>
                </a:solidFill>
                <a:latin typeface="Arial"/>
                <a:ea typeface="Arial"/>
                <a:cs typeface="Arial"/>
                <a:sym typeface="Arial"/>
              </a:rPr>
              <a:t>There’s too much focus on individual change as opposed to systemic change</a:t>
            </a:r>
            <a:r>
              <a:rPr b="0" i="0" lang="en-US" sz="1600" u="none" cap="none" strike="noStrike">
                <a:solidFill>
                  <a:srgbClr val="002D5A"/>
                </a:solidFill>
                <a:latin typeface="Arial"/>
                <a:ea typeface="Arial"/>
                <a:cs typeface="Arial"/>
                <a:sym typeface="Arial"/>
              </a:rPr>
              <a:t>. A young person could do everything right but still enter a system of inequity.”</a:t>
            </a:r>
            <a:r>
              <a:rPr b="0" i="0" lang="en-US" sz="1600" u="none" cap="none" strike="noStrike">
                <a:solidFill>
                  <a:srgbClr val="000000"/>
                </a:solidFill>
                <a:latin typeface="Arial"/>
                <a:ea typeface="Arial"/>
                <a:cs typeface="Arial"/>
                <a:sym typeface="Arial"/>
              </a:rPr>
              <a:t>​</a:t>
            </a:r>
            <a:endParaRPr b="0" i="0" sz="1600" u="none" cap="none" strike="noStrike">
              <a:solidFill>
                <a:srgbClr val="002D5A"/>
              </a:solidFill>
              <a:latin typeface="Arial"/>
              <a:ea typeface="Arial"/>
              <a:cs typeface="Arial"/>
              <a:sym typeface="Arial"/>
            </a:endParaRPr>
          </a:p>
        </p:txBody>
      </p:sp>
      <p:sp>
        <p:nvSpPr>
          <p:cNvPr id="1436" name="Google Shape;1436;p40"/>
          <p:cNvSpPr/>
          <p:nvPr/>
        </p:nvSpPr>
        <p:spPr>
          <a:xfrm>
            <a:off x="1903639" y="5315280"/>
            <a:ext cx="2133600" cy="761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EFFFF"/>
              </a:buClr>
              <a:buSzPts val="1400"/>
              <a:buFont typeface="Arial"/>
              <a:buNone/>
            </a:pPr>
            <a:r>
              <a:rPr b="0" i="0" lang="en-US" sz="1400" u="none" cap="none" strike="noStrike">
                <a:solidFill>
                  <a:srgbClr val="FEFFFF"/>
                </a:solidFill>
                <a:latin typeface="Arial"/>
                <a:ea typeface="Arial"/>
                <a:cs typeface="Arial"/>
                <a:sym typeface="Arial"/>
              </a:rPr>
              <a:t>Youth Empowerment and Building Connections</a:t>
            </a:r>
            <a:r>
              <a:rPr b="0" i="0" lang="en-US" sz="1400" u="none" cap="none" strike="noStrike">
                <a:solidFill>
                  <a:srgbClr val="000000"/>
                </a:solidFill>
                <a:latin typeface="Arial"/>
                <a:ea typeface="Arial"/>
                <a:cs typeface="Arial"/>
                <a:sym typeface="Arial"/>
              </a:rPr>
              <a:t>​</a:t>
            </a:r>
            <a:endParaRPr b="0" i="0" sz="1200" u="none" cap="none" strike="noStrike">
              <a:solidFill>
                <a:srgbClr val="FEFFFF"/>
              </a:solidFill>
              <a:latin typeface="Helvetica Neue"/>
              <a:ea typeface="Helvetica Neue"/>
              <a:cs typeface="Helvetica Neue"/>
              <a:sym typeface="Helvetica Neue"/>
            </a:endParaRPr>
          </a:p>
        </p:txBody>
      </p:sp>
      <p:sp>
        <p:nvSpPr>
          <p:cNvPr id="1437" name="Google Shape;1437;p40"/>
          <p:cNvSpPr/>
          <p:nvPr/>
        </p:nvSpPr>
        <p:spPr>
          <a:xfrm>
            <a:off x="4418669" y="5315280"/>
            <a:ext cx="2133600" cy="761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EFFFF"/>
              </a:buClr>
              <a:buSzPts val="1400"/>
              <a:buFont typeface="Arial"/>
              <a:buNone/>
            </a:pPr>
            <a:r>
              <a:rPr b="0" i="0" lang="en-US" sz="1400" u="none" cap="none" strike="noStrike">
                <a:solidFill>
                  <a:srgbClr val="FEFFFF"/>
                </a:solidFill>
                <a:latin typeface="Arial"/>
                <a:ea typeface="Arial"/>
                <a:cs typeface="Arial"/>
                <a:sym typeface="Arial"/>
              </a:rPr>
              <a:t>Creating Value and Overcoming Disinvestment</a:t>
            </a:r>
            <a:r>
              <a:rPr b="0" i="0" lang="en-US" sz="1400" u="none" cap="none" strike="noStrike">
                <a:solidFill>
                  <a:srgbClr val="000000"/>
                </a:solidFill>
                <a:latin typeface="Arial"/>
                <a:ea typeface="Arial"/>
                <a:cs typeface="Arial"/>
                <a:sym typeface="Arial"/>
              </a:rPr>
              <a:t>​</a:t>
            </a:r>
            <a:endParaRPr b="0" i="0" sz="1200" u="none" cap="none" strike="noStrike">
              <a:solidFill>
                <a:srgbClr val="FEFFFF"/>
              </a:solidFill>
              <a:latin typeface="Helvetica Neue"/>
              <a:ea typeface="Helvetica Neue"/>
              <a:cs typeface="Helvetica Neue"/>
              <a:sym typeface="Helvetica Neue"/>
            </a:endParaRPr>
          </a:p>
        </p:txBody>
      </p:sp>
      <p:sp>
        <p:nvSpPr>
          <p:cNvPr id="1438" name="Google Shape;1438;p40"/>
          <p:cNvSpPr/>
          <p:nvPr/>
        </p:nvSpPr>
        <p:spPr>
          <a:xfrm>
            <a:off x="6934060" y="5315280"/>
            <a:ext cx="2133600" cy="761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EFFFF"/>
              </a:buClr>
              <a:buSzPts val="1400"/>
              <a:buFont typeface="Arial"/>
              <a:buNone/>
            </a:pPr>
            <a:r>
              <a:rPr b="0" i="0" lang="en-US" sz="1400" u="none" cap="none" strike="noStrike">
                <a:solidFill>
                  <a:srgbClr val="FEFFFF"/>
                </a:solidFill>
                <a:latin typeface="Arial"/>
                <a:ea typeface="Arial"/>
                <a:cs typeface="Arial"/>
                <a:sym typeface="Arial"/>
              </a:rPr>
              <a:t>Autonomy and Exploration</a:t>
            </a:r>
            <a:r>
              <a:rPr b="0" i="0" lang="en-US" sz="1400" u="none" cap="none" strike="noStrike">
                <a:solidFill>
                  <a:srgbClr val="000000"/>
                </a:solidFill>
                <a:latin typeface="Arial"/>
                <a:ea typeface="Arial"/>
                <a:cs typeface="Arial"/>
                <a:sym typeface="Arial"/>
              </a:rPr>
              <a:t>​</a:t>
            </a:r>
            <a:endParaRPr b="0" i="0" sz="1200" u="none" cap="none" strike="noStrike">
              <a:solidFill>
                <a:srgbClr val="FEFFFF"/>
              </a:solidFill>
              <a:latin typeface="Helvetica Neue"/>
              <a:ea typeface="Helvetica Neue"/>
              <a:cs typeface="Helvetica Neue"/>
              <a:sym typeface="Helvetica Neue"/>
            </a:endParaRPr>
          </a:p>
        </p:txBody>
      </p:sp>
      <p:sp>
        <p:nvSpPr>
          <p:cNvPr id="1439" name="Google Shape;1439;p40"/>
          <p:cNvSpPr/>
          <p:nvPr/>
        </p:nvSpPr>
        <p:spPr>
          <a:xfrm>
            <a:off x="9568196" y="5315280"/>
            <a:ext cx="2133600" cy="761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EFFFF"/>
              </a:buClr>
              <a:buSzPts val="1600"/>
              <a:buFont typeface="Arial"/>
              <a:buNone/>
            </a:pPr>
            <a:r>
              <a:rPr b="0" i="0" lang="en-US" sz="1600" u="none" cap="none" strike="noStrike">
                <a:solidFill>
                  <a:srgbClr val="FEFFFF"/>
                </a:solidFill>
                <a:latin typeface="Arial"/>
                <a:ea typeface="Arial"/>
                <a:cs typeface="Arial"/>
                <a:sym typeface="Arial"/>
              </a:rPr>
              <a:t>Systemic Change and Equity</a:t>
            </a:r>
            <a:r>
              <a:rPr b="0" i="0" lang="en-US" sz="1600" u="none" cap="none" strike="noStrike">
                <a:solidFill>
                  <a:srgbClr val="000000"/>
                </a:solidFill>
                <a:latin typeface="Arial"/>
                <a:ea typeface="Arial"/>
                <a:cs typeface="Arial"/>
                <a:sym typeface="Arial"/>
              </a:rPr>
              <a:t>​</a:t>
            </a:r>
            <a:endParaRPr b="0" i="0" sz="1400" u="none" cap="none" strike="noStrike">
              <a:solidFill>
                <a:srgbClr val="FEFFFF"/>
              </a:solidFill>
              <a:latin typeface="Helvetica Neue"/>
              <a:ea typeface="Helvetica Neue"/>
              <a:cs typeface="Helvetica Neue"/>
              <a:sym typeface="Helvetica Neue"/>
            </a:endParaRPr>
          </a:p>
        </p:txBody>
      </p:sp>
      <p:sp>
        <p:nvSpPr>
          <p:cNvPr id="1440" name="Google Shape;1440;p40"/>
          <p:cNvSpPr/>
          <p:nvPr/>
        </p:nvSpPr>
        <p:spPr>
          <a:xfrm>
            <a:off x="228468" y="2570813"/>
            <a:ext cx="1543987" cy="207613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EFFFF"/>
              </a:buClr>
              <a:buSzPts val="1800"/>
              <a:buFont typeface="Arial"/>
              <a:buNone/>
            </a:pPr>
            <a:r>
              <a:rPr b="1" i="0" lang="en-US" sz="1800" u="none" cap="none" strike="noStrike">
                <a:solidFill>
                  <a:srgbClr val="FEFFFF"/>
                </a:solidFill>
                <a:latin typeface="Arial"/>
                <a:ea typeface="Arial"/>
                <a:cs typeface="Arial"/>
                <a:sym typeface="Arial"/>
              </a:rPr>
              <a:t>Quotes from OY leaders”</a:t>
            </a:r>
            <a:r>
              <a:rPr b="0" i="0" lang="en-US" sz="1800" u="none" cap="none" strike="noStrike">
                <a:solidFill>
                  <a:srgbClr val="000000"/>
                </a:solidFill>
                <a:latin typeface="Arial"/>
                <a:ea typeface="Arial"/>
                <a:cs typeface="Arial"/>
                <a:sym typeface="Arial"/>
              </a:rPr>
              <a:t>​</a:t>
            </a:r>
            <a:endParaRPr b="1" i="0" sz="1800" u="none" cap="none" strike="noStrike">
              <a:solidFill>
                <a:srgbClr val="FEFFFF"/>
              </a:solidFill>
              <a:latin typeface="Arial"/>
              <a:ea typeface="Arial"/>
              <a:cs typeface="Arial"/>
              <a:sym typeface="Arial"/>
            </a:endParaRPr>
          </a:p>
        </p:txBody>
      </p:sp>
      <p:sp>
        <p:nvSpPr>
          <p:cNvPr id="1441" name="Google Shape;1441;p40"/>
          <p:cNvSpPr txBox="1"/>
          <p:nvPr/>
        </p:nvSpPr>
        <p:spPr>
          <a:xfrm>
            <a:off x="86657" y="2398426"/>
            <a:ext cx="764953"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D5A"/>
              </a:buClr>
              <a:buSzPts val="10000"/>
              <a:buFont typeface="Arial"/>
              <a:buNone/>
            </a:pPr>
            <a:r>
              <a:rPr b="0" i="0" lang="en-US" sz="10000" u="none" cap="none" strike="noStrike">
                <a:solidFill>
                  <a:srgbClr val="002D5A"/>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442" name="Google Shape;1442;p4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
          <p:cNvSpPr/>
          <p:nvPr/>
        </p:nvSpPr>
        <p:spPr>
          <a:xfrm>
            <a:off x="0" y="-63736"/>
            <a:ext cx="12192000" cy="6921735"/>
          </a:xfrm>
          <a:prstGeom prst="rect">
            <a:avLst/>
          </a:prstGeom>
          <a:solidFill>
            <a:srgbClr val="7AC3E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city with buildings and a dome&#10;&#10;AI-generated content may be incorrect." id="280" name="Google Shape;280;p4"/>
          <p:cNvPicPr preferRelativeResize="0"/>
          <p:nvPr/>
        </p:nvPicPr>
        <p:blipFill rotWithShape="1">
          <a:blip r:embed="rId3">
            <a:alphaModFix amt="17000"/>
          </a:blip>
          <a:srcRect b="39846" l="9086" r="30790" t="-11"/>
          <a:stretch/>
        </p:blipFill>
        <p:spPr>
          <a:xfrm>
            <a:off x="-10910" y="-42871"/>
            <a:ext cx="12202910" cy="6880004"/>
          </a:xfrm>
          <a:prstGeom prst="rect">
            <a:avLst/>
          </a:prstGeom>
          <a:noFill/>
          <a:ln>
            <a:noFill/>
          </a:ln>
        </p:spPr>
      </p:pic>
      <p:sp>
        <p:nvSpPr>
          <p:cNvPr id="281" name="Google Shape;281;p4"/>
          <p:cNvSpPr/>
          <p:nvPr/>
        </p:nvSpPr>
        <p:spPr>
          <a:xfrm>
            <a:off x="1109875" y="1652875"/>
            <a:ext cx="3233100" cy="26862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82" name="Google Shape;282;p4"/>
          <p:cNvSpPr/>
          <p:nvPr/>
        </p:nvSpPr>
        <p:spPr>
          <a:xfrm>
            <a:off x="4583014" y="1652875"/>
            <a:ext cx="3233100" cy="26862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83" name="Google Shape;283;p4"/>
          <p:cNvSpPr/>
          <p:nvPr/>
        </p:nvSpPr>
        <p:spPr>
          <a:xfrm>
            <a:off x="8186620" y="1652875"/>
            <a:ext cx="3233100" cy="26862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84" name="Google Shape;284;p4"/>
          <p:cNvSpPr/>
          <p:nvPr/>
        </p:nvSpPr>
        <p:spPr>
          <a:xfrm>
            <a:off x="1549875" y="3310299"/>
            <a:ext cx="2353200" cy="878100"/>
          </a:xfrm>
          <a:prstGeom prst="rect">
            <a:avLst/>
          </a:prstGeom>
          <a:no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Selected CNHF OY initiative staff</a:t>
            </a:r>
            <a:endParaRPr b="0" i="0" sz="1600" u="none" cap="none" strike="noStrike">
              <a:solidFill>
                <a:schemeClr val="lt1"/>
              </a:solidFill>
              <a:latin typeface="Arial"/>
              <a:ea typeface="Arial"/>
              <a:cs typeface="Arial"/>
              <a:sym typeface="Arial"/>
            </a:endParaRPr>
          </a:p>
        </p:txBody>
      </p:sp>
      <p:sp>
        <p:nvSpPr>
          <p:cNvPr id="285" name="Google Shape;285;p4"/>
          <p:cNvSpPr txBox="1"/>
          <p:nvPr>
            <p:ph type="ctrTitle"/>
          </p:nvPr>
        </p:nvSpPr>
        <p:spPr>
          <a:xfrm>
            <a:off x="1834081" y="2616110"/>
            <a:ext cx="1784800" cy="770400"/>
          </a:xfrm>
          <a:prstGeom prst="rect">
            <a:avLst/>
          </a:prstGeom>
          <a:noFill/>
          <a:ln>
            <a:noFill/>
          </a:ln>
        </p:spPr>
        <p:txBody>
          <a:bodyPr anchorCtr="0" anchor="b" bIns="121900" lIns="121900" spcFirstLastPara="1" rIns="121900" wrap="square" tIns="121900">
            <a:noAutofit/>
          </a:bodyPr>
          <a:lstStyle/>
          <a:p>
            <a:pPr indent="0" lvl="0" marL="0" rtl="0" algn="ctr">
              <a:lnSpc>
                <a:spcPct val="90000"/>
              </a:lnSpc>
              <a:spcBef>
                <a:spcPts val="0"/>
              </a:spcBef>
              <a:spcAft>
                <a:spcPts val="0"/>
              </a:spcAft>
              <a:buClr>
                <a:schemeClr val="lt1"/>
              </a:buClr>
              <a:buSzPts val="1400"/>
              <a:buFont typeface="Arial"/>
              <a:buNone/>
            </a:pPr>
            <a:r>
              <a:rPr lang="en-US" sz="1850">
                <a:solidFill>
                  <a:schemeClr val="lt1"/>
                </a:solidFill>
                <a:latin typeface="Arial"/>
                <a:ea typeface="Arial"/>
                <a:cs typeface="Arial"/>
                <a:sym typeface="Arial"/>
              </a:rPr>
              <a:t>CNHF Internal Interviews</a:t>
            </a:r>
            <a:endParaRPr sz="1850">
              <a:solidFill>
                <a:schemeClr val="lt1"/>
              </a:solidFill>
              <a:latin typeface="Arial"/>
              <a:ea typeface="Arial"/>
              <a:cs typeface="Arial"/>
              <a:sym typeface="Arial"/>
            </a:endParaRPr>
          </a:p>
        </p:txBody>
      </p:sp>
      <p:sp>
        <p:nvSpPr>
          <p:cNvPr id="286" name="Google Shape;286;p4"/>
          <p:cNvSpPr txBox="1"/>
          <p:nvPr>
            <p:ph idx="2" type="ctrTitle"/>
          </p:nvPr>
        </p:nvSpPr>
        <p:spPr>
          <a:xfrm>
            <a:off x="5353481" y="2616110"/>
            <a:ext cx="1784800" cy="770400"/>
          </a:xfrm>
          <a:prstGeom prst="rect">
            <a:avLst/>
          </a:prstGeom>
          <a:noFill/>
          <a:ln>
            <a:noFill/>
          </a:ln>
        </p:spPr>
        <p:txBody>
          <a:bodyPr anchorCtr="0" anchor="b" bIns="121900" lIns="121900" spcFirstLastPara="1" rIns="121900" wrap="square" tIns="121900">
            <a:noAutofit/>
          </a:bodyPr>
          <a:lstStyle/>
          <a:p>
            <a:pPr indent="0" lvl="0" marL="0" rtl="0" algn="ctr">
              <a:lnSpc>
                <a:spcPct val="90000"/>
              </a:lnSpc>
              <a:spcBef>
                <a:spcPts val="0"/>
              </a:spcBef>
              <a:spcAft>
                <a:spcPts val="0"/>
              </a:spcAft>
              <a:buClr>
                <a:schemeClr val="lt1"/>
              </a:buClr>
              <a:buSzPts val="1400"/>
              <a:buFont typeface="Arial"/>
              <a:buNone/>
            </a:pPr>
            <a:r>
              <a:rPr lang="en-US" sz="1850">
                <a:solidFill>
                  <a:schemeClr val="lt1"/>
                </a:solidFill>
                <a:latin typeface="Arial"/>
                <a:ea typeface="Arial"/>
                <a:cs typeface="Arial"/>
                <a:sym typeface="Arial"/>
              </a:rPr>
              <a:t>Qualitative Interviews</a:t>
            </a:r>
            <a:endParaRPr sz="1850">
              <a:solidFill>
                <a:schemeClr val="lt1"/>
              </a:solidFill>
              <a:latin typeface="Arial"/>
              <a:ea typeface="Arial"/>
              <a:cs typeface="Arial"/>
              <a:sym typeface="Arial"/>
            </a:endParaRPr>
          </a:p>
        </p:txBody>
      </p:sp>
      <p:sp>
        <p:nvSpPr>
          <p:cNvPr id="287" name="Google Shape;287;p4"/>
          <p:cNvSpPr txBox="1"/>
          <p:nvPr>
            <p:ph idx="4" type="ctrTitle"/>
          </p:nvPr>
        </p:nvSpPr>
        <p:spPr>
          <a:xfrm>
            <a:off x="8935881" y="2616110"/>
            <a:ext cx="1784800" cy="770400"/>
          </a:xfrm>
          <a:prstGeom prst="rect">
            <a:avLst/>
          </a:prstGeom>
          <a:noFill/>
          <a:ln>
            <a:noFill/>
          </a:ln>
        </p:spPr>
        <p:txBody>
          <a:bodyPr anchorCtr="0" anchor="b" bIns="121900" lIns="121900" spcFirstLastPara="1" rIns="121900" wrap="square" tIns="121900">
            <a:noAutofit/>
          </a:bodyPr>
          <a:lstStyle/>
          <a:p>
            <a:pPr indent="0" lvl="0" marL="0" rtl="0" algn="ctr">
              <a:lnSpc>
                <a:spcPct val="90000"/>
              </a:lnSpc>
              <a:spcBef>
                <a:spcPts val="0"/>
              </a:spcBef>
              <a:spcAft>
                <a:spcPts val="0"/>
              </a:spcAft>
              <a:buClr>
                <a:schemeClr val="lt1"/>
              </a:buClr>
              <a:buSzPts val="1400"/>
              <a:buFont typeface="Arial"/>
              <a:buNone/>
            </a:pPr>
            <a:r>
              <a:rPr lang="en-US" sz="1850">
                <a:solidFill>
                  <a:schemeClr val="lt1"/>
                </a:solidFill>
                <a:latin typeface="Arial"/>
                <a:ea typeface="Arial"/>
                <a:cs typeface="Arial"/>
                <a:sym typeface="Arial"/>
              </a:rPr>
              <a:t>Quantitative Research</a:t>
            </a:r>
            <a:endParaRPr sz="1850">
              <a:solidFill>
                <a:schemeClr val="lt1"/>
              </a:solidFill>
              <a:latin typeface="Arial"/>
              <a:ea typeface="Arial"/>
              <a:cs typeface="Arial"/>
              <a:sym typeface="Arial"/>
            </a:endParaRPr>
          </a:p>
        </p:txBody>
      </p:sp>
      <p:sp>
        <p:nvSpPr>
          <p:cNvPr id="288" name="Google Shape;288;p4"/>
          <p:cNvSpPr txBox="1"/>
          <p:nvPr>
            <p:ph idx="9" type="ctrTitle"/>
          </p:nvPr>
        </p:nvSpPr>
        <p:spPr>
          <a:xfrm>
            <a:off x="8560468" y="200092"/>
            <a:ext cx="3467501" cy="6860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1"/>
              </a:buClr>
              <a:buSzPts val="1800"/>
              <a:buFont typeface="DM Serif Display"/>
              <a:buNone/>
            </a:pPr>
            <a:r>
              <a:rPr b="1" lang="en-US" sz="3300">
                <a:latin typeface="DM Serif Display"/>
                <a:ea typeface="DM Serif Display"/>
                <a:cs typeface="DM Serif Display"/>
                <a:sym typeface="DM Serif Display"/>
              </a:rPr>
              <a:t>METHODOLOGY </a:t>
            </a:r>
            <a:endParaRPr b="1">
              <a:latin typeface="DM Serif Display"/>
              <a:ea typeface="DM Serif Display"/>
              <a:cs typeface="DM Serif Display"/>
              <a:sym typeface="DM Serif Display"/>
            </a:endParaRPr>
          </a:p>
        </p:txBody>
      </p:sp>
      <p:sp>
        <p:nvSpPr>
          <p:cNvPr id="289" name="Google Shape;289;p4"/>
          <p:cNvSpPr/>
          <p:nvPr/>
        </p:nvSpPr>
        <p:spPr>
          <a:xfrm>
            <a:off x="9512029" y="1847565"/>
            <a:ext cx="647907" cy="591977"/>
          </a:xfrm>
          <a:custGeom>
            <a:rect b="b" l="l" r="r" t="t"/>
            <a:pathLst>
              <a:path extrusionOk="0" h="9499" w="10397">
                <a:moveTo>
                  <a:pt x="5281" y="306"/>
                </a:moveTo>
                <a:cubicBezTo>
                  <a:pt x="5312" y="306"/>
                  <a:pt x="5337" y="330"/>
                  <a:pt x="5335" y="360"/>
                </a:cubicBezTo>
                <a:lnTo>
                  <a:pt x="5335" y="706"/>
                </a:lnTo>
                <a:cubicBezTo>
                  <a:pt x="5287" y="696"/>
                  <a:pt x="5239" y="692"/>
                  <a:pt x="5190" y="692"/>
                </a:cubicBezTo>
                <a:cubicBezTo>
                  <a:pt x="5141" y="692"/>
                  <a:pt x="5092" y="696"/>
                  <a:pt x="5043" y="706"/>
                </a:cubicBezTo>
                <a:lnTo>
                  <a:pt x="5043" y="360"/>
                </a:lnTo>
                <a:cubicBezTo>
                  <a:pt x="5043" y="330"/>
                  <a:pt x="5067" y="306"/>
                  <a:pt x="5097" y="306"/>
                </a:cubicBezTo>
                <a:close/>
                <a:moveTo>
                  <a:pt x="5190" y="996"/>
                </a:moveTo>
                <a:cubicBezTo>
                  <a:pt x="5641" y="996"/>
                  <a:pt x="5801" y="1600"/>
                  <a:pt x="5408" y="1824"/>
                </a:cubicBezTo>
                <a:cubicBezTo>
                  <a:pt x="5344" y="1860"/>
                  <a:pt x="5271" y="1880"/>
                  <a:pt x="5197" y="1880"/>
                </a:cubicBezTo>
                <a:cubicBezTo>
                  <a:pt x="5195" y="1880"/>
                  <a:pt x="5192" y="1880"/>
                  <a:pt x="5190" y="1880"/>
                </a:cubicBezTo>
                <a:lnTo>
                  <a:pt x="5190" y="1881"/>
                </a:lnTo>
                <a:cubicBezTo>
                  <a:pt x="4945" y="1881"/>
                  <a:pt x="4747" y="1683"/>
                  <a:pt x="4747" y="1439"/>
                </a:cubicBezTo>
                <a:cubicBezTo>
                  <a:pt x="4747" y="1194"/>
                  <a:pt x="4945" y="996"/>
                  <a:pt x="5190" y="996"/>
                </a:cubicBezTo>
                <a:close/>
                <a:moveTo>
                  <a:pt x="1904" y="1936"/>
                </a:moveTo>
                <a:cubicBezTo>
                  <a:pt x="2131" y="1936"/>
                  <a:pt x="2246" y="2212"/>
                  <a:pt x="2084" y="2374"/>
                </a:cubicBezTo>
                <a:cubicBezTo>
                  <a:pt x="2032" y="2425"/>
                  <a:pt x="1969" y="2449"/>
                  <a:pt x="1906" y="2449"/>
                </a:cubicBezTo>
                <a:cubicBezTo>
                  <a:pt x="1775" y="2449"/>
                  <a:pt x="1648" y="2347"/>
                  <a:pt x="1648" y="2192"/>
                </a:cubicBezTo>
                <a:cubicBezTo>
                  <a:pt x="1648" y="2051"/>
                  <a:pt x="1763" y="1936"/>
                  <a:pt x="1904" y="1936"/>
                </a:cubicBezTo>
                <a:close/>
                <a:moveTo>
                  <a:pt x="8495" y="1936"/>
                </a:moveTo>
                <a:lnTo>
                  <a:pt x="8495" y="1937"/>
                </a:lnTo>
                <a:cubicBezTo>
                  <a:pt x="8723" y="1937"/>
                  <a:pt x="8837" y="2213"/>
                  <a:pt x="8676" y="2374"/>
                </a:cubicBezTo>
                <a:cubicBezTo>
                  <a:pt x="8624" y="2426"/>
                  <a:pt x="8560" y="2449"/>
                  <a:pt x="8497" y="2449"/>
                </a:cubicBezTo>
                <a:cubicBezTo>
                  <a:pt x="8365" y="2449"/>
                  <a:pt x="8239" y="2347"/>
                  <a:pt x="8239" y="2193"/>
                </a:cubicBezTo>
                <a:cubicBezTo>
                  <a:pt x="8239" y="2052"/>
                  <a:pt x="8353" y="1936"/>
                  <a:pt x="8495" y="1936"/>
                </a:cubicBezTo>
                <a:close/>
                <a:moveTo>
                  <a:pt x="1997" y="2745"/>
                </a:moveTo>
                <a:lnTo>
                  <a:pt x="2975" y="4810"/>
                </a:lnTo>
                <a:lnTo>
                  <a:pt x="832" y="4810"/>
                </a:lnTo>
                <a:lnTo>
                  <a:pt x="1811" y="2745"/>
                </a:lnTo>
                <a:cubicBezTo>
                  <a:pt x="1842" y="2751"/>
                  <a:pt x="1873" y="2753"/>
                  <a:pt x="1904" y="2753"/>
                </a:cubicBezTo>
                <a:cubicBezTo>
                  <a:pt x="1935" y="2753"/>
                  <a:pt x="1966" y="2751"/>
                  <a:pt x="1997" y="2745"/>
                </a:cubicBezTo>
                <a:close/>
                <a:moveTo>
                  <a:pt x="8587" y="2745"/>
                </a:moveTo>
                <a:lnTo>
                  <a:pt x="9566" y="4810"/>
                </a:lnTo>
                <a:lnTo>
                  <a:pt x="7423" y="4810"/>
                </a:lnTo>
                <a:lnTo>
                  <a:pt x="8402" y="2745"/>
                </a:lnTo>
                <a:cubicBezTo>
                  <a:pt x="8433" y="2751"/>
                  <a:pt x="8464" y="2753"/>
                  <a:pt x="8495" y="2753"/>
                </a:cubicBezTo>
                <a:cubicBezTo>
                  <a:pt x="8526" y="2753"/>
                  <a:pt x="8557" y="2751"/>
                  <a:pt x="8587" y="2745"/>
                </a:cubicBezTo>
                <a:close/>
                <a:moveTo>
                  <a:pt x="3398" y="5114"/>
                </a:moveTo>
                <a:cubicBezTo>
                  <a:pt x="3455" y="5116"/>
                  <a:pt x="3502" y="5161"/>
                  <a:pt x="3502" y="5218"/>
                </a:cubicBezTo>
                <a:lnTo>
                  <a:pt x="3502" y="5318"/>
                </a:lnTo>
                <a:cubicBezTo>
                  <a:pt x="3502" y="5375"/>
                  <a:pt x="3455" y="5421"/>
                  <a:pt x="3398" y="5423"/>
                </a:cubicBezTo>
                <a:lnTo>
                  <a:pt x="410" y="5423"/>
                </a:lnTo>
                <a:cubicBezTo>
                  <a:pt x="352" y="5421"/>
                  <a:pt x="306" y="5375"/>
                  <a:pt x="306" y="5318"/>
                </a:cubicBezTo>
                <a:lnTo>
                  <a:pt x="306" y="5218"/>
                </a:lnTo>
                <a:cubicBezTo>
                  <a:pt x="306" y="5161"/>
                  <a:pt x="352" y="5116"/>
                  <a:pt x="410" y="5114"/>
                </a:cubicBezTo>
                <a:close/>
                <a:moveTo>
                  <a:pt x="9989" y="5114"/>
                </a:moveTo>
                <a:cubicBezTo>
                  <a:pt x="10047" y="5116"/>
                  <a:pt x="10092" y="5161"/>
                  <a:pt x="10094" y="5218"/>
                </a:cubicBezTo>
                <a:lnTo>
                  <a:pt x="10094" y="5318"/>
                </a:lnTo>
                <a:cubicBezTo>
                  <a:pt x="10092" y="5375"/>
                  <a:pt x="10047" y="5421"/>
                  <a:pt x="9989" y="5423"/>
                </a:cubicBezTo>
                <a:lnTo>
                  <a:pt x="7000" y="5423"/>
                </a:lnTo>
                <a:cubicBezTo>
                  <a:pt x="6944" y="5421"/>
                  <a:pt x="6898" y="5375"/>
                  <a:pt x="6897" y="5318"/>
                </a:cubicBezTo>
                <a:lnTo>
                  <a:pt x="6897" y="5218"/>
                </a:lnTo>
                <a:cubicBezTo>
                  <a:pt x="6897" y="5161"/>
                  <a:pt x="6944" y="5116"/>
                  <a:pt x="7000" y="5114"/>
                </a:cubicBezTo>
                <a:close/>
                <a:moveTo>
                  <a:pt x="9675" y="5727"/>
                </a:moveTo>
                <a:cubicBezTo>
                  <a:pt x="9528" y="6222"/>
                  <a:pt x="9073" y="6561"/>
                  <a:pt x="8557" y="6563"/>
                </a:cubicBezTo>
                <a:cubicBezTo>
                  <a:pt x="8040" y="6561"/>
                  <a:pt x="7585" y="6222"/>
                  <a:pt x="7438" y="5727"/>
                </a:cubicBezTo>
                <a:close/>
                <a:moveTo>
                  <a:pt x="2962" y="5727"/>
                </a:moveTo>
                <a:cubicBezTo>
                  <a:pt x="2814" y="6222"/>
                  <a:pt x="2359" y="6561"/>
                  <a:pt x="1842" y="6563"/>
                </a:cubicBezTo>
                <a:lnTo>
                  <a:pt x="1842" y="6564"/>
                </a:lnTo>
                <a:cubicBezTo>
                  <a:pt x="1325" y="6563"/>
                  <a:pt x="871" y="6222"/>
                  <a:pt x="723" y="5727"/>
                </a:cubicBezTo>
                <a:close/>
                <a:moveTo>
                  <a:pt x="6342" y="8275"/>
                </a:moveTo>
                <a:cubicBezTo>
                  <a:pt x="6399" y="8276"/>
                  <a:pt x="6446" y="8322"/>
                  <a:pt x="6446" y="8379"/>
                </a:cubicBezTo>
                <a:lnTo>
                  <a:pt x="6446" y="8583"/>
                </a:lnTo>
                <a:lnTo>
                  <a:pt x="3934" y="8583"/>
                </a:lnTo>
                <a:lnTo>
                  <a:pt x="3934" y="8379"/>
                </a:lnTo>
                <a:cubicBezTo>
                  <a:pt x="3934" y="8322"/>
                  <a:pt x="3980" y="8275"/>
                  <a:pt x="4038" y="8275"/>
                </a:cubicBezTo>
                <a:close/>
                <a:moveTo>
                  <a:pt x="5097" y="0"/>
                </a:moveTo>
                <a:cubicBezTo>
                  <a:pt x="4899" y="0"/>
                  <a:pt x="4739" y="161"/>
                  <a:pt x="4739" y="358"/>
                </a:cubicBezTo>
                <a:lnTo>
                  <a:pt x="4739" y="843"/>
                </a:lnTo>
                <a:cubicBezTo>
                  <a:pt x="4540" y="994"/>
                  <a:pt x="4429" y="1232"/>
                  <a:pt x="4444" y="1481"/>
                </a:cubicBezTo>
                <a:lnTo>
                  <a:pt x="2958" y="1888"/>
                </a:lnTo>
                <a:cubicBezTo>
                  <a:pt x="2784" y="1936"/>
                  <a:pt x="2607" y="1971"/>
                  <a:pt x="2429" y="1994"/>
                </a:cubicBezTo>
                <a:cubicBezTo>
                  <a:pt x="2342" y="1764"/>
                  <a:pt x="2126" y="1631"/>
                  <a:pt x="1903" y="1631"/>
                </a:cubicBezTo>
                <a:cubicBezTo>
                  <a:pt x="1793" y="1631"/>
                  <a:pt x="1682" y="1663"/>
                  <a:pt x="1583" y="1731"/>
                </a:cubicBezTo>
                <a:cubicBezTo>
                  <a:pt x="1285" y="1940"/>
                  <a:pt x="1260" y="2374"/>
                  <a:pt x="1535" y="2615"/>
                </a:cubicBezTo>
                <a:lnTo>
                  <a:pt x="496" y="4810"/>
                </a:lnTo>
                <a:lnTo>
                  <a:pt x="410" y="4810"/>
                </a:lnTo>
                <a:cubicBezTo>
                  <a:pt x="184" y="4810"/>
                  <a:pt x="2" y="4992"/>
                  <a:pt x="0" y="5218"/>
                </a:cubicBezTo>
                <a:lnTo>
                  <a:pt x="0" y="5318"/>
                </a:lnTo>
                <a:cubicBezTo>
                  <a:pt x="2" y="5542"/>
                  <a:pt x="184" y="5725"/>
                  <a:pt x="410" y="5725"/>
                </a:cubicBezTo>
                <a:cubicBezTo>
                  <a:pt x="562" y="6395"/>
                  <a:pt x="1157" y="6868"/>
                  <a:pt x="1842" y="6868"/>
                </a:cubicBezTo>
                <a:cubicBezTo>
                  <a:pt x="2528" y="6868"/>
                  <a:pt x="3122" y="6395"/>
                  <a:pt x="3276" y="5725"/>
                </a:cubicBezTo>
                <a:lnTo>
                  <a:pt x="3398" y="5725"/>
                </a:lnTo>
                <a:cubicBezTo>
                  <a:pt x="3624" y="5725"/>
                  <a:pt x="3806" y="5544"/>
                  <a:pt x="3807" y="5318"/>
                </a:cubicBezTo>
                <a:lnTo>
                  <a:pt x="3807" y="5218"/>
                </a:lnTo>
                <a:cubicBezTo>
                  <a:pt x="3806" y="4992"/>
                  <a:pt x="3624" y="4810"/>
                  <a:pt x="3398" y="4810"/>
                </a:cubicBezTo>
                <a:lnTo>
                  <a:pt x="3312" y="4810"/>
                </a:lnTo>
                <a:lnTo>
                  <a:pt x="2273" y="2615"/>
                </a:lnTo>
                <a:cubicBezTo>
                  <a:pt x="2367" y="2532"/>
                  <a:pt x="2430" y="2421"/>
                  <a:pt x="2454" y="2298"/>
                </a:cubicBezTo>
                <a:cubicBezTo>
                  <a:pt x="2651" y="2273"/>
                  <a:pt x="2846" y="2234"/>
                  <a:pt x="3039" y="2182"/>
                </a:cubicBezTo>
                <a:lnTo>
                  <a:pt x="4522" y="1775"/>
                </a:lnTo>
                <a:cubicBezTo>
                  <a:pt x="4573" y="1876"/>
                  <a:pt x="4647" y="1963"/>
                  <a:pt x="4738" y="2033"/>
                </a:cubicBezTo>
                <a:lnTo>
                  <a:pt x="4738" y="7970"/>
                </a:lnTo>
                <a:lnTo>
                  <a:pt x="4036" y="7970"/>
                </a:lnTo>
                <a:cubicBezTo>
                  <a:pt x="3810" y="7970"/>
                  <a:pt x="3628" y="8153"/>
                  <a:pt x="3627" y="8379"/>
                </a:cubicBezTo>
                <a:lnTo>
                  <a:pt x="3627" y="8589"/>
                </a:lnTo>
                <a:cubicBezTo>
                  <a:pt x="3433" y="8624"/>
                  <a:pt x="3292" y="8793"/>
                  <a:pt x="3290" y="8991"/>
                </a:cubicBezTo>
                <a:lnTo>
                  <a:pt x="3290" y="9091"/>
                </a:lnTo>
                <a:cubicBezTo>
                  <a:pt x="3292" y="9316"/>
                  <a:pt x="3473" y="9499"/>
                  <a:pt x="3700" y="9499"/>
                </a:cubicBezTo>
                <a:lnTo>
                  <a:pt x="4833" y="9499"/>
                </a:lnTo>
                <a:cubicBezTo>
                  <a:pt x="4917" y="9499"/>
                  <a:pt x="4985" y="9430"/>
                  <a:pt x="4985" y="9347"/>
                </a:cubicBezTo>
                <a:cubicBezTo>
                  <a:pt x="4985" y="9262"/>
                  <a:pt x="4917" y="9194"/>
                  <a:pt x="4833" y="9194"/>
                </a:cubicBezTo>
                <a:lnTo>
                  <a:pt x="3700" y="9194"/>
                </a:lnTo>
                <a:cubicBezTo>
                  <a:pt x="3642" y="9193"/>
                  <a:pt x="3596" y="9147"/>
                  <a:pt x="3596" y="9091"/>
                </a:cubicBezTo>
                <a:lnTo>
                  <a:pt x="3596" y="8991"/>
                </a:lnTo>
                <a:cubicBezTo>
                  <a:pt x="3596" y="8933"/>
                  <a:pt x="3642" y="8888"/>
                  <a:pt x="3700" y="8886"/>
                </a:cubicBezTo>
                <a:lnTo>
                  <a:pt x="6688" y="8886"/>
                </a:lnTo>
                <a:cubicBezTo>
                  <a:pt x="6745" y="8888"/>
                  <a:pt x="6792" y="8933"/>
                  <a:pt x="6792" y="8991"/>
                </a:cubicBezTo>
                <a:lnTo>
                  <a:pt x="6792" y="9091"/>
                </a:lnTo>
                <a:cubicBezTo>
                  <a:pt x="6792" y="9147"/>
                  <a:pt x="6745" y="9193"/>
                  <a:pt x="6688" y="9194"/>
                </a:cubicBezTo>
                <a:lnTo>
                  <a:pt x="5544" y="9194"/>
                </a:lnTo>
                <a:cubicBezTo>
                  <a:pt x="5460" y="9194"/>
                  <a:pt x="5392" y="9262"/>
                  <a:pt x="5392" y="9347"/>
                </a:cubicBezTo>
                <a:cubicBezTo>
                  <a:pt x="5392" y="9430"/>
                  <a:pt x="5460" y="9499"/>
                  <a:pt x="5544" y="9499"/>
                </a:cubicBezTo>
                <a:lnTo>
                  <a:pt x="6688" y="9499"/>
                </a:lnTo>
                <a:cubicBezTo>
                  <a:pt x="6914" y="9499"/>
                  <a:pt x="7096" y="9316"/>
                  <a:pt x="7097" y="9091"/>
                </a:cubicBezTo>
                <a:lnTo>
                  <a:pt x="7097" y="8991"/>
                </a:lnTo>
                <a:cubicBezTo>
                  <a:pt x="7097" y="8789"/>
                  <a:pt x="6949" y="8617"/>
                  <a:pt x="6750" y="8587"/>
                </a:cubicBezTo>
                <a:lnTo>
                  <a:pt x="6750" y="8379"/>
                </a:lnTo>
                <a:cubicBezTo>
                  <a:pt x="6750" y="8153"/>
                  <a:pt x="6567" y="7970"/>
                  <a:pt x="6341" y="7970"/>
                </a:cubicBezTo>
                <a:lnTo>
                  <a:pt x="5639" y="7970"/>
                </a:lnTo>
                <a:lnTo>
                  <a:pt x="5639" y="5623"/>
                </a:lnTo>
                <a:cubicBezTo>
                  <a:pt x="5637" y="5541"/>
                  <a:pt x="5569" y="5476"/>
                  <a:pt x="5487" y="5476"/>
                </a:cubicBezTo>
                <a:cubicBezTo>
                  <a:pt x="5405" y="5476"/>
                  <a:pt x="5338" y="5541"/>
                  <a:pt x="5335" y="5623"/>
                </a:cubicBezTo>
                <a:lnTo>
                  <a:pt x="5335" y="7971"/>
                </a:lnTo>
                <a:lnTo>
                  <a:pt x="5042" y="7971"/>
                </a:lnTo>
                <a:lnTo>
                  <a:pt x="5042" y="2170"/>
                </a:lnTo>
                <a:cubicBezTo>
                  <a:pt x="5090" y="2180"/>
                  <a:pt x="5139" y="2184"/>
                  <a:pt x="5188" y="2184"/>
                </a:cubicBezTo>
                <a:cubicBezTo>
                  <a:pt x="5238" y="2184"/>
                  <a:pt x="5287" y="2180"/>
                  <a:pt x="5335" y="2170"/>
                </a:cubicBezTo>
                <a:lnTo>
                  <a:pt x="5335" y="4912"/>
                </a:lnTo>
                <a:cubicBezTo>
                  <a:pt x="5338" y="4996"/>
                  <a:pt x="5405" y="5060"/>
                  <a:pt x="5487" y="5060"/>
                </a:cubicBezTo>
                <a:cubicBezTo>
                  <a:pt x="5569" y="5060"/>
                  <a:pt x="5637" y="4996"/>
                  <a:pt x="5639" y="4912"/>
                </a:cubicBezTo>
                <a:lnTo>
                  <a:pt x="5639" y="2033"/>
                </a:lnTo>
                <a:cubicBezTo>
                  <a:pt x="5731" y="1963"/>
                  <a:pt x="5806" y="1873"/>
                  <a:pt x="5857" y="1769"/>
                </a:cubicBezTo>
                <a:lnTo>
                  <a:pt x="7360" y="2181"/>
                </a:lnTo>
                <a:cubicBezTo>
                  <a:pt x="7551" y="2234"/>
                  <a:pt x="7746" y="2273"/>
                  <a:pt x="7944" y="2298"/>
                </a:cubicBezTo>
                <a:cubicBezTo>
                  <a:pt x="7967" y="2421"/>
                  <a:pt x="8032" y="2532"/>
                  <a:pt x="8126" y="2615"/>
                </a:cubicBezTo>
                <a:lnTo>
                  <a:pt x="7085" y="4810"/>
                </a:lnTo>
                <a:lnTo>
                  <a:pt x="6999" y="4810"/>
                </a:lnTo>
                <a:cubicBezTo>
                  <a:pt x="6774" y="4810"/>
                  <a:pt x="6591" y="4992"/>
                  <a:pt x="6591" y="5218"/>
                </a:cubicBezTo>
                <a:lnTo>
                  <a:pt x="6591" y="5318"/>
                </a:lnTo>
                <a:cubicBezTo>
                  <a:pt x="6591" y="5544"/>
                  <a:pt x="6774" y="5725"/>
                  <a:pt x="6999" y="5727"/>
                </a:cubicBezTo>
                <a:lnTo>
                  <a:pt x="7122" y="5727"/>
                </a:lnTo>
                <a:cubicBezTo>
                  <a:pt x="7275" y="6395"/>
                  <a:pt x="7870" y="6868"/>
                  <a:pt x="8555" y="6868"/>
                </a:cubicBezTo>
                <a:cubicBezTo>
                  <a:pt x="9240" y="6868"/>
                  <a:pt x="9835" y="6395"/>
                  <a:pt x="9989" y="5727"/>
                </a:cubicBezTo>
                <a:cubicBezTo>
                  <a:pt x="10214" y="5725"/>
                  <a:pt x="10397" y="5542"/>
                  <a:pt x="10397" y="5318"/>
                </a:cubicBezTo>
                <a:lnTo>
                  <a:pt x="10397" y="5218"/>
                </a:lnTo>
                <a:cubicBezTo>
                  <a:pt x="10397" y="4993"/>
                  <a:pt x="10215" y="4810"/>
                  <a:pt x="9989" y="4810"/>
                </a:cubicBezTo>
                <a:lnTo>
                  <a:pt x="9904" y="4810"/>
                </a:lnTo>
                <a:lnTo>
                  <a:pt x="8863" y="2615"/>
                </a:lnTo>
                <a:cubicBezTo>
                  <a:pt x="9138" y="2374"/>
                  <a:pt x="9114" y="1940"/>
                  <a:pt x="8815" y="1731"/>
                </a:cubicBezTo>
                <a:cubicBezTo>
                  <a:pt x="8716" y="1663"/>
                  <a:pt x="8606" y="1632"/>
                  <a:pt x="8497" y="1632"/>
                </a:cubicBezTo>
                <a:cubicBezTo>
                  <a:pt x="8273" y="1632"/>
                  <a:pt x="8058" y="1765"/>
                  <a:pt x="7971" y="1994"/>
                </a:cubicBezTo>
                <a:cubicBezTo>
                  <a:pt x="7792" y="1971"/>
                  <a:pt x="7616" y="1936"/>
                  <a:pt x="7442" y="1888"/>
                </a:cubicBezTo>
                <a:lnTo>
                  <a:pt x="5936" y="1476"/>
                </a:lnTo>
                <a:cubicBezTo>
                  <a:pt x="5948" y="1228"/>
                  <a:pt x="5837" y="992"/>
                  <a:pt x="5641" y="843"/>
                </a:cubicBezTo>
                <a:lnTo>
                  <a:pt x="5641" y="358"/>
                </a:lnTo>
                <a:cubicBezTo>
                  <a:pt x="5641" y="161"/>
                  <a:pt x="5479" y="0"/>
                  <a:pt x="5281" y="0"/>
                </a:cubicBezTo>
                <a:close/>
              </a:path>
            </a:pathLst>
          </a:custGeom>
          <a:solidFill>
            <a:schemeClr val="lt1"/>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nvGrpSpPr>
          <p:cNvPr id="290" name="Google Shape;290;p4"/>
          <p:cNvGrpSpPr/>
          <p:nvPr/>
        </p:nvGrpSpPr>
        <p:grpSpPr>
          <a:xfrm>
            <a:off x="5996066" y="1847578"/>
            <a:ext cx="537555" cy="591968"/>
            <a:chOff x="2994525" y="238125"/>
            <a:chExt cx="245250" cy="270075"/>
          </a:xfrm>
        </p:grpSpPr>
        <p:sp>
          <p:nvSpPr>
            <p:cNvPr id="291" name="Google Shape;291;p4"/>
            <p:cNvSpPr/>
            <p:nvPr/>
          </p:nvSpPr>
          <p:spPr>
            <a:xfrm>
              <a:off x="3069425" y="302250"/>
              <a:ext cx="95475" cy="124075"/>
            </a:xfrm>
            <a:custGeom>
              <a:rect b="b" l="l" r="r" t="t"/>
              <a:pathLst>
                <a:path extrusionOk="0" h="4963" w="3819">
                  <a:moveTo>
                    <a:pt x="1909" y="319"/>
                  </a:moveTo>
                  <a:cubicBezTo>
                    <a:pt x="1953" y="319"/>
                    <a:pt x="1998" y="323"/>
                    <a:pt x="2043" y="332"/>
                  </a:cubicBezTo>
                  <a:cubicBezTo>
                    <a:pt x="2359" y="397"/>
                    <a:pt x="2587" y="674"/>
                    <a:pt x="2587" y="997"/>
                  </a:cubicBezTo>
                  <a:lnTo>
                    <a:pt x="2587" y="1172"/>
                  </a:lnTo>
                  <a:cubicBezTo>
                    <a:pt x="2331" y="1088"/>
                    <a:pt x="2223" y="819"/>
                    <a:pt x="2218" y="806"/>
                  </a:cubicBezTo>
                  <a:cubicBezTo>
                    <a:pt x="2192" y="739"/>
                    <a:pt x="2131" y="704"/>
                    <a:pt x="2070" y="704"/>
                  </a:cubicBezTo>
                  <a:cubicBezTo>
                    <a:pt x="2015" y="704"/>
                    <a:pt x="1961" y="731"/>
                    <a:pt x="1931" y="787"/>
                  </a:cubicBezTo>
                  <a:cubicBezTo>
                    <a:pt x="1928" y="791"/>
                    <a:pt x="1740" y="1129"/>
                    <a:pt x="1231" y="1188"/>
                  </a:cubicBezTo>
                  <a:lnTo>
                    <a:pt x="1231" y="996"/>
                  </a:lnTo>
                  <a:cubicBezTo>
                    <a:pt x="1231" y="905"/>
                    <a:pt x="1249" y="815"/>
                    <a:pt x="1285" y="732"/>
                  </a:cubicBezTo>
                  <a:lnTo>
                    <a:pt x="1285" y="733"/>
                  </a:lnTo>
                  <a:cubicBezTo>
                    <a:pt x="1392" y="478"/>
                    <a:pt x="1641" y="319"/>
                    <a:pt x="1909" y="319"/>
                  </a:cubicBezTo>
                  <a:close/>
                  <a:moveTo>
                    <a:pt x="2048" y="1141"/>
                  </a:moveTo>
                  <a:cubicBezTo>
                    <a:pt x="2152" y="1284"/>
                    <a:pt x="2325" y="1448"/>
                    <a:pt x="2587" y="1499"/>
                  </a:cubicBezTo>
                  <a:lnTo>
                    <a:pt x="2587" y="1716"/>
                  </a:lnTo>
                  <a:cubicBezTo>
                    <a:pt x="2587" y="2078"/>
                    <a:pt x="2300" y="2377"/>
                    <a:pt x="1938" y="2393"/>
                  </a:cubicBezTo>
                  <a:lnTo>
                    <a:pt x="1881" y="2393"/>
                  </a:lnTo>
                  <a:cubicBezTo>
                    <a:pt x="1518" y="2377"/>
                    <a:pt x="1231" y="2079"/>
                    <a:pt x="1231" y="1716"/>
                  </a:cubicBezTo>
                  <a:lnTo>
                    <a:pt x="1231" y="1507"/>
                  </a:lnTo>
                  <a:cubicBezTo>
                    <a:pt x="1638" y="1469"/>
                    <a:pt x="1899" y="1289"/>
                    <a:pt x="2048" y="1141"/>
                  </a:cubicBezTo>
                  <a:close/>
                  <a:moveTo>
                    <a:pt x="1930" y="2711"/>
                  </a:moveTo>
                  <a:cubicBezTo>
                    <a:pt x="1946" y="2711"/>
                    <a:pt x="1962" y="2712"/>
                    <a:pt x="1978" y="2712"/>
                  </a:cubicBezTo>
                  <a:lnTo>
                    <a:pt x="1989" y="2712"/>
                  </a:lnTo>
                  <a:cubicBezTo>
                    <a:pt x="2013" y="2715"/>
                    <a:pt x="2036" y="2716"/>
                    <a:pt x="2060" y="2719"/>
                  </a:cubicBezTo>
                  <a:lnTo>
                    <a:pt x="2097" y="2724"/>
                  </a:lnTo>
                  <a:lnTo>
                    <a:pt x="2012" y="2887"/>
                  </a:lnTo>
                  <a:lnTo>
                    <a:pt x="1805" y="2887"/>
                  </a:lnTo>
                  <a:lnTo>
                    <a:pt x="1721" y="2724"/>
                  </a:lnTo>
                  <a:cubicBezTo>
                    <a:pt x="1733" y="2723"/>
                    <a:pt x="1745" y="2720"/>
                    <a:pt x="1757" y="2719"/>
                  </a:cubicBezTo>
                  <a:cubicBezTo>
                    <a:pt x="1780" y="2716"/>
                    <a:pt x="1805" y="2715"/>
                    <a:pt x="1829" y="2712"/>
                  </a:cubicBezTo>
                  <a:lnTo>
                    <a:pt x="1840" y="2712"/>
                  </a:lnTo>
                  <a:cubicBezTo>
                    <a:pt x="1856" y="2712"/>
                    <a:pt x="1870" y="2711"/>
                    <a:pt x="1887" y="2711"/>
                  </a:cubicBezTo>
                  <a:close/>
                  <a:moveTo>
                    <a:pt x="1984" y="3205"/>
                  </a:moveTo>
                  <a:lnTo>
                    <a:pt x="2168" y="4003"/>
                  </a:lnTo>
                  <a:lnTo>
                    <a:pt x="1910" y="4240"/>
                  </a:lnTo>
                  <a:lnTo>
                    <a:pt x="1651" y="4003"/>
                  </a:lnTo>
                  <a:lnTo>
                    <a:pt x="1834" y="3205"/>
                  </a:lnTo>
                  <a:close/>
                  <a:moveTo>
                    <a:pt x="2414" y="2799"/>
                  </a:moveTo>
                  <a:cubicBezTo>
                    <a:pt x="2640" y="2879"/>
                    <a:pt x="2848" y="3005"/>
                    <a:pt x="3021" y="3170"/>
                  </a:cubicBezTo>
                  <a:cubicBezTo>
                    <a:pt x="3330" y="3463"/>
                    <a:pt x="3501" y="3844"/>
                    <a:pt x="3501" y="4242"/>
                  </a:cubicBezTo>
                  <a:lnTo>
                    <a:pt x="3501" y="4646"/>
                  </a:lnTo>
                  <a:lnTo>
                    <a:pt x="317" y="4646"/>
                  </a:lnTo>
                  <a:lnTo>
                    <a:pt x="317" y="4242"/>
                  </a:lnTo>
                  <a:cubicBezTo>
                    <a:pt x="317" y="3844"/>
                    <a:pt x="488" y="3463"/>
                    <a:pt x="796" y="3170"/>
                  </a:cubicBezTo>
                  <a:cubicBezTo>
                    <a:pt x="970" y="3005"/>
                    <a:pt x="1177" y="2879"/>
                    <a:pt x="1403" y="2799"/>
                  </a:cubicBezTo>
                  <a:lnTo>
                    <a:pt x="1541" y="3066"/>
                  </a:lnTo>
                  <a:lnTo>
                    <a:pt x="1321" y="4020"/>
                  </a:lnTo>
                  <a:cubicBezTo>
                    <a:pt x="1308" y="4076"/>
                    <a:pt x="1325" y="4135"/>
                    <a:pt x="1368" y="4172"/>
                  </a:cubicBezTo>
                  <a:lnTo>
                    <a:pt x="1802" y="4570"/>
                  </a:lnTo>
                  <a:cubicBezTo>
                    <a:pt x="1832" y="4598"/>
                    <a:pt x="1870" y="4612"/>
                    <a:pt x="1909" y="4612"/>
                  </a:cubicBezTo>
                  <a:cubicBezTo>
                    <a:pt x="1947" y="4612"/>
                    <a:pt x="1986" y="4598"/>
                    <a:pt x="2016" y="4570"/>
                  </a:cubicBezTo>
                  <a:lnTo>
                    <a:pt x="2449" y="4172"/>
                  </a:lnTo>
                  <a:cubicBezTo>
                    <a:pt x="2492" y="4135"/>
                    <a:pt x="2510" y="4076"/>
                    <a:pt x="2496" y="4020"/>
                  </a:cubicBezTo>
                  <a:lnTo>
                    <a:pt x="2277" y="3066"/>
                  </a:lnTo>
                  <a:lnTo>
                    <a:pt x="2414" y="2799"/>
                  </a:lnTo>
                  <a:close/>
                  <a:moveTo>
                    <a:pt x="1910" y="1"/>
                  </a:moveTo>
                  <a:cubicBezTo>
                    <a:pt x="1359" y="1"/>
                    <a:pt x="913" y="446"/>
                    <a:pt x="913" y="996"/>
                  </a:cubicBezTo>
                  <a:lnTo>
                    <a:pt x="913" y="1716"/>
                  </a:lnTo>
                  <a:cubicBezTo>
                    <a:pt x="913" y="2023"/>
                    <a:pt x="1056" y="2312"/>
                    <a:pt x="1298" y="2499"/>
                  </a:cubicBezTo>
                  <a:cubicBezTo>
                    <a:pt x="553" y="2759"/>
                    <a:pt x="1" y="3456"/>
                    <a:pt x="1" y="4242"/>
                  </a:cubicBezTo>
                  <a:lnTo>
                    <a:pt x="1" y="4805"/>
                  </a:lnTo>
                  <a:cubicBezTo>
                    <a:pt x="1" y="4893"/>
                    <a:pt x="72" y="4963"/>
                    <a:pt x="160" y="4963"/>
                  </a:cubicBezTo>
                  <a:lnTo>
                    <a:pt x="3659" y="4963"/>
                  </a:lnTo>
                  <a:cubicBezTo>
                    <a:pt x="3747" y="4963"/>
                    <a:pt x="3818" y="4893"/>
                    <a:pt x="3818" y="4805"/>
                  </a:cubicBezTo>
                  <a:lnTo>
                    <a:pt x="3818" y="4242"/>
                  </a:lnTo>
                  <a:cubicBezTo>
                    <a:pt x="3817" y="3456"/>
                    <a:pt x="3265" y="2759"/>
                    <a:pt x="2521" y="2499"/>
                  </a:cubicBezTo>
                  <a:cubicBezTo>
                    <a:pt x="2762" y="2312"/>
                    <a:pt x="2904" y="2023"/>
                    <a:pt x="2904" y="1716"/>
                  </a:cubicBezTo>
                  <a:lnTo>
                    <a:pt x="2904" y="996"/>
                  </a:lnTo>
                  <a:cubicBezTo>
                    <a:pt x="2904" y="446"/>
                    <a:pt x="2459" y="1"/>
                    <a:pt x="1910" y="1"/>
                  </a:cubicBezTo>
                  <a:close/>
                </a:path>
              </a:pathLst>
            </a:custGeom>
            <a:solidFill>
              <a:schemeClr val="lt1"/>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92" name="Google Shape;292;p4"/>
            <p:cNvSpPr/>
            <p:nvPr/>
          </p:nvSpPr>
          <p:spPr>
            <a:xfrm>
              <a:off x="3022075" y="263900"/>
              <a:ext cx="194075" cy="116525"/>
            </a:xfrm>
            <a:custGeom>
              <a:rect b="b" l="l" r="r" t="t"/>
              <a:pathLst>
                <a:path extrusionOk="0" h="4661" w="7763">
                  <a:moveTo>
                    <a:pt x="3803" y="1"/>
                  </a:moveTo>
                  <a:cubicBezTo>
                    <a:pt x="3775" y="1"/>
                    <a:pt x="3746" y="8"/>
                    <a:pt x="3721" y="23"/>
                  </a:cubicBezTo>
                  <a:cubicBezTo>
                    <a:pt x="3701" y="35"/>
                    <a:pt x="1725" y="1213"/>
                    <a:pt x="234" y="1213"/>
                  </a:cubicBezTo>
                  <a:cubicBezTo>
                    <a:pt x="155" y="1213"/>
                    <a:pt x="88" y="1270"/>
                    <a:pt x="76" y="1348"/>
                  </a:cubicBezTo>
                  <a:cubicBezTo>
                    <a:pt x="73" y="1366"/>
                    <a:pt x="1" y="1838"/>
                    <a:pt x="2" y="2546"/>
                  </a:cubicBezTo>
                  <a:cubicBezTo>
                    <a:pt x="2" y="2633"/>
                    <a:pt x="73" y="2705"/>
                    <a:pt x="161" y="2705"/>
                  </a:cubicBezTo>
                  <a:cubicBezTo>
                    <a:pt x="248" y="2705"/>
                    <a:pt x="318" y="2633"/>
                    <a:pt x="318" y="2546"/>
                  </a:cubicBezTo>
                  <a:cubicBezTo>
                    <a:pt x="317" y="2205"/>
                    <a:pt x="336" y="1866"/>
                    <a:pt x="372" y="1528"/>
                  </a:cubicBezTo>
                  <a:cubicBezTo>
                    <a:pt x="1012" y="1501"/>
                    <a:pt x="1782" y="1294"/>
                    <a:pt x="2663" y="911"/>
                  </a:cubicBezTo>
                  <a:cubicBezTo>
                    <a:pt x="3052" y="743"/>
                    <a:pt x="3433" y="553"/>
                    <a:pt x="3802" y="343"/>
                  </a:cubicBezTo>
                  <a:cubicBezTo>
                    <a:pt x="4172" y="553"/>
                    <a:pt x="4552" y="743"/>
                    <a:pt x="4942" y="911"/>
                  </a:cubicBezTo>
                  <a:cubicBezTo>
                    <a:pt x="5824" y="1294"/>
                    <a:pt x="6594" y="1500"/>
                    <a:pt x="7233" y="1528"/>
                  </a:cubicBezTo>
                  <a:cubicBezTo>
                    <a:pt x="7278" y="1921"/>
                    <a:pt x="7379" y="3145"/>
                    <a:pt x="7084" y="4468"/>
                  </a:cubicBezTo>
                  <a:cubicBezTo>
                    <a:pt x="7065" y="4553"/>
                    <a:pt x="7119" y="4638"/>
                    <a:pt x="7204" y="4656"/>
                  </a:cubicBezTo>
                  <a:cubicBezTo>
                    <a:pt x="7216" y="4659"/>
                    <a:pt x="7227" y="4660"/>
                    <a:pt x="7239" y="4660"/>
                  </a:cubicBezTo>
                  <a:cubicBezTo>
                    <a:pt x="7313" y="4660"/>
                    <a:pt x="7378" y="4609"/>
                    <a:pt x="7394" y="4537"/>
                  </a:cubicBezTo>
                  <a:cubicBezTo>
                    <a:pt x="7763" y="2878"/>
                    <a:pt x="7539" y="1410"/>
                    <a:pt x="7530" y="1348"/>
                  </a:cubicBezTo>
                  <a:cubicBezTo>
                    <a:pt x="7518" y="1270"/>
                    <a:pt x="7450" y="1213"/>
                    <a:pt x="7372" y="1213"/>
                  </a:cubicBezTo>
                  <a:cubicBezTo>
                    <a:pt x="5882" y="1213"/>
                    <a:pt x="3904" y="35"/>
                    <a:pt x="3884" y="23"/>
                  </a:cubicBezTo>
                  <a:cubicBezTo>
                    <a:pt x="3859" y="8"/>
                    <a:pt x="3831" y="1"/>
                    <a:pt x="3803" y="1"/>
                  </a:cubicBezTo>
                  <a:close/>
                </a:path>
              </a:pathLst>
            </a:custGeom>
            <a:solidFill>
              <a:schemeClr val="lt1"/>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93" name="Google Shape;293;p4"/>
            <p:cNvSpPr/>
            <p:nvPr/>
          </p:nvSpPr>
          <p:spPr>
            <a:xfrm>
              <a:off x="3022425" y="338625"/>
              <a:ext cx="181650" cy="142600"/>
            </a:xfrm>
            <a:custGeom>
              <a:rect b="b" l="l" r="r" t="t"/>
              <a:pathLst>
                <a:path extrusionOk="0" h="5704" w="7266">
                  <a:moveTo>
                    <a:pt x="165" y="1"/>
                  </a:moveTo>
                  <a:cubicBezTo>
                    <a:pt x="161" y="1"/>
                    <a:pt x="158" y="1"/>
                    <a:pt x="155" y="1"/>
                  </a:cubicBezTo>
                  <a:cubicBezTo>
                    <a:pt x="67" y="8"/>
                    <a:pt x="0" y="84"/>
                    <a:pt x="7" y="172"/>
                  </a:cubicBezTo>
                  <a:cubicBezTo>
                    <a:pt x="81" y="1350"/>
                    <a:pt x="353" y="2385"/>
                    <a:pt x="815" y="3249"/>
                  </a:cubicBezTo>
                  <a:cubicBezTo>
                    <a:pt x="1453" y="4439"/>
                    <a:pt x="2435" y="5263"/>
                    <a:pt x="3738" y="5696"/>
                  </a:cubicBezTo>
                  <a:cubicBezTo>
                    <a:pt x="3755" y="5701"/>
                    <a:pt x="3771" y="5704"/>
                    <a:pt x="3788" y="5704"/>
                  </a:cubicBezTo>
                  <a:cubicBezTo>
                    <a:pt x="3805" y="5704"/>
                    <a:pt x="3822" y="5701"/>
                    <a:pt x="3839" y="5696"/>
                  </a:cubicBezTo>
                  <a:cubicBezTo>
                    <a:pt x="4683" y="5415"/>
                    <a:pt x="5401" y="4966"/>
                    <a:pt x="5970" y="4360"/>
                  </a:cubicBezTo>
                  <a:cubicBezTo>
                    <a:pt x="6540" y="3753"/>
                    <a:pt x="6968" y="2985"/>
                    <a:pt x="7241" y="2078"/>
                  </a:cubicBezTo>
                  <a:cubicBezTo>
                    <a:pt x="7265" y="1995"/>
                    <a:pt x="7218" y="1907"/>
                    <a:pt x="7135" y="1881"/>
                  </a:cubicBezTo>
                  <a:cubicBezTo>
                    <a:pt x="7119" y="1877"/>
                    <a:pt x="7104" y="1875"/>
                    <a:pt x="7088" y="1875"/>
                  </a:cubicBezTo>
                  <a:cubicBezTo>
                    <a:pt x="7021" y="1875"/>
                    <a:pt x="6958" y="1918"/>
                    <a:pt x="6937" y="1986"/>
                  </a:cubicBezTo>
                  <a:cubicBezTo>
                    <a:pt x="6678" y="2847"/>
                    <a:pt x="6276" y="3571"/>
                    <a:pt x="5740" y="4142"/>
                  </a:cubicBezTo>
                  <a:cubicBezTo>
                    <a:pt x="5218" y="4698"/>
                    <a:pt x="4562" y="5112"/>
                    <a:pt x="3790" y="5377"/>
                  </a:cubicBezTo>
                  <a:cubicBezTo>
                    <a:pt x="2590" y="4967"/>
                    <a:pt x="1684" y="4200"/>
                    <a:pt x="1095" y="3100"/>
                  </a:cubicBezTo>
                  <a:cubicBezTo>
                    <a:pt x="654" y="2276"/>
                    <a:pt x="395" y="1285"/>
                    <a:pt x="323" y="153"/>
                  </a:cubicBezTo>
                  <a:cubicBezTo>
                    <a:pt x="319" y="67"/>
                    <a:pt x="249" y="1"/>
                    <a:pt x="165" y="1"/>
                  </a:cubicBezTo>
                  <a:close/>
                </a:path>
              </a:pathLst>
            </a:custGeom>
            <a:solidFill>
              <a:schemeClr val="lt1"/>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94" name="Google Shape;294;p4"/>
            <p:cNvSpPr/>
            <p:nvPr/>
          </p:nvSpPr>
          <p:spPr>
            <a:xfrm>
              <a:off x="2994525" y="238125"/>
              <a:ext cx="245250" cy="270075"/>
            </a:xfrm>
            <a:custGeom>
              <a:rect b="b" l="l" r="r" t="t"/>
              <a:pathLst>
                <a:path extrusionOk="0" h="10803" w="9810">
                  <a:moveTo>
                    <a:pt x="4904" y="343"/>
                  </a:moveTo>
                  <a:cubicBezTo>
                    <a:pt x="5371" y="608"/>
                    <a:pt x="5853" y="849"/>
                    <a:pt x="6347" y="1063"/>
                  </a:cubicBezTo>
                  <a:cubicBezTo>
                    <a:pt x="7462" y="1547"/>
                    <a:pt x="8432" y="1805"/>
                    <a:pt x="9235" y="1832"/>
                  </a:cubicBezTo>
                  <a:cubicBezTo>
                    <a:pt x="9287" y="2275"/>
                    <a:pt x="9423" y="3780"/>
                    <a:pt x="9080" y="5430"/>
                  </a:cubicBezTo>
                  <a:lnTo>
                    <a:pt x="9080" y="5432"/>
                  </a:lnTo>
                  <a:cubicBezTo>
                    <a:pt x="8840" y="6576"/>
                    <a:pt x="8422" y="7563"/>
                    <a:pt x="7832" y="8366"/>
                  </a:cubicBezTo>
                  <a:cubicBezTo>
                    <a:pt x="7109" y="9352"/>
                    <a:pt x="6124" y="10061"/>
                    <a:pt x="4904" y="10477"/>
                  </a:cubicBezTo>
                  <a:cubicBezTo>
                    <a:pt x="3687" y="10061"/>
                    <a:pt x="2703" y="9353"/>
                    <a:pt x="1980" y="8369"/>
                  </a:cubicBezTo>
                  <a:cubicBezTo>
                    <a:pt x="1391" y="7568"/>
                    <a:pt x="971" y="6583"/>
                    <a:pt x="732" y="5441"/>
                  </a:cubicBezTo>
                  <a:cubicBezTo>
                    <a:pt x="387" y="3789"/>
                    <a:pt x="521" y="2278"/>
                    <a:pt x="575" y="1833"/>
                  </a:cubicBezTo>
                  <a:cubicBezTo>
                    <a:pt x="1377" y="1805"/>
                    <a:pt x="2346" y="1547"/>
                    <a:pt x="3462" y="1063"/>
                  </a:cubicBezTo>
                  <a:cubicBezTo>
                    <a:pt x="3955" y="849"/>
                    <a:pt x="4437" y="608"/>
                    <a:pt x="4904" y="343"/>
                  </a:cubicBezTo>
                  <a:close/>
                  <a:moveTo>
                    <a:pt x="4905" y="1"/>
                  </a:moveTo>
                  <a:cubicBezTo>
                    <a:pt x="4877" y="1"/>
                    <a:pt x="4848" y="8"/>
                    <a:pt x="4823" y="23"/>
                  </a:cubicBezTo>
                  <a:cubicBezTo>
                    <a:pt x="4798" y="38"/>
                    <a:pt x="2313" y="1517"/>
                    <a:pt x="436" y="1517"/>
                  </a:cubicBezTo>
                  <a:cubicBezTo>
                    <a:pt x="357" y="1517"/>
                    <a:pt x="291" y="1575"/>
                    <a:pt x="279" y="1652"/>
                  </a:cubicBezTo>
                  <a:cubicBezTo>
                    <a:pt x="268" y="1726"/>
                    <a:pt x="0" y="3481"/>
                    <a:pt x="420" y="5496"/>
                  </a:cubicBezTo>
                  <a:cubicBezTo>
                    <a:pt x="668" y="6685"/>
                    <a:pt x="1107" y="7713"/>
                    <a:pt x="1722" y="8553"/>
                  </a:cubicBezTo>
                  <a:cubicBezTo>
                    <a:pt x="2495" y="9606"/>
                    <a:pt x="3549" y="10360"/>
                    <a:pt x="4854" y="10795"/>
                  </a:cubicBezTo>
                  <a:cubicBezTo>
                    <a:pt x="4871" y="10800"/>
                    <a:pt x="4887" y="10803"/>
                    <a:pt x="4904" y="10803"/>
                  </a:cubicBezTo>
                  <a:cubicBezTo>
                    <a:pt x="4921" y="10803"/>
                    <a:pt x="4938" y="10800"/>
                    <a:pt x="4955" y="10795"/>
                  </a:cubicBezTo>
                  <a:cubicBezTo>
                    <a:pt x="6261" y="10360"/>
                    <a:pt x="7315" y="9606"/>
                    <a:pt x="8088" y="8553"/>
                  </a:cubicBezTo>
                  <a:cubicBezTo>
                    <a:pt x="8703" y="7713"/>
                    <a:pt x="9142" y="6685"/>
                    <a:pt x="9390" y="5496"/>
                  </a:cubicBezTo>
                  <a:cubicBezTo>
                    <a:pt x="9809" y="3481"/>
                    <a:pt x="9543" y="1724"/>
                    <a:pt x="9531" y="1652"/>
                  </a:cubicBezTo>
                  <a:cubicBezTo>
                    <a:pt x="9519" y="1575"/>
                    <a:pt x="9453" y="1517"/>
                    <a:pt x="9375" y="1517"/>
                  </a:cubicBezTo>
                  <a:cubicBezTo>
                    <a:pt x="7497" y="1517"/>
                    <a:pt x="5012" y="38"/>
                    <a:pt x="4986" y="23"/>
                  </a:cubicBezTo>
                  <a:cubicBezTo>
                    <a:pt x="4961" y="8"/>
                    <a:pt x="4933" y="1"/>
                    <a:pt x="4905" y="1"/>
                  </a:cubicBezTo>
                  <a:close/>
                </a:path>
              </a:pathLst>
            </a:custGeom>
            <a:solidFill>
              <a:schemeClr val="lt1"/>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295" name="Google Shape;295;p4"/>
          <p:cNvGrpSpPr/>
          <p:nvPr/>
        </p:nvGrpSpPr>
        <p:grpSpPr>
          <a:xfrm>
            <a:off x="2403624" y="1871264"/>
            <a:ext cx="645701" cy="544597"/>
            <a:chOff x="5649575" y="260425"/>
            <a:chExt cx="267275" cy="225425"/>
          </a:xfrm>
        </p:grpSpPr>
        <p:sp>
          <p:nvSpPr>
            <p:cNvPr id="296" name="Google Shape;296;p4"/>
            <p:cNvSpPr/>
            <p:nvPr/>
          </p:nvSpPr>
          <p:spPr>
            <a:xfrm>
              <a:off x="5649575" y="260425"/>
              <a:ext cx="267275" cy="225425"/>
            </a:xfrm>
            <a:custGeom>
              <a:rect b="b" l="l" r="r" t="t"/>
              <a:pathLst>
                <a:path extrusionOk="0" h="9017" w="10691">
                  <a:moveTo>
                    <a:pt x="4509" y="314"/>
                  </a:moveTo>
                  <a:cubicBezTo>
                    <a:pt x="4645" y="314"/>
                    <a:pt x="4775" y="368"/>
                    <a:pt x="4871" y="464"/>
                  </a:cubicBezTo>
                  <a:lnTo>
                    <a:pt x="5412" y="1005"/>
                  </a:lnTo>
                  <a:lnTo>
                    <a:pt x="4716" y="1005"/>
                  </a:lnTo>
                  <a:cubicBezTo>
                    <a:pt x="4625" y="1005"/>
                    <a:pt x="4537" y="968"/>
                    <a:pt x="4472" y="904"/>
                  </a:cubicBezTo>
                  <a:lnTo>
                    <a:pt x="3883" y="314"/>
                  </a:lnTo>
                  <a:close/>
                  <a:moveTo>
                    <a:pt x="3227" y="313"/>
                  </a:moveTo>
                  <a:cubicBezTo>
                    <a:pt x="3363" y="313"/>
                    <a:pt x="3494" y="367"/>
                    <a:pt x="3589" y="464"/>
                  </a:cubicBezTo>
                  <a:lnTo>
                    <a:pt x="4250" y="1125"/>
                  </a:lnTo>
                  <a:cubicBezTo>
                    <a:pt x="4373" y="1247"/>
                    <a:pt x="4539" y="1317"/>
                    <a:pt x="4711" y="1317"/>
                  </a:cubicBezTo>
                  <a:cubicBezTo>
                    <a:pt x="4713" y="1317"/>
                    <a:pt x="4714" y="1317"/>
                    <a:pt x="4716" y="1317"/>
                  </a:cubicBezTo>
                  <a:lnTo>
                    <a:pt x="5790" y="1317"/>
                  </a:lnTo>
                  <a:cubicBezTo>
                    <a:pt x="5929" y="1317"/>
                    <a:pt x="5999" y="1149"/>
                    <a:pt x="5901" y="1050"/>
                  </a:cubicBezTo>
                  <a:lnTo>
                    <a:pt x="5164" y="314"/>
                  </a:lnTo>
                  <a:lnTo>
                    <a:pt x="5738" y="314"/>
                  </a:lnTo>
                  <a:cubicBezTo>
                    <a:pt x="5739" y="314"/>
                    <a:pt x="5741" y="314"/>
                    <a:pt x="5743" y="314"/>
                  </a:cubicBezTo>
                  <a:cubicBezTo>
                    <a:pt x="5877" y="314"/>
                    <a:pt x="6006" y="368"/>
                    <a:pt x="6100" y="464"/>
                  </a:cubicBezTo>
                  <a:lnTo>
                    <a:pt x="6641" y="1005"/>
                  </a:lnTo>
                  <a:lnTo>
                    <a:pt x="6517" y="1005"/>
                  </a:lnTo>
                  <a:cubicBezTo>
                    <a:pt x="6432" y="1007"/>
                    <a:pt x="6365" y="1076"/>
                    <a:pt x="6365" y="1161"/>
                  </a:cubicBezTo>
                  <a:cubicBezTo>
                    <a:pt x="6365" y="1246"/>
                    <a:pt x="6432" y="1314"/>
                    <a:pt x="6517" y="1317"/>
                  </a:cubicBezTo>
                  <a:lnTo>
                    <a:pt x="10032" y="1317"/>
                  </a:lnTo>
                  <a:cubicBezTo>
                    <a:pt x="10223" y="1318"/>
                    <a:pt x="10378" y="1473"/>
                    <a:pt x="10378" y="1664"/>
                  </a:cubicBezTo>
                  <a:lnTo>
                    <a:pt x="10378" y="8359"/>
                  </a:lnTo>
                  <a:cubicBezTo>
                    <a:pt x="10377" y="8548"/>
                    <a:pt x="10222" y="8703"/>
                    <a:pt x="10032" y="8703"/>
                  </a:cubicBezTo>
                  <a:lnTo>
                    <a:pt x="659" y="8703"/>
                  </a:lnTo>
                  <a:cubicBezTo>
                    <a:pt x="469" y="8703"/>
                    <a:pt x="314" y="8548"/>
                    <a:pt x="314" y="8359"/>
                  </a:cubicBezTo>
                  <a:lnTo>
                    <a:pt x="314" y="659"/>
                  </a:lnTo>
                  <a:cubicBezTo>
                    <a:pt x="314" y="469"/>
                    <a:pt x="469" y="314"/>
                    <a:pt x="659" y="313"/>
                  </a:cubicBezTo>
                  <a:close/>
                  <a:moveTo>
                    <a:pt x="660" y="0"/>
                  </a:moveTo>
                  <a:cubicBezTo>
                    <a:pt x="295" y="0"/>
                    <a:pt x="1" y="295"/>
                    <a:pt x="1" y="659"/>
                  </a:cubicBezTo>
                  <a:lnTo>
                    <a:pt x="1" y="8359"/>
                  </a:lnTo>
                  <a:cubicBezTo>
                    <a:pt x="1" y="8722"/>
                    <a:pt x="295" y="9017"/>
                    <a:pt x="660" y="9017"/>
                  </a:cubicBezTo>
                  <a:lnTo>
                    <a:pt x="10032" y="9017"/>
                  </a:lnTo>
                  <a:cubicBezTo>
                    <a:pt x="10395" y="9017"/>
                    <a:pt x="10690" y="8722"/>
                    <a:pt x="10690" y="8359"/>
                  </a:cubicBezTo>
                  <a:lnTo>
                    <a:pt x="10690" y="1664"/>
                  </a:lnTo>
                  <a:cubicBezTo>
                    <a:pt x="10690" y="1300"/>
                    <a:pt x="10395" y="1005"/>
                    <a:pt x="10032" y="1005"/>
                  </a:cubicBezTo>
                  <a:lnTo>
                    <a:pt x="7084" y="1005"/>
                  </a:lnTo>
                  <a:lnTo>
                    <a:pt x="6322" y="243"/>
                  </a:lnTo>
                  <a:cubicBezTo>
                    <a:pt x="6167" y="87"/>
                    <a:pt x="5957" y="0"/>
                    <a:pt x="5738" y="0"/>
                  </a:cubicBezTo>
                  <a:close/>
                </a:path>
              </a:pathLst>
            </a:custGeom>
            <a:solidFill>
              <a:schemeClr val="lt1"/>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97" name="Google Shape;297;p4"/>
            <p:cNvSpPr/>
            <p:nvPr/>
          </p:nvSpPr>
          <p:spPr>
            <a:xfrm>
              <a:off x="5724825" y="331575"/>
              <a:ext cx="112525" cy="108275"/>
            </a:xfrm>
            <a:custGeom>
              <a:rect b="b" l="l" r="r" t="t"/>
              <a:pathLst>
                <a:path extrusionOk="0" h="4331" w="4501">
                  <a:moveTo>
                    <a:pt x="2503" y="1150"/>
                  </a:moveTo>
                  <a:cubicBezTo>
                    <a:pt x="2694" y="1150"/>
                    <a:pt x="2849" y="1305"/>
                    <a:pt x="2849" y="1496"/>
                  </a:cubicBezTo>
                  <a:lnTo>
                    <a:pt x="2849" y="1830"/>
                  </a:lnTo>
                  <a:cubicBezTo>
                    <a:pt x="2849" y="2114"/>
                    <a:pt x="2619" y="2343"/>
                    <a:pt x="2336" y="2343"/>
                  </a:cubicBezTo>
                  <a:lnTo>
                    <a:pt x="2336" y="2344"/>
                  </a:lnTo>
                  <a:cubicBezTo>
                    <a:pt x="2053" y="2344"/>
                    <a:pt x="1823" y="2114"/>
                    <a:pt x="1823" y="1831"/>
                  </a:cubicBezTo>
                  <a:lnTo>
                    <a:pt x="1823" y="1496"/>
                  </a:lnTo>
                  <a:cubicBezTo>
                    <a:pt x="1823" y="1305"/>
                    <a:pt x="1978" y="1150"/>
                    <a:pt x="2169" y="1150"/>
                  </a:cubicBezTo>
                  <a:close/>
                  <a:moveTo>
                    <a:pt x="2514" y="2637"/>
                  </a:moveTo>
                  <a:lnTo>
                    <a:pt x="2514" y="2732"/>
                  </a:lnTo>
                  <a:cubicBezTo>
                    <a:pt x="2514" y="2788"/>
                    <a:pt x="2529" y="2845"/>
                    <a:pt x="2557" y="2893"/>
                  </a:cubicBezTo>
                  <a:lnTo>
                    <a:pt x="2558" y="2894"/>
                  </a:lnTo>
                  <a:lnTo>
                    <a:pt x="2344" y="3108"/>
                  </a:lnTo>
                  <a:cubicBezTo>
                    <a:pt x="2341" y="3110"/>
                    <a:pt x="2339" y="3111"/>
                    <a:pt x="2336" y="3111"/>
                  </a:cubicBezTo>
                  <a:cubicBezTo>
                    <a:pt x="2333" y="3111"/>
                    <a:pt x="2331" y="3110"/>
                    <a:pt x="2328" y="3108"/>
                  </a:cubicBezTo>
                  <a:lnTo>
                    <a:pt x="2114" y="2894"/>
                  </a:lnTo>
                  <a:cubicBezTo>
                    <a:pt x="2144" y="2845"/>
                    <a:pt x="2158" y="2788"/>
                    <a:pt x="2158" y="2732"/>
                  </a:cubicBezTo>
                  <a:lnTo>
                    <a:pt x="2158" y="2637"/>
                  </a:lnTo>
                  <a:cubicBezTo>
                    <a:pt x="2217" y="2650"/>
                    <a:pt x="2277" y="2657"/>
                    <a:pt x="2336" y="2657"/>
                  </a:cubicBezTo>
                  <a:cubicBezTo>
                    <a:pt x="2396" y="2657"/>
                    <a:pt x="2455" y="2650"/>
                    <a:pt x="2514" y="2637"/>
                  </a:cubicBezTo>
                  <a:close/>
                  <a:moveTo>
                    <a:pt x="2335" y="314"/>
                  </a:moveTo>
                  <a:cubicBezTo>
                    <a:pt x="3121" y="314"/>
                    <a:pt x="3820" y="809"/>
                    <a:pt x="4081" y="1550"/>
                  </a:cubicBezTo>
                  <a:cubicBezTo>
                    <a:pt x="4342" y="2289"/>
                    <a:pt x="4108" y="3113"/>
                    <a:pt x="3498" y="3605"/>
                  </a:cubicBezTo>
                  <a:lnTo>
                    <a:pt x="3498" y="3605"/>
                  </a:lnTo>
                  <a:lnTo>
                    <a:pt x="3498" y="3376"/>
                  </a:lnTo>
                  <a:cubicBezTo>
                    <a:pt x="3498" y="3189"/>
                    <a:pt x="3393" y="3020"/>
                    <a:pt x="3226" y="2936"/>
                  </a:cubicBezTo>
                  <a:lnTo>
                    <a:pt x="2834" y="2741"/>
                  </a:lnTo>
                  <a:cubicBezTo>
                    <a:pt x="2830" y="2738"/>
                    <a:pt x="2827" y="2736"/>
                    <a:pt x="2827" y="2730"/>
                  </a:cubicBezTo>
                  <a:lnTo>
                    <a:pt x="2827" y="2493"/>
                  </a:lnTo>
                  <a:cubicBezTo>
                    <a:pt x="3039" y="2338"/>
                    <a:pt x="3163" y="2092"/>
                    <a:pt x="3163" y="1830"/>
                  </a:cubicBezTo>
                  <a:lnTo>
                    <a:pt x="3163" y="1496"/>
                  </a:lnTo>
                  <a:cubicBezTo>
                    <a:pt x="3163" y="1132"/>
                    <a:pt x="2868" y="838"/>
                    <a:pt x="2503" y="836"/>
                  </a:cubicBezTo>
                  <a:lnTo>
                    <a:pt x="2168" y="836"/>
                  </a:lnTo>
                  <a:cubicBezTo>
                    <a:pt x="1804" y="838"/>
                    <a:pt x="1510" y="1132"/>
                    <a:pt x="1510" y="1496"/>
                  </a:cubicBezTo>
                  <a:lnTo>
                    <a:pt x="1510" y="1830"/>
                  </a:lnTo>
                  <a:cubicBezTo>
                    <a:pt x="1510" y="2092"/>
                    <a:pt x="1633" y="2338"/>
                    <a:pt x="1843" y="2493"/>
                  </a:cubicBezTo>
                  <a:lnTo>
                    <a:pt x="1843" y="2732"/>
                  </a:lnTo>
                  <a:cubicBezTo>
                    <a:pt x="1843" y="2736"/>
                    <a:pt x="1842" y="2738"/>
                    <a:pt x="1838" y="2741"/>
                  </a:cubicBezTo>
                  <a:lnTo>
                    <a:pt x="1446" y="2936"/>
                  </a:lnTo>
                  <a:cubicBezTo>
                    <a:pt x="1279" y="3020"/>
                    <a:pt x="1173" y="3189"/>
                    <a:pt x="1174" y="3376"/>
                  </a:cubicBezTo>
                  <a:lnTo>
                    <a:pt x="1174" y="3607"/>
                  </a:lnTo>
                  <a:cubicBezTo>
                    <a:pt x="563" y="3114"/>
                    <a:pt x="329" y="2290"/>
                    <a:pt x="590" y="1550"/>
                  </a:cubicBezTo>
                  <a:cubicBezTo>
                    <a:pt x="851" y="809"/>
                    <a:pt x="1550" y="314"/>
                    <a:pt x="2335" y="314"/>
                  </a:cubicBezTo>
                  <a:close/>
                  <a:moveTo>
                    <a:pt x="2814" y="3080"/>
                  </a:moveTo>
                  <a:lnTo>
                    <a:pt x="3086" y="3216"/>
                  </a:lnTo>
                  <a:cubicBezTo>
                    <a:pt x="3145" y="3246"/>
                    <a:pt x="3184" y="3308"/>
                    <a:pt x="3184" y="3376"/>
                  </a:cubicBezTo>
                  <a:lnTo>
                    <a:pt x="3184" y="3811"/>
                  </a:lnTo>
                  <a:cubicBezTo>
                    <a:pt x="2918" y="3948"/>
                    <a:pt x="2627" y="4017"/>
                    <a:pt x="2336" y="4017"/>
                  </a:cubicBezTo>
                  <a:cubicBezTo>
                    <a:pt x="2045" y="4017"/>
                    <a:pt x="1754" y="3948"/>
                    <a:pt x="1488" y="3811"/>
                  </a:cubicBezTo>
                  <a:lnTo>
                    <a:pt x="1488" y="3376"/>
                  </a:lnTo>
                  <a:cubicBezTo>
                    <a:pt x="1488" y="3309"/>
                    <a:pt x="1527" y="3247"/>
                    <a:pt x="1588" y="3216"/>
                  </a:cubicBezTo>
                  <a:lnTo>
                    <a:pt x="1860" y="3080"/>
                  </a:lnTo>
                  <a:lnTo>
                    <a:pt x="2107" y="3329"/>
                  </a:lnTo>
                  <a:cubicBezTo>
                    <a:pt x="2171" y="3393"/>
                    <a:pt x="2253" y="3424"/>
                    <a:pt x="2336" y="3424"/>
                  </a:cubicBezTo>
                  <a:cubicBezTo>
                    <a:pt x="2419" y="3424"/>
                    <a:pt x="2502" y="3393"/>
                    <a:pt x="2565" y="3329"/>
                  </a:cubicBezTo>
                  <a:lnTo>
                    <a:pt x="2814" y="3080"/>
                  </a:lnTo>
                  <a:close/>
                  <a:moveTo>
                    <a:pt x="2336" y="0"/>
                  </a:moveTo>
                  <a:cubicBezTo>
                    <a:pt x="1461" y="0"/>
                    <a:pt x="671" y="528"/>
                    <a:pt x="336" y="1337"/>
                  </a:cubicBezTo>
                  <a:cubicBezTo>
                    <a:pt x="1" y="2146"/>
                    <a:pt x="186" y="3078"/>
                    <a:pt x="806" y="3697"/>
                  </a:cubicBezTo>
                  <a:cubicBezTo>
                    <a:pt x="1219" y="4111"/>
                    <a:pt x="1773" y="4330"/>
                    <a:pt x="2336" y="4330"/>
                  </a:cubicBezTo>
                  <a:cubicBezTo>
                    <a:pt x="2615" y="4330"/>
                    <a:pt x="2896" y="4276"/>
                    <a:pt x="3164" y="4165"/>
                  </a:cubicBezTo>
                  <a:cubicBezTo>
                    <a:pt x="3973" y="3830"/>
                    <a:pt x="4501" y="3041"/>
                    <a:pt x="4501" y="2165"/>
                  </a:cubicBezTo>
                  <a:cubicBezTo>
                    <a:pt x="4499" y="971"/>
                    <a:pt x="3531" y="2"/>
                    <a:pt x="2336" y="0"/>
                  </a:cubicBezTo>
                  <a:close/>
                </a:path>
              </a:pathLst>
            </a:custGeom>
            <a:solidFill>
              <a:schemeClr val="lt1"/>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98" name="Google Shape;298;p4"/>
            <p:cNvSpPr/>
            <p:nvPr/>
          </p:nvSpPr>
          <p:spPr>
            <a:xfrm>
              <a:off x="5705350" y="314850"/>
              <a:ext cx="123225" cy="115850"/>
            </a:xfrm>
            <a:custGeom>
              <a:rect b="b" l="l" r="r" t="t"/>
              <a:pathLst>
                <a:path extrusionOk="0" h="4634" w="4929">
                  <a:moveTo>
                    <a:pt x="3118" y="1"/>
                  </a:moveTo>
                  <a:cubicBezTo>
                    <a:pt x="2388" y="1"/>
                    <a:pt x="1661" y="281"/>
                    <a:pt x="1111" y="831"/>
                  </a:cubicBezTo>
                  <a:cubicBezTo>
                    <a:pt x="101" y="1840"/>
                    <a:pt x="0" y="3448"/>
                    <a:pt x="875" y="4573"/>
                  </a:cubicBezTo>
                  <a:cubicBezTo>
                    <a:pt x="906" y="4613"/>
                    <a:pt x="951" y="4634"/>
                    <a:pt x="998" y="4634"/>
                  </a:cubicBezTo>
                  <a:cubicBezTo>
                    <a:pt x="1032" y="4634"/>
                    <a:pt x="1066" y="4623"/>
                    <a:pt x="1095" y="4600"/>
                  </a:cubicBezTo>
                  <a:cubicBezTo>
                    <a:pt x="1163" y="4547"/>
                    <a:pt x="1175" y="4449"/>
                    <a:pt x="1121" y="4381"/>
                  </a:cubicBezTo>
                  <a:cubicBezTo>
                    <a:pt x="343" y="3380"/>
                    <a:pt x="434" y="1949"/>
                    <a:pt x="1331" y="1052"/>
                  </a:cubicBezTo>
                  <a:cubicBezTo>
                    <a:pt x="1820" y="563"/>
                    <a:pt x="2467" y="314"/>
                    <a:pt x="3116" y="314"/>
                  </a:cubicBezTo>
                  <a:cubicBezTo>
                    <a:pt x="3659" y="314"/>
                    <a:pt x="4205" y="488"/>
                    <a:pt x="4660" y="843"/>
                  </a:cubicBezTo>
                  <a:cubicBezTo>
                    <a:pt x="4688" y="863"/>
                    <a:pt x="4720" y="873"/>
                    <a:pt x="4752" y="873"/>
                  </a:cubicBezTo>
                  <a:cubicBezTo>
                    <a:pt x="4799" y="873"/>
                    <a:pt x="4845" y="852"/>
                    <a:pt x="4876" y="812"/>
                  </a:cubicBezTo>
                  <a:cubicBezTo>
                    <a:pt x="4928" y="746"/>
                    <a:pt x="4918" y="649"/>
                    <a:pt x="4853" y="595"/>
                  </a:cubicBezTo>
                  <a:cubicBezTo>
                    <a:pt x="4341" y="197"/>
                    <a:pt x="3729" y="1"/>
                    <a:pt x="3118" y="1"/>
                  </a:cubicBezTo>
                  <a:close/>
                </a:path>
              </a:pathLst>
            </a:custGeom>
            <a:solidFill>
              <a:schemeClr val="lt1"/>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99" name="Google Shape;299;p4"/>
            <p:cNvSpPr/>
            <p:nvPr/>
          </p:nvSpPr>
          <p:spPr>
            <a:xfrm>
              <a:off x="5737750" y="340750"/>
              <a:ext cx="123325" cy="115800"/>
            </a:xfrm>
            <a:custGeom>
              <a:rect b="b" l="l" r="r" t="t"/>
              <a:pathLst>
                <a:path extrusionOk="0" h="4632" w="4933">
                  <a:moveTo>
                    <a:pt x="3935" y="0"/>
                  </a:moveTo>
                  <a:cubicBezTo>
                    <a:pt x="3901" y="0"/>
                    <a:pt x="3868" y="11"/>
                    <a:pt x="3840" y="33"/>
                  </a:cubicBezTo>
                  <a:cubicBezTo>
                    <a:pt x="3771" y="86"/>
                    <a:pt x="3759" y="184"/>
                    <a:pt x="3810" y="252"/>
                  </a:cubicBezTo>
                  <a:cubicBezTo>
                    <a:pt x="4589" y="1251"/>
                    <a:pt x="4499" y="2684"/>
                    <a:pt x="3601" y="3580"/>
                  </a:cubicBezTo>
                  <a:cubicBezTo>
                    <a:pt x="3112" y="4069"/>
                    <a:pt x="2465" y="4319"/>
                    <a:pt x="1815" y="4319"/>
                  </a:cubicBezTo>
                  <a:cubicBezTo>
                    <a:pt x="1272" y="4319"/>
                    <a:pt x="728" y="4144"/>
                    <a:pt x="272" y="3790"/>
                  </a:cubicBezTo>
                  <a:cubicBezTo>
                    <a:pt x="244" y="3768"/>
                    <a:pt x="211" y="3757"/>
                    <a:pt x="177" y="3757"/>
                  </a:cubicBezTo>
                  <a:cubicBezTo>
                    <a:pt x="131" y="3757"/>
                    <a:pt x="84" y="3778"/>
                    <a:pt x="53" y="3817"/>
                  </a:cubicBezTo>
                  <a:cubicBezTo>
                    <a:pt x="0" y="3886"/>
                    <a:pt x="13" y="3984"/>
                    <a:pt x="80" y="4036"/>
                  </a:cubicBezTo>
                  <a:cubicBezTo>
                    <a:pt x="594" y="4435"/>
                    <a:pt x="1207" y="4631"/>
                    <a:pt x="1817" y="4631"/>
                  </a:cubicBezTo>
                  <a:cubicBezTo>
                    <a:pt x="2547" y="4631"/>
                    <a:pt x="3273" y="4351"/>
                    <a:pt x="3824" y="3801"/>
                  </a:cubicBezTo>
                  <a:cubicBezTo>
                    <a:pt x="4832" y="2793"/>
                    <a:pt x="4933" y="1184"/>
                    <a:pt x="4058" y="60"/>
                  </a:cubicBezTo>
                  <a:cubicBezTo>
                    <a:pt x="4026" y="21"/>
                    <a:pt x="3981" y="0"/>
                    <a:pt x="3935" y="0"/>
                  </a:cubicBezTo>
                  <a:close/>
                </a:path>
              </a:pathLst>
            </a:custGeom>
            <a:solidFill>
              <a:schemeClr val="lt1"/>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300" name="Google Shape;300;p4"/>
          <p:cNvSpPr/>
          <p:nvPr/>
        </p:nvSpPr>
        <p:spPr>
          <a:xfrm>
            <a:off x="5023008" y="3310299"/>
            <a:ext cx="2353200" cy="878100"/>
          </a:xfrm>
          <a:prstGeom prst="rect">
            <a:avLst/>
          </a:prstGeom>
          <a:no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29 interviews completed with OY ecosystem leaders</a:t>
            </a:r>
            <a:endParaRPr b="0" i="0" sz="1600" u="none" cap="none" strike="noStrike">
              <a:solidFill>
                <a:schemeClr val="lt1"/>
              </a:solidFill>
              <a:latin typeface="Arial"/>
              <a:ea typeface="Arial"/>
              <a:cs typeface="Arial"/>
              <a:sym typeface="Arial"/>
            </a:endParaRPr>
          </a:p>
        </p:txBody>
      </p:sp>
      <p:sp>
        <p:nvSpPr>
          <p:cNvPr id="301" name="Google Shape;301;p4"/>
          <p:cNvSpPr/>
          <p:nvPr/>
        </p:nvSpPr>
        <p:spPr>
          <a:xfrm>
            <a:off x="8659375" y="3310299"/>
            <a:ext cx="2353200" cy="878100"/>
          </a:xfrm>
          <a:prstGeom prst="rect">
            <a:avLst/>
          </a:prstGeom>
          <a:no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A review of key research and data reports evaluated</a:t>
            </a:r>
            <a:endParaRPr b="0" i="0" sz="1600" u="none" cap="none" strike="noStrike">
              <a:solidFill>
                <a:schemeClr val="lt1"/>
              </a:solidFill>
              <a:latin typeface="Arial"/>
              <a:ea typeface="Arial"/>
              <a:cs typeface="Arial"/>
              <a:sym typeface="Arial"/>
            </a:endParaRPr>
          </a:p>
        </p:txBody>
      </p:sp>
      <p:sp>
        <p:nvSpPr>
          <p:cNvPr id="302" name="Google Shape;302;p4"/>
          <p:cNvSpPr/>
          <p:nvPr/>
        </p:nvSpPr>
        <p:spPr>
          <a:xfrm>
            <a:off x="1093025" y="5135003"/>
            <a:ext cx="10354500" cy="5445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F2F2F2"/>
                </a:solidFill>
                <a:latin typeface="Arial"/>
                <a:ea typeface="Arial"/>
                <a:cs typeface="Arial"/>
                <a:sym typeface="Arial"/>
              </a:rPr>
              <a:t>Develop Opportunity Youth (OY) Presentation</a:t>
            </a:r>
            <a:endParaRPr b="0" i="0" sz="1800" u="none" cap="none" strike="noStrike">
              <a:solidFill>
                <a:schemeClr val="dk1"/>
              </a:solidFill>
              <a:latin typeface="Arial"/>
              <a:ea typeface="Arial"/>
              <a:cs typeface="Arial"/>
              <a:sym typeface="Arial"/>
            </a:endParaRPr>
          </a:p>
        </p:txBody>
      </p:sp>
      <p:sp>
        <p:nvSpPr>
          <p:cNvPr id="303" name="Google Shape;303;p4"/>
          <p:cNvSpPr/>
          <p:nvPr/>
        </p:nvSpPr>
        <p:spPr>
          <a:xfrm>
            <a:off x="1114681" y="940544"/>
            <a:ext cx="10354400" cy="5444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F2F2F2"/>
                </a:solidFill>
                <a:latin typeface="Arial"/>
                <a:ea typeface="Arial"/>
                <a:cs typeface="Arial"/>
                <a:sym typeface="Arial"/>
              </a:rPr>
              <a:t>Conduct Stakeholder Interviews and Qualitative Research</a:t>
            </a:r>
            <a:endParaRPr b="0" i="0" sz="1800" u="none" cap="none" strike="noStrike">
              <a:solidFill>
                <a:schemeClr val="dk1"/>
              </a:solidFill>
              <a:latin typeface="Arial"/>
              <a:ea typeface="Arial"/>
              <a:cs typeface="Arial"/>
              <a:sym typeface="Arial"/>
            </a:endParaRPr>
          </a:p>
        </p:txBody>
      </p:sp>
      <p:sp>
        <p:nvSpPr>
          <p:cNvPr id="304" name="Google Shape;304;p4"/>
          <p:cNvSpPr/>
          <p:nvPr/>
        </p:nvSpPr>
        <p:spPr>
          <a:xfrm>
            <a:off x="501514" y="944454"/>
            <a:ext cx="537600" cy="537600"/>
          </a:xfrm>
          <a:prstGeom prst="ellipse">
            <a:avLst/>
          </a:prstGeom>
          <a:solidFill>
            <a:schemeClr val="accent1"/>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rial"/>
                <a:ea typeface="Arial"/>
                <a:cs typeface="Arial"/>
                <a:sym typeface="Arial"/>
              </a:rPr>
              <a:t>1</a:t>
            </a:r>
            <a:endParaRPr b="0" i="0" sz="2400" u="none" cap="none" strike="noStrike">
              <a:solidFill>
                <a:schemeClr val="dk1"/>
              </a:solidFill>
              <a:latin typeface="Arial"/>
              <a:ea typeface="Arial"/>
              <a:cs typeface="Arial"/>
              <a:sym typeface="Arial"/>
            </a:endParaRPr>
          </a:p>
        </p:txBody>
      </p:sp>
      <p:sp>
        <p:nvSpPr>
          <p:cNvPr id="305" name="Google Shape;305;p4"/>
          <p:cNvSpPr/>
          <p:nvPr/>
        </p:nvSpPr>
        <p:spPr>
          <a:xfrm>
            <a:off x="1093014" y="1685928"/>
            <a:ext cx="537600" cy="537600"/>
          </a:xfrm>
          <a:prstGeom prst="ellipse">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A</a:t>
            </a:r>
            <a:endParaRPr b="1" i="0" sz="2400" u="none" cap="none" strike="noStrike">
              <a:solidFill>
                <a:schemeClr val="lt1"/>
              </a:solidFill>
              <a:latin typeface="Arial"/>
              <a:ea typeface="Arial"/>
              <a:cs typeface="Arial"/>
              <a:sym typeface="Arial"/>
            </a:endParaRPr>
          </a:p>
        </p:txBody>
      </p:sp>
      <p:sp>
        <p:nvSpPr>
          <p:cNvPr id="306" name="Google Shape;306;p4"/>
          <p:cNvSpPr/>
          <p:nvPr/>
        </p:nvSpPr>
        <p:spPr>
          <a:xfrm>
            <a:off x="4637814" y="1685928"/>
            <a:ext cx="537600" cy="537600"/>
          </a:xfrm>
          <a:prstGeom prst="ellipse">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B</a:t>
            </a:r>
            <a:endParaRPr b="1" i="0" sz="2400" u="none" cap="none" strike="noStrike">
              <a:solidFill>
                <a:schemeClr val="lt1"/>
              </a:solidFill>
              <a:latin typeface="Arial"/>
              <a:ea typeface="Arial"/>
              <a:cs typeface="Arial"/>
              <a:sym typeface="Arial"/>
            </a:endParaRPr>
          </a:p>
        </p:txBody>
      </p:sp>
      <p:sp>
        <p:nvSpPr>
          <p:cNvPr id="307" name="Google Shape;307;p4"/>
          <p:cNvSpPr/>
          <p:nvPr/>
        </p:nvSpPr>
        <p:spPr>
          <a:xfrm>
            <a:off x="8259348" y="1685928"/>
            <a:ext cx="537600" cy="537600"/>
          </a:xfrm>
          <a:prstGeom prst="ellipse">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C</a:t>
            </a:r>
            <a:endParaRPr b="1" i="0" sz="2400" u="none" cap="none" strike="noStrike">
              <a:solidFill>
                <a:schemeClr val="lt1"/>
              </a:solidFill>
              <a:latin typeface="Arial"/>
              <a:ea typeface="Arial"/>
              <a:cs typeface="Arial"/>
              <a:sym typeface="Arial"/>
            </a:endParaRPr>
          </a:p>
        </p:txBody>
      </p:sp>
      <p:sp>
        <p:nvSpPr>
          <p:cNvPr id="308" name="Google Shape;308;p4"/>
          <p:cNvSpPr/>
          <p:nvPr/>
        </p:nvSpPr>
        <p:spPr>
          <a:xfrm>
            <a:off x="501514" y="4505777"/>
            <a:ext cx="537600" cy="537600"/>
          </a:xfrm>
          <a:prstGeom prst="ellipse">
            <a:avLst/>
          </a:prstGeom>
          <a:solidFill>
            <a:schemeClr val="accent1"/>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rial"/>
                <a:ea typeface="Arial"/>
                <a:cs typeface="Arial"/>
                <a:sym typeface="Arial"/>
              </a:rPr>
              <a:t>2</a:t>
            </a:r>
            <a:endParaRPr b="1" i="0" sz="2400" u="none" cap="none" strike="noStrike">
              <a:solidFill>
                <a:schemeClr val="dk1"/>
              </a:solidFill>
              <a:latin typeface="Arial"/>
              <a:ea typeface="Arial"/>
              <a:cs typeface="Arial"/>
              <a:sym typeface="Arial"/>
            </a:endParaRPr>
          </a:p>
        </p:txBody>
      </p:sp>
      <p:sp>
        <p:nvSpPr>
          <p:cNvPr id="309" name="Google Shape;309;p4"/>
          <p:cNvSpPr/>
          <p:nvPr/>
        </p:nvSpPr>
        <p:spPr>
          <a:xfrm>
            <a:off x="501514" y="5138410"/>
            <a:ext cx="537600" cy="537600"/>
          </a:xfrm>
          <a:prstGeom prst="ellipse">
            <a:avLst/>
          </a:prstGeom>
          <a:solidFill>
            <a:schemeClr val="accent1"/>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rial"/>
                <a:ea typeface="Arial"/>
                <a:cs typeface="Arial"/>
                <a:sym typeface="Arial"/>
              </a:rPr>
              <a:t>3</a:t>
            </a:r>
            <a:endParaRPr b="1" i="0" sz="2400" u="none" cap="none" strike="noStrike">
              <a:solidFill>
                <a:schemeClr val="dk1"/>
              </a:solidFill>
              <a:latin typeface="Arial"/>
              <a:ea typeface="Arial"/>
              <a:cs typeface="Arial"/>
              <a:sym typeface="Arial"/>
            </a:endParaRPr>
          </a:p>
        </p:txBody>
      </p:sp>
      <p:sp>
        <p:nvSpPr>
          <p:cNvPr id="310" name="Google Shape;310;p4"/>
          <p:cNvSpPr/>
          <p:nvPr/>
        </p:nvSpPr>
        <p:spPr>
          <a:xfrm>
            <a:off x="1093025" y="4502750"/>
            <a:ext cx="10354500" cy="5445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F2F2F2"/>
                </a:solidFill>
                <a:latin typeface="Arial"/>
                <a:ea typeface="Arial"/>
                <a:cs typeface="Arial"/>
                <a:sym typeface="Arial"/>
              </a:rPr>
              <a:t>Synthesize Interviews and Research</a:t>
            </a:r>
            <a:endParaRPr b="0" i="0" sz="1800" u="none" cap="none" strike="noStrike">
              <a:solidFill>
                <a:schemeClr val="dk1"/>
              </a:solidFill>
              <a:latin typeface="Arial"/>
              <a:ea typeface="Arial"/>
              <a:cs typeface="Arial"/>
              <a:sym typeface="Arial"/>
            </a:endParaRPr>
          </a:p>
        </p:txBody>
      </p:sp>
      <p:sp>
        <p:nvSpPr>
          <p:cNvPr id="311" name="Google Shape;311;p4"/>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312" name="Google Shape;312;p4"/>
          <p:cNvSpPr/>
          <p:nvPr/>
        </p:nvSpPr>
        <p:spPr>
          <a:xfrm>
            <a:off x="1093025" y="5762277"/>
            <a:ext cx="10354500" cy="5445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F2F2F2"/>
                </a:solidFill>
                <a:latin typeface="Arial"/>
                <a:ea typeface="Arial"/>
                <a:cs typeface="Arial"/>
                <a:sym typeface="Arial"/>
              </a:rPr>
              <a:t>Ongoing Feedback and Refinement (e.g., Frameworks Narrative and Direct Input from Leaders)</a:t>
            </a:r>
            <a:endParaRPr b="0" i="0" sz="1800" u="none" cap="none" strike="noStrike">
              <a:solidFill>
                <a:schemeClr val="dk1"/>
              </a:solidFill>
              <a:latin typeface="Arial"/>
              <a:ea typeface="Arial"/>
              <a:cs typeface="Arial"/>
              <a:sym typeface="Arial"/>
            </a:endParaRPr>
          </a:p>
        </p:txBody>
      </p:sp>
      <p:sp>
        <p:nvSpPr>
          <p:cNvPr id="313" name="Google Shape;313;p4"/>
          <p:cNvSpPr/>
          <p:nvPr/>
        </p:nvSpPr>
        <p:spPr>
          <a:xfrm>
            <a:off x="501514" y="5765683"/>
            <a:ext cx="537600" cy="537600"/>
          </a:xfrm>
          <a:prstGeom prst="ellipse">
            <a:avLst/>
          </a:prstGeom>
          <a:solidFill>
            <a:schemeClr val="accent1"/>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rial"/>
                <a:ea typeface="Arial"/>
                <a:cs typeface="Arial"/>
                <a:sym typeface="Arial"/>
              </a:rPr>
              <a:t>4</a:t>
            </a:r>
            <a:endParaRPr b="1" i="0" sz="2400" u="none" cap="none" strike="noStrike">
              <a:solidFill>
                <a:schemeClr val="dk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6" name="Shape 1446"/>
        <p:cNvGrpSpPr/>
        <p:nvPr/>
      </p:nvGrpSpPr>
      <p:grpSpPr>
        <a:xfrm>
          <a:off x="0" y="0"/>
          <a:ext cx="0" cy="0"/>
          <a:chOff x="0" y="0"/>
          <a:chExt cx="0" cy="0"/>
        </a:xfrm>
      </p:grpSpPr>
      <p:pic>
        <p:nvPicPr>
          <p:cNvPr descr="A city with buildings and a dome&#10;&#10;AI-generated content may be incorrect." id="1447" name="Google Shape;1447;p41"/>
          <p:cNvPicPr preferRelativeResize="0"/>
          <p:nvPr/>
        </p:nvPicPr>
        <p:blipFill rotWithShape="1">
          <a:blip r:embed="rId3">
            <a:alphaModFix amt="17000"/>
          </a:blip>
          <a:srcRect b="31037" l="7350" r="23776" t="283"/>
          <a:stretch/>
        </p:blipFill>
        <p:spPr>
          <a:xfrm>
            <a:off x="0" y="119"/>
            <a:ext cx="12210850" cy="6857881"/>
          </a:xfrm>
          <a:prstGeom prst="rect">
            <a:avLst/>
          </a:prstGeom>
          <a:noFill/>
          <a:ln>
            <a:noFill/>
          </a:ln>
        </p:spPr>
      </p:pic>
      <p:sp>
        <p:nvSpPr>
          <p:cNvPr id="1448" name="Google Shape;1448;p41"/>
          <p:cNvSpPr txBox="1"/>
          <p:nvPr/>
        </p:nvSpPr>
        <p:spPr>
          <a:xfrm>
            <a:off x="252746" y="117347"/>
            <a:ext cx="10298800" cy="1261600"/>
          </a:xfrm>
          <a:prstGeom prst="rect">
            <a:avLst/>
          </a:prstGeom>
          <a:noFill/>
          <a:ln>
            <a:noFill/>
          </a:ln>
        </p:spPr>
        <p:txBody>
          <a:bodyPr anchorCtr="0" anchor="t" bIns="121900" lIns="121900" spcFirstLastPara="1" rIns="121900" wrap="square" tIns="121900">
            <a:noAutofit/>
          </a:bodyPr>
          <a:lstStyle/>
          <a:p>
            <a:pPr indent="0" lvl="0" marL="0" marR="0" rtl="0" algn="l">
              <a:lnSpc>
                <a:spcPct val="90000"/>
              </a:lnSpc>
              <a:spcBef>
                <a:spcPts val="0"/>
              </a:spcBef>
              <a:spcAft>
                <a:spcPts val="0"/>
              </a:spcAft>
              <a:buClr>
                <a:srgbClr val="002D5A"/>
              </a:buClr>
              <a:buSzPts val="3200"/>
              <a:buFont typeface="DM Serif Display"/>
              <a:buNone/>
            </a:pPr>
            <a:r>
              <a:rPr b="0" i="0" lang="en-US" sz="3200" u="none" cap="none" strike="noStrike">
                <a:solidFill>
                  <a:srgbClr val="002D5A"/>
                </a:solidFill>
                <a:latin typeface="DM Serif Display"/>
                <a:ea typeface="DM Serif Display"/>
                <a:cs typeface="DM Serif Display"/>
                <a:sym typeface="DM Serif Display"/>
              </a:rPr>
              <a:t>Key lessons and funding strategies were observed from grantees as CNHF and funders look toward the future</a:t>
            </a:r>
            <a:endParaRPr b="0" i="0" sz="3200" u="none" cap="none" strike="noStrike">
              <a:solidFill>
                <a:srgbClr val="002D5A"/>
              </a:solidFill>
              <a:latin typeface="DM Serif Display"/>
              <a:ea typeface="DM Serif Display"/>
              <a:cs typeface="DM Serif Display"/>
              <a:sym typeface="DM Serif Display"/>
            </a:endParaRPr>
          </a:p>
        </p:txBody>
      </p:sp>
      <p:sp>
        <p:nvSpPr>
          <p:cNvPr id="1449" name="Google Shape;1449;p41"/>
          <p:cNvSpPr txBox="1"/>
          <p:nvPr/>
        </p:nvSpPr>
        <p:spPr>
          <a:xfrm>
            <a:off x="2915611" y="1307397"/>
            <a:ext cx="6471237"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29354C"/>
              </a:buClr>
              <a:buSzPts val="1400"/>
              <a:buFont typeface="Arial"/>
              <a:buNone/>
            </a:pPr>
            <a:r>
              <a:rPr b="1" i="0" lang="en-US" sz="1400" u="none" cap="none" strike="noStrike">
                <a:solidFill>
                  <a:srgbClr val="29354C"/>
                </a:solidFill>
                <a:latin typeface="Arial"/>
                <a:ea typeface="Arial"/>
                <a:cs typeface="Arial"/>
                <a:sym typeface="Arial"/>
              </a:rPr>
              <a:t>Key Lessons and Funding Strategies based on Stakeholder Interviews</a:t>
            </a:r>
            <a:endParaRPr b="1" i="0" sz="1400" u="none" cap="none" strike="noStrike">
              <a:solidFill>
                <a:srgbClr val="29354C"/>
              </a:solidFill>
              <a:latin typeface="Arial"/>
              <a:ea typeface="Arial"/>
              <a:cs typeface="Arial"/>
              <a:sym typeface="Arial"/>
            </a:endParaRPr>
          </a:p>
        </p:txBody>
      </p:sp>
      <p:graphicFrame>
        <p:nvGraphicFramePr>
          <p:cNvPr id="1450" name="Google Shape;1450;p41"/>
          <p:cNvGraphicFramePr/>
          <p:nvPr/>
        </p:nvGraphicFramePr>
        <p:xfrm>
          <a:off x="918167" y="1825154"/>
          <a:ext cx="3000000" cy="3000000"/>
        </p:xfrm>
        <a:graphic>
          <a:graphicData uri="http://schemas.openxmlformats.org/drawingml/2006/table">
            <a:tbl>
              <a:tblPr>
                <a:noFill/>
                <a:tableStyleId>{8600967F-9AA1-49E3-92C7-DB71C1D0DE8E}</a:tableStyleId>
              </a:tblPr>
              <a:tblGrid>
                <a:gridCol w="1525400"/>
                <a:gridCol w="4093000"/>
                <a:gridCol w="4737275"/>
              </a:tblGrid>
              <a:tr h="267825">
                <a:tc>
                  <a:txBody>
                    <a:bodyPr/>
                    <a:lstStyle/>
                    <a:p>
                      <a:pPr indent="0" lvl="0" marL="0" marR="0" rtl="0" algn="l">
                        <a:lnSpc>
                          <a:spcPct val="118750"/>
                        </a:lnSpc>
                        <a:spcBef>
                          <a:spcPts val="0"/>
                        </a:spcBef>
                        <a:spcAft>
                          <a:spcPts val="0"/>
                        </a:spcAft>
                        <a:buClr>
                          <a:srgbClr val="000000"/>
                        </a:buClr>
                        <a:buSzPts val="1200"/>
                        <a:buFont typeface="Arial"/>
                        <a:buNone/>
                      </a:pPr>
                      <a:r>
                        <a:rPr b="1" i="0" lang="en-US" sz="1200" u="none" cap="none" strike="noStrike">
                          <a:solidFill>
                            <a:srgbClr val="FEFFFF"/>
                          </a:solidFill>
                          <a:latin typeface="Arial"/>
                          <a:ea typeface="Arial"/>
                          <a:cs typeface="Arial"/>
                          <a:sym typeface="Arial"/>
                        </a:rPr>
                        <a:t>Lesson​</a:t>
                      </a:r>
                      <a:endParaRPr b="1" i="0" sz="1800" u="none" cap="none" strike="noStrike">
                        <a:solidFill>
                          <a:srgbClr val="FEFFFF"/>
                        </a:solidFill>
                      </a:endParaRPr>
                    </a:p>
                  </a:txBody>
                  <a:tcPr marT="45475" marB="45475" marR="90950" marL="90950">
                    <a:lnL cap="flat" cmpd="sng" w="9525">
                      <a:solidFill>
                        <a:srgbClr val="FAC003"/>
                      </a:solidFill>
                      <a:prstDash val="solid"/>
                      <a:round/>
                      <a:headEnd len="sm" w="sm" type="none"/>
                      <a:tailEnd len="sm" w="sm" type="none"/>
                    </a:lnL>
                    <a:lnR cap="flat" cmpd="sng" w="12700">
                      <a:solidFill>
                        <a:srgbClr val="FEFFFF"/>
                      </a:solidFill>
                      <a:prstDash val="solid"/>
                      <a:round/>
                      <a:headEnd len="sm" w="sm" type="none"/>
                      <a:tailEnd len="sm" w="sm" type="none"/>
                    </a:lnR>
                    <a:lnT cap="flat" cmpd="sng" w="9525">
                      <a:solidFill>
                        <a:srgbClr val="FAC003"/>
                      </a:solidFill>
                      <a:prstDash val="solid"/>
                      <a:round/>
                      <a:headEnd len="sm" w="sm" type="none"/>
                      <a:tailEnd len="sm" w="sm" type="none"/>
                    </a:lnT>
                    <a:lnB cap="flat" cmpd="sng" w="9525">
                      <a:solidFill>
                        <a:srgbClr val="FAC003"/>
                      </a:solidFill>
                      <a:prstDash val="solid"/>
                      <a:round/>
                      <a:headEnd len="sm" w="sm" type="none"/>
                      <a:tailEnd len="sm" w="sm" type="none"/>
                    </a:lnB>
                    <a:solidFill>
                      <a:srgbClr val="FAC003"/>
                    </a:solidFill>
                  </a:tcPr>
                </a:tc>
                <a:tc>
                  <a:txBody>
                    <a:bodyPr/>
                    <a:lstStyle/>
                    <a:p>
                      <a:pPr indent="0" lvl="0" marL="0" marR="0" rtl="0" algn="l">
                        <a:lnSpc>
                          <a:spcPct val="118750"/>
                        </a:lnSpc>
                        <a:spcBef>
                          <a:spcPts val="0"/>
                        </a:spcBef>
                        <a:spcAft>
                          <a:spcPts val="0"/>
                        </a:spcAft>
                        <a:buClr>
                          <a:srgbClr val="000000"/>
                        </a:buClr>
                        <a:buSzPts val="1200"/>
                        <a:buFont typeface="Arial"/>
                        <a:buNone/>
                      </a:pPr>
                      <a:r>
                        <a:rPr b="1" i="0" lang="en-US" sz="1200" u="none" cap="none" strike="noStrike">
                          <a:solidFill>
                            <a:srgbClr val="FEFFFF"/>
                          </a:solidFill>
                          <a:latin typeface="Arial"/>
                          <a:ea typeface="Arial"/>
                          <a:cs typeface="Arial"/>
                          <a:sym typeface="Arial"/>
                        </a:rPr>
                        <a:t>Explanation​</a:t>
                      </a:r>
                      <a:endParaRPr b="1" i="0" sz="1800" u="none" cap="none" strike="noStrike">
                        <a:solidFill>
                          <a:srgbClr val="FEFFFF"/>
                        </a:solidFill>
                      </a:endParaRPr>
                    </a:p>
                  </a:txBody>
                  <a:tcPr marT="45475" marB="45475" marR="90950" marL="90950">
                    <a:lnL cap="flat" cmpd="sng" w="12700">
                      <a:solidFill>
                        <a:srgbClr val="FEFFFF"/>
                      </a:solidFill>
                      <a:prstDash val="solid"/>
                      <a:round/>
                      <a:headEnd len="sm" w="sm" type="none"/>
                      <a:tailEnd len="sm" w="sm" type="none"/>
                    </a:lnL>
                    <a:lnR cap="flat" cmpd="sng" w="12700">
                      <a:solidFill>
                        <a:srgbClr val="FEFFFF"/>
                      </a:solidFill>
                      <a:prstDash val="solid"/>
                      <a:round/>
                      <a:headEnd len="sm" w="sm" type="none"/>
                      <a:tailEnd len="sm" w="sm" type="none"/>
                    </a:lnR>
                    <a:lnT cap="flat" cmpd="sng" w="9525">
                      <a:solidFill>
                        <a:srgbClr val="FAC003"/>
                      </a:solidFill>
                      <a:prstDash val="solid"/>
                      <a:round/>
                      <a:headEnd len="sm" w="sm" type="none"/>
                      <a:tailEnd len="sm" w="sm" type="none"/>
                    </a:lnT>
                    <a:lnB cap="flat" cmpd="sng" w="9525">
                      <a:solidFill>
                        <a:srgbClr val="FAC003"/>
                      </a:solidFill>
                      <a:prstDash val="solid"/>
                      <a:round/>
                      <a:headEnd len="sm" w="sm" type="none"/>
                      <a:tailEnd len="sm" w="sm" type="none"/>
                    </a:lnB>
                    <a:solidFill>
                      <a:srgbClr val="FAC003"/>
                    </a:solidFill>
                  </a:tcPr>
                </a:tc>
                <a:tc>
                  <a:txBody>
                    <a:bodyPr/>
                    <a:lstStyle/>
                    <a:p>
                      <a:pPr indent="0" lvl="0" marL="0" marR="0" rtl="0" algn="l">
                        <a:lnSpc>
                          <a:spcPct val="118750"/>
                        </a:lnSpc>
                        <a:spcBef>
                          <a:spcPts val="0"/>
                        </a:spcBef>
                        <a:spcAft>
                          <a:spcPts val="0"/>
                        </a:spcAft>
                        <a:buClr>
                          <a:srgbClr val="000000"/>
                        </a:buClr>
                        <a:buSzPts val="1200"/>
                        <a:buFont typeface="Arial"/>
                        <a:buNone/>
                      </a:pPr>
                      <a:r>
                        <a:rPr b="1" i="0" lang="en-US" sz="1200" u="none" cap="none" strike="noStrike">
                          <a:solidFill>
                            <a:srgbClr val="FEFFFF"/>
                          </a:solidFill>
                          <a:latin typeface="Arial"/>
                          <a:ea typeface="Arial"/>
                          <a:cs typeface="Arial"/>
                          <a:sym typeface="Arial"/>
                        </a:rPr>
                        <a:t>Funding Insights​</a:t>
                      </a:r>
                      <a:endParaRPr b="1" i="0" sz="1800" u="none" cap="none" strike="noStrike">
                        <a:solidFill>
                          <a:srgbClr val="FEFFFF"/>
                        </a:solidFill>
                      </a:endParaRPr>
                    </a:p>
                  </a:txBody>
                  <a:tcPr marT="45475" marB="45475" marR="90950" marL="90950">
                    <a:lnL cap="flat" cmpd="sng" w="12700">
                      <a:solidFill>
                        <a:srgbClr val="FEFFFF"/>
                      </a:solidFill>
                      <a:prstDash val="solid"/>
                      <a:round/>
                      <a:headEnd len="sm" w="sm" type="none"/>
                      <a:tailEnd len="sm" w="sm" type="none"/>
                    </a:lnL>
                    <a:lnR cap="flat" cmpd="sng" w="9525">
                      <a:solidFill>
                        <a:srgbClr val="FAC003"/>
                      </a:solidFill>
                      <a:prstDash val="solid"/>
                      <a:round/>
                      <a:headEnd len="sm" w="sm" type="none"/>
                      <a:tailEnd len="sm" w="sm" type="none"/>
                    </a:lnR>
                    <a:lnT cap="flat" cmpd="sng" w="9525">
                      <a:solidFill>
                        <a:srgbClr val="FAC003"/>
                      </a:solidFill>
                      <a:prstDash val="solid"/>
                      <a:round/>
                      <a:headEnd len="sm" w="sm" type="none"/>
                      <a:tailEnd len="sm" w="sm" type="none"/>
                    </a:lnT>
                    <a:lnB cap="flat" cmpd="sng" w="9525">
                      <a:solidFill>
                        <a:srgbClr val="FAC003"/>
                      </a:solidFill>
                      <a:prstDash val="solid"/>
                      <a:round/>
                      <a:headEnd len="sm" w="sm" type="none"/>
                      <a:tailEnd len="sm" w="sm" type="none"/>
                    </a:lnB>
                    <a:solidFill>
                      <a:srgbClr val="FAC003"/>
                    </a:solidFill>
                  </a:tcPr>
                </a:tc>
              </a:tr>
              <a:tr h="1061150">
                <a:tc>
                  <a:txBody>
                    <a:bodyPr/>
                    <a:lstStyle/>
                    <a:p>
                      <a:pPr indent="0" lvl="0" marL="0" marR="0" rtl="0" algn="l">
                        <a:lnSpc>
                          <a:spcPct val="11875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Importance of a Place-Based Commitment</a:t>
                      </a:r>
                      <a:r>
                        <a:rPr b="0" i="0" lang="en-US" sz="1200" u="none" cap="none" strike="noStrike">
                          <a:solidFill>
                            <a:srgbClr val="002D5A"/>
                          </a:solidFill>
                          <a:latin typeface="Arial"/>
                          <a:ea typeface="Arial"/>
                          <a:cs typeface="Arial"/>
                          <a:sym typeface="Arial"/>
                        </a:rPr>
                        <a:t>​</a:t>
                      </a:r>
                      <a:endParaRPr b="0" i="0" sz="1800" u="none" cap="none" strike="noStrike">
                        <a:solidFill>
                          <a:srgbClr val="002D5A"/>
                        </a:solidFill>
                      </a:endParaRPr>
                    </a:p>
                  </a:txBody>
                  <a:tcPr marT="45475" marB="45475" marR="90950" marL="90950" anchor="ctr">
                    <a:lnL cap="flat" cmpd="sng" w="9525">
                      <a:solidFill>
                        <a:srgbClr val="FAC003"/>
                      </a:solidFill>
                      <a:prstDash val="solid"/>
                      <a:round/>
                      <a:headEnd len="sm" w="sm" type="none"/>
                      <a:tailEnd len="sm" w="sm" type="none"/>
                    </a:lnL>
                    <a:lnR cap="flat" cmpd="sng" w="12700">
                      <a:solidFill>
                        <a:srgbClr val="FEFFFF"/>
                      </a:solidFill>
                      <a:prstDash val="solid"/>
                      <a:round/>
                      <a:headEnd len="sm" w="sm" type="none"/>
                      <a:tailEnd len="sm" w="sm" type="none"/>
                    </a:lnR>
                    <a:lnT cap="flat" cmpd="sng" w="9525">
                      <a:solidFill>
                        <a:srgbClr val="FAC003"/>
                      </a:solidFill>
                      <a:prstDash val="solid"/>
                      <a:round/>
                      <a:headEnd len="sm" w="sm" type="none"/>
                      <a:tailEnd len="sm" w="sm" type="none"/>
                    </a:lnT>
                    <a:lnB cap="flat" cmpd="sng" w="9525">
                      <a:solidFill>
                        <a:srgbClr val="FAC003"/>
                      </a:solidFill>
                      <a:prstDash val="solid"/>
                      <a:round/>
                      <a:headEnd len="sm" w="sm" type="none"/>
                      <a:tailEnd len="sm" w="sm" type="none"/>
                    </a:lnB>
                    <a:solidFill>
                      <a:srgbClr val="FEF4E7"/>
                    </a:solidFill>
                  </a:tcPr>
                </a:tc>
                <a:tc>
                  <a:txBody>
                    <a:bodyPr/>
                    <a:lstStyle/>
                    <a:p>
                      <a:pPr indent="0" lvl="0" marL="0" marR="0" rtl="0" algn="l">
                        <a:lnSpc>
                          <a:spcPct val="11875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Sustainable impact requires long-term, place-based commitment from funders, paired with flexibility to adapt to changing circumstances.</a:t>
                      </a:r>
                      <a:r>
                        <a:rPr b="0" i="0" lang="en-US" sz="1200" u="none" cap="none" strike="noStrike">
                          <a:solidFill>
                            <a:srgbClr val="002D5A"/>
                          </a:solidFill>
                          <a:latin typeface="Arial"/>
                          <a:ea typeface="Arial"/>
                          <a:cs typeface="Arial"/>
                          <a:sym typeface="Arial"/>
                        </a:rPr>
                        <a:t>​</a:t>
                      </a:r>
                      <a:endParaRPr b="0" i="0" sz="1800" u="none" cap="none" strike="noStrike">
                        <a:solidFill>
                          <a:srgbClr val="002D5A"/>
                        </a:solidFill>
                      </a:endParaRPr>
                    </a:p>
                  </a:txBody>
                  <a:tcPr marT="45475" marB="45475" marR="90950" marL="90950" anchor="ctr">
                    <a:lnL cap="flat" cmpd="sng" w="12700">
                      <a:solidFill>
                        <a:srgbClr val="FEFFFF"/>
                      </a:solidFill>
                      <a:prstDash val="solid"/>
                      <a:round/>
                      <a:headEnd len="sm" w="sm" type="none"/>
                      <a:tailEnd len="sm" w="sm" type="none"/>
                    </a:lnL>
                    <a:lnR cap="flat" cmpd="sng" w="12700">
                      <a:solidFill>
                        <a:srgbClr val="FEFFFF"/>
                      </a:solidFill>
                      <a:prstDash val="solid"/>
                      <a:round/>
                      <a:headEnd len="sm" w="sm" type="none"/>
                      <a:tailEnd len="sm" w="sm" type="none"/>
                    </a:lnR>
                    <a:lnT cap="flat" cmpd="sng" w="9525">
                      <a:solidFill>
                        <a:srgbClr val="FAC003"/>
                      </a:solidFill>
                      <a:prstDash val="solid"/>
                      <a:round/>
                      <a:headEnd len="sm" w="sm" type="none"/>
                      <a:tailEnd len="sm" w="sm" type="none"/>
                    </a:lnT>
                    <a:lnB cap="flat" cmpd="sng" w="9525">
                      <a:solidFill>
                        <a:srgbClr val="FAC003"/>
                      </a:solidFill>
                      <a:prstDash val="solid"/>
                      <a:round/>
                      <a:headEnd len="sm" w="sm" type="none"/>
                      <a:tailEnd len="sm" w="sm" type="none"/>
                    </a:lnB>
                    <a:solidFill>
                      <a:srgbClr val="FEF4E7"/>
                    </a:solidFill>
                  </a:tcPr>
                </a:tc>
                <a:tc>
                  <a:txBody>
                    <a:bodyPr/>
                    <a:lstStyle/>
                    <a:p>
                      <a:pPr indent="0" lvl="0" marL="0" marR="0" rtl="0" algn="l">
                        <a:lnSpc>
                          <a:spcPct val="11875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Funders should consider multi-year funding commitments, especially in regions of major disasters / emergencies, and remain open to adjusting strategies as needs evolve.</a:t>
                      </a:r>
                      <a:r>
                        <a:rPr b="0" i="0" lang="en-US" sz="1200" u="none" cap="none" strike="noStrike">
                          <a:solidFill>
                            <a:srgbClr val="002D5A"/>
                          </a:solidFill>
                          <a:latin typeface="Arial"/>
                          <a:ea typeface="Arial"/>
                          <a:cs typeface="Arial"/>
                          <a:sym typeface="Arial"/>
                        </a:rPr>
                        <a:t>​</a:t>
                      </a:r>
                      <a:endParaRPr b="0" i="0" sz="1800" u="none" cap="none" strike="noStrike">
                        <a:solidFill>
                          <a:srgbClr val="002D5A"/>
                        </a:solidFill>
                      </a:endParaRPr>
                    </a:p>
                  </a:txBody>
                  <a:tcPr marT="45475" marB="45475" marR="90950" marL="90950" anchor="ctr">
                    <a:lnL cap="flat" cmpd="sng" w="12700">
                      <a:solidFill>
                        <a:srgbClr val="FEFFFF"/>
                      </a:solidFill>
                      <a:prstDash val="solid"/>
                      <a:round/>
                      <a:headEnd len="sm" w="sm" type="none"/>
                      <a:tailEnd len="sm" w="sm" type="none"/>
                    </a:lnL>
                    <a:lnR cap="flat" cmpd="sng" w="9525">
                      <a:solidFill>
                        <a:srgbClr val="FAC003"/>
                      </a:solidFill>
                      <a:prstDash val="solid"/>
                      <a:round/>
                      <a:headEnd len="sm" w="sm" type="none"/>
                      <a:tailEnd len="sm" w="sm" type="none"/>
                    </a:lnR>
                    <a:lnT cap="flat" cmpd="sng" w="9525">
                      <a:solidFill>
                        <a:srgbClr val="FAC003"/>
                      </a:solidFill>
                      <a:prstDash val="solid"/>
                      <a:round/>
                      <a:headEnd len="sm" w="sm" type="none"/>
                      <a:tailEnd len="sm" w="sm" type="none"/>
                    </a:lnT>
                    <a:lnB cap="flat" cmpd="sng" w="9525">
                      <a:solidFill>
                        <a:srgbClr val="FAC003"/>
                      </a:solidFill>
                      <a:prstDash val="solid"/>
                      <a:round/>
                      <a:headEnd len="sm" w="sm" type="none"/>
                      <a:tailEnd len="sm" w="sm" type="none"/>
                    </a:lnB>
                    <a:solidFill>
                      <a:srgbClr val="FEF4E7"/>
                    </a:solidFill>
                  </a:tcPr>
                </a:tc>
              </a:tr>
              <a:tr h="1061150">
                <a:tc>
                  <a:txBody>
                    <a:bodyPr/>
                    <a:lstStyle/>
                    <a:p>
                      <a:pPr indent="0" lvl="0" marL="0" marR="0" rtl="0" algn="l">
                        <a:lnSpc>
                          <a:spcPct val="11875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The Power of Collaboration Over Competition</a:t>
                      </a:r>
                      <a:r>
                        <a:rPr b="0" i="0" lang="en-US" sz="1200" u="none" cap="none" strike="noStrike">
                          <a:solidFill>
                            <a:srgbClr val="002D5A"/>
                          </a:solidFill>
                          <a:latin typeface="Arial"/>
                          <a:ea typeface="Arial"/>
                          <a:cs typeface="Arial"/>
                          <a:sym typeface="Arial"/>
                        </a:rPr>
                        <a:t>​</a:t>
                      </a:r>
                      <a:endParaRPr b="0" i="0" sz="1800" u="none" cap="none" strike="noStrike">
                        <a:solidFill>
                          <a:srgbClr val="002D5A"/>
                        </a:solidFill>
                      </a:endParaRPr>
                    </a:p>
                  </a:txBody>
                  <a:tcPr marT="45475" marB="45475" marR="90950" marL="90950" anchor="ctr">
                    <a:lnL cap="flat" cmpd="sng" w="9525">
                      <a:solidFill>
                        <a:srgbClr val="FAC003"/>
                      </a:solidFill>
                      <a:prstDash val="solid"/>
                      <a:round/>
                      <a:headEnd len="sm" w="sm" type="none"/>
                      <a:tailEnd len="sm" w="sm" type="none"/>
                    </a:lnL>
                    <a:lnR cap="flat" cmpd="sng" w="12700">
                      <a:solidFill>
                        <a:srgbClr val="FEFFFF"/>
                      </a:solidFill>
                      <a:prstDash val="solid"/>
                      <a:round/>
                      <a:headEnd len="sm" w="sm" type="none"/>
                      <a:tailEnd len="sm" w="sm" type="none"/>
                    </a:lnR>
                    <a:lnT cap="flat" cmpd="sng" w="9525">
                      <a:solidFill>
                        <a:srgbClr val="FAC003"/>
                      </a:solidFill>
                      <a:prstDash val="solid"/>
                      <a:round/>
                      <a:headEnd len="sm" w="sm" type="none"/>
                      <a:tailEnd len="sm" w="sm" type="none"/>
                    </a:lnT>
                    <a:lnB cap="flat" cmpd="sng" w="9525">
                      <a:solidFill>
                        <a:srgbClr val="FAC003"/>
                      </a:solidFill>
                      <a:prstDash val="solid"/>
                      <a:round/>
                      <a:headEnd len="sm" w="sm" type="none"/>
                      <a:tailEnd len="sm" w="sm" type="none"/>
                    </a:lnB>
                    <a:solidFill>
                      <a:srgbClr val="FEFFFF"/>
                    </a:solidFill>
                  </a:tcPr>
                </a:tc>
                <a:tc>
                  <a:txBody>
                    <a:bodyPr/>
                    <a:lstStyle/>
                    <a:p>
                      <a:pPr indent="0" lvl="0" marL="0" marR="0" rtl="0" algn="l">
                        <a:lnSpc>
                          <a:spcPct val="11875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Shifting from a competitive mindset to one of collaboration has led to significant wins within the OY ecosystem.</a:t>
                      </a:r>
                      <a:r>
                        <a:rPr b="0" i="0" lang="en-US" sz="1200" u="none" cap="none" strike="noStrike">
                          <a:solidFill>
                            <a:srgbClr val="002D5A"/>
                          </a:solidFill>
                          <a:latin typeface="Arial"/>
                          <a:ea typeface="Arial"/>
                          <a:cs typeface="Arial"/>
                          <a:sym typeface="Arial"/>
                        </a:rPr>
                        <a:t>​</a:t>
                      </a:r>
                      <a:endParaRPr b="0" i="0" sz="1800" u="none" cap="none" strike="noStrike">
                        <a:solidFill>
                          <a:srgbClr val="002D5A"/>
                        </a:solidFill>
                      </a:endParaRPr>
                    </a:p>
                  </a:txBody>
                  <a:tcPr marT="45475" marB="45475" marR="90950" marL="90950" anchor="ctr">
                    <a:lnL cap="flat" cmpd="sng" w="12700">
                      <a:solidFill>
                        <a:srgbClr val="FEFFFF"/>
                      </a:solidFill>
                      <a:prstDash val="solid"/>
                      <a:round/>
                      <a:headEnd len="sm" w="sm" type="none"/>
                      <a:tailEnd len="sm" w="sm" type="none"/>
                    </a:lnL>
                    <a:lnR cap="flat" cmpd="sng" w="12700">
                      <a:solidFill>
                        <a:srgbClr val="FEFFFF"/>
                      </a:solidFill>
                      <a:prstDash val="solid"/>
                      <a:round/>
                      <a:headEnd len="sm" w="sm" type="none"/>
                      <a:tailEnd len="sm" w="sm" type="none"/>
                    </a:lnR>
                    <a:lnT cap="flat" cmpd="sng" w="9525">
                      <a:solidFill>
                        <a:srgbClr val="FAC003"/>
                      </a:solidFill>
                      <a:prstDash val="solid"/>
                      <a:round/>
                      <a:headEnd len="sm" w="sm" type="none"/>
                      <a:tailEnd len="sm" w="sm" type="none"/>
                    </a:lnT>
                    <a:lnB cap="flat" cmpd="sng" w="9525">
                      <a:solidFill>
                        <a:srgbClr val="FAC003"/>
                      </a:solidFill>
                      <a:prstDash val="solid"/>
                      <a:round/>
                      <a:headEnd len="sm" w="sm" type="none"/>
                      <a:tailEnd len="sm" w="sm" type="none"/>
                    </a:lnB>
                    <a:solidFill>
                      <a:srgbClr val="FEFFFF"/>
                    </a:solidFill>
                  </a:tcPr>
                </a:tc>
                <a:tc>
                  <a:txBody>
                    <a:bodyPr/>
                    <a:lstStyle/>
                    <a:p>
                      <a:pPr indent="0" lvl="0" marL="0" marR="0" rtl="0" algn="l">
                        <a:lnSpc>
                          <a:spcPct val="11875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Encouraging and funding collaborative initiatives rather than siloed projects can lead to more holistic solutions.</a:t>
                      </a:r>
                      <a:r>
                        <a:rPr b="0" i="0" lang="en-US" sz="1200" u="none" cap="none" strike="noStrike">
                          <a:solidFill>
                            <a:srgbClr val="002D5A"/>
                          </a:solidFill>
                          <a:latin typeface="Arial"/>
                          <a:ea typeface="Arial"/>
                          <a:cs typeface="Arial"/>
                          <a:sym typeface="Arial"/>
                        </a:rPr>
                        <a:t>​</a:t>
                      </a:r>
                      <a:endParaRPr b="0" i="0" sz="1800" u="none" cap="none" strike="noStrike">
                        <a:solidFill>
                          <a:srgbClr val="002D5A"/>
                        </a:solidFill>
                      </a:endParaRPr>
                    </a:p>
                  </a:txBody>
                  <a:tcPr marT="45475" marB="45475" marR="90950" marL="90950" anchor="ctr">
                    <a:lnL cap="flat" cmpd="sng" w="12700">
                      <a:solidFill>
                        <a:srgbClr val="FEFFFF"/>
                      </a:solidFill>
                      <a:prstDash val="solid"/>
                      <a:round/>
                      <a:headEnd len="sm" w="sm" type="none"/>
                      <a:tailEnd len="sm" w="sm" type="none"/>
                    </a:lnL>
                    <a:lnR cap="flat" cmpd="sng" w="9525">
                      <a:solidFill>
                        <a:srgbClr val="FAC003"/>
                      </a:solidFill>
                      <a:prstDash val="solid"/>
                      <a:round/>
                      <a:headEnd len="sm" w="sm" type="none"/>
                      <a:tailEnd len="sm" w="sm" type="none"/>
                    </a:lnR>
                    <a:lnT cap="flat" cmpd="sng" w="9525">
                      <a:solidFill>
                        <a:srgbClr val="FAC003"/>
                      </a:solidFill>
                      <a:prstDash val="solid"/>
                      <a:round/>
                      <a:headEnd len="sm" w="sm" type="none"/>
                      <a:tailEnd len="sm" w="sm" type="none"/>
                    </a:lnT>
                    <a:lnB cap="flat" cmpd="sng" w="9525">
                      <a:solidFill>
                        <a:srgbClr val="FAC003"/>
                      </a:solidFill>
                      <a:prstDash val="solid"/>
                      <a:round/>
                      <a:headEnd len="sm" w="sm" type="none"/>
                      <a:tailEnd len="sm" w="sm" type="none"/>
                    </a:lnB>
                    <a:solidFill>
                      <a:srgbClr val="FEFFFF"/>
                    </a:solidFill>
                  </a:tcPr>
                </a:tc>
              </a:tr>
              <a:tr h="900075">
                <a:tc>
                  <a:txBody>
                    <a:bodyPr/>
                    <a:lstStyle/>
                    <a:p>
                      <a:pPr indent="0" lvl="0" marL="0" marR="0" rtl="0" algn="l">
                        <a:lnSpc>
                          <a:spcPct val="11875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Need for Systemic Change with Individual Program Success</a:t>
                      </a:r>
                      <a:r>
                        <a:rPr b="0" i="0" lang="en-US" sz="1200" u="none" cap="none" strike="noStrike">
                          <a:solidFill>
                            <a:srgbClr val="002D5A"/>
                          </a:solidFill>
                          <a:latin typeface="Arial"/>
                          <a:ea typeface="Arial"/>
                          <a:cs typeface="Arial"/>
                          <a:sym typeface="Arial"/>
                        </a:rPr>
                        <a:t>​</a:t>
                      </a:r>
                      <a:endParaRPr b="0" i="0" sz="1800" u="none" cap="none" strike="noStrike">
                        <a:solidFill>
                          <a:srgbClr val="002D5A"/>
                        </a:solidFill>
                      </a:endParaRPr>
                    </a:p>
                  </a:txBody>
                  <a:tcPr marT="45475" marB="45475" marR="90950" marL="90950" anchor="ctr">
                    <a:lnL cap="flat" cmpd="sng" w="9525">
                      <a:solidFill>
                        <a:srgbClr val="FAC003"/>
                      </a:solidFill>
                      <a:prstDash val="solid"/>
                      <a:round/>
                      <a:headEnd len="sm" w="sm" type="none"/>
                      <a:tailEnd len="sm" w="sm" type="none"/>
                    </a:lnL>
                    <a:lnR cap="flat" cmpd="sng" w="12700">
                      <a:solidFill>
                        <a:srgbClr val="FEFFFF"/>
                      </a:solidFill>
                      <a:prstDash val="solid"/>
                      <a:round/>
                      <a:headEnd len="sm" w="sm" type="none"/>
                      <a:tailEnd len="sm" w="sm" type="none"/>
                    </a:lnR>
                    <a:lnT cap="flat" cmpd="sng" w="9525">
                      <a:solidFill>
                        <a:srgbClr val="FAC003"/>
                      </a:solidFill>
                      <a:prstDash val="solid"/>
                      <a:round/>
                      <a:headEnd len="sm" w="sm" type="none"/>
                      <a:tailEnd len="sm" w="sm" type="none"/>
                    </a:lnT>
                    <a:lnB cap="flat" cmpd="sng" w="9525">
                      <a:solidFill>
                        <a:srgbClr val="FAC003"/>
                      </a:solidFill>
                      <a:prstDash val="solid"/>
                      <a:round/>
                      <a:headEnd len="sm" w="sm" type="none"/>
                      <a:tailEnd len="sm" w="sm" type="none"/>
                    </a:lnB>
                    <a:solidFill>
                      <a:srgbClr val="FEF4E7"/>
                    </a:solidFill>
                  </a:tcPr>
                </a:tc>
                <a:tc>
                  <a:txBody>
                    <a:bodyPr/>
                    <a:lstStyle/>
                    <a:p>
                      <a:pPr indent="0" lvl="0" marL="0" marR="0" rtl="0" algn="l">
                        <a:lnSpc>
                          <a:spcPct val="11875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Individual program success should work in parallel to addressing systemic barriers, such as structural inequities, lack of access to resources, and fragmented services.</a:t>
                      </a:r>
                      <a:r>
                        <a:rPr b="0" i="0" lang="en-US" sz="1200" u="none" cap="none" strike="noStrike">
                          <a:solidFill>
                            <a:srgbClr val="002D5A"/>
                          </a:solidFill>
                          <a:latin typeface="Arial"/>
                          <a:ea typeface="Arial"/>
                          <a:cs typeface="Arial"/>
                          <a:sym typeface="Arial"/>
                        </a:rPr>
                        <a:t>​</a:t>
                      </a:r>
                      <a:endParaRPr b="0" i="0" sz="1800" u="none" cap="none" strike="noStrike">
                        <a:solidFill>
                          <a:srgbClr val="002D5A"/>
                        </a:solidFill>
                      </a:endParaRPr>
                    </a:p>
                  </a:txBody>
                  <a:tcPr marT="45475" marB="45475" marR="90950" marL="90950" anchor="ctr">
                    <a:lnL cap="flat" cmpd="sng" w="12700">
                      <a:solidFill>
                        <a:srgbClr val="FEFFFF"/>
                      </a:solidFill>
                      <a:prstDash val="solid"/>
                      <a:round/>
                      <a:headEnd len="sm" w="sm" type="none"/>
                      <a:tailEnd len="sm" w="sm" type="none"/>
                    </a:lnL>
                    <a:lnR cap="flat" cmpd="sng" w="12700">
                      <a:solidFill>
                        <a:srgbClr val="FEFFFF"/>
                      </a:solidFill>
                      <a:prstDash val="solid"/>
                      <a:round/>
                      <a:headEnd len="sm" w="sm" type="none"/>
                      <a:tailEnd len="sm" w="sm" type="none"/>
                    </a:lnR>
                    <a:lnT cap="flat" cmpd="sng" w="9525">
                      <a:solidFill>
                        <a:srgbClr val="FAC003"/>
                      </a:solidFill>
                      <a:prstDash val="solid"/>
                      <a:round/>
                      <a:headEnd len="sm" w="sm" type="none"/>
                      <a:tailEnd len="sm" w="sm" type="none"/>
                    </a:lnT>
                    <a:lnB cap="flat" cmpd="sng" w="9525">
                      <a:solidFill>
                        <a:srgbClr val="FAC003"/>
                      </a:solidFill>
                      <a:prstDash val="solid"/>
                      <a:round/>
                      <a:headEnd len="sm" w="sm" type="none"/>
                      <a:tailEnd len="sm" w="sm" type="none"/>
                    </a:lnB>
                    <a:solidFill>
                      <a:srgbClr val="FEF4E7"/>
                    </a:solidFill>
                  </a:tcPr>
                </a:tc>
                <a:tc>
                  <a:txBody>
                    <a:bodyPr/>
                    <a:lstStyle/>
                    <a:p>
                      <a:pPr indent="0" lvl="0" marL="0" marR="0" rtl="0" algn="l">
                        <a:lnSpc>
                          <a:spcPct val="11875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Investments should focus not only on programmatic interventions but also on driving systemic change. This could include policy advocacy, cross-sector partnerships, and initiatives aimed at addressing the root causes of youth disconnection.</a:t>
                      </a:r>
                      <a:r>
                        <a:rPr b="0" i="0" lang="en-US" sz="1200" u="none" cap="none" strike="noStrike">
                          <a:solidFill>
                            <a:srgbClr val="002D5A"/>
                          </a:solidFill>
                          <a:latin typeface="Arial"/>
                          <a:ea typeface="Arial"/>
                          <a:cs typeface="Arial"/>
                          <a:sym typeface="Arial"/>
                        </a:rPr>
                        <a:t>​</a:t>
                      </a:r>
                      <a:endParaRPr b="0" i="0" sz="1800" u="none" cap="none" strike="noStrike">
                        <a:solidFill>
                          <a:srgbClr val="002D5A"/>
                        </a:solidFill>
                      </a:endParaRPr>
                    </a:p>
                  </a:txBody>
                  <a:tcPr marT="45475" marB="45475" marR="90950" marL="90950" anchor="ctr">
                    <a:lnL cap="flat" cmpd="sng" w="12700">
                      <a:solidFill>
                        <a:srgbClr val="FEFFFF"/>
                      </a:solidFill>
                      <a:prstDash val="solid"/>
                      <a:round/>
                      <a:headEnd len="sm" w="sm" type="none"/>
                      <a:tailEnd len="sm" w="sm" type="none"/>
                    </a:lnL>
                    <a:lnR cap="flat" cmpd="sng" w="9525">
                      <a:solidFill>
                        <a:srgbClr val="FAC003"/>
                      </a:solidFill>
                      <a:prstDash val="solid"/>
                      <a:round/>
                      <a:headEnd len="sm" w="sm" type="none"/>
                      <a:tailEnd len="sm" w="sm" type="none"/>
                    </a:lnR>
                    <a:lnT cap="flat" cmpd="sng" w="9525">
                      <a:solidFill>
                        <a:srgbClr val="FAC003"/>
                      </a:solidFill>
                      <a:prstDash val="solid"/>
                      <a:round/>
                      <a:headEnd len="sm" w="sm" type="none"/>
                      <a:tailEnd len="sm" w="sm" type="none"/>
                    </a:lnT>
                    <a:lnB cap="flat" cmpd="sng" w="9525">
                      <a:solidFill>
                        <a:srgbClr val="FAC003"/>
                      </a:solidFill>
                      <a:prstDash val="solid"/>
                      <a:round/>
                      <a:headEnd len="sm" w="sm" type="none"/>
                      <a:tailEnd len="sm" w="sm" type="none"/>
                    </a:lnB>
                    <a:solidFill>
                      <a:srgbClr val="FEF4E7"/>
                    </a:solidFill>
                  </a:tcPr>
                </a:tc>
              </a:tr>
              <a:tr h="1061150">
                <a:tc>
                  <a:txBody>
                    <a:bodyPr/>
                    <a:lstStyle/>
                    <a:p>
                      <a:pPr indent="0" lvl="0" marL="0" marR="0" rtl="0" algn="l">
                        <a:lnSpc>
                          <a:spcPct val="11875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Data as a Tool for Strategic Decision-Making</a:t>
                      </a:r>
                      <a:r>
                        <a:rPr b="0" i="0" lang="en-US" sz="1200" u="none" cap="none" strike="noStrike">
                          <a:solidFill>
                            <a:srgbClr val="002D5A"/>
                          </a:solidFill>
                          <a:latin typeface="Arial"/>
                          <a:ea typeface="Arial"/>
                          <a:cs typeface="Arial"/>
                          <a:sym typeface="Arial"/>
                        </a:rPr>
                        <a:t>​</a:t>
                      </a:r>
                      <a:endParaRPr b="0" i="0" sz="1800" u="none" cap="none" strike="noStrike">
                        <a:solidFill>
                          <a:srgbClr val="002D5A"/>
                        </a:solidFill>
                      </a:endParaRPr>
                    </a:p>
                    <a:p>
                      <a:pPr indent="0" lvl="0" marL="0" marR="0" rtl="0" algn="l">
                        <a:lnSpc>
                          <a:spcPct val="118750"/>
                        </a:lnSpc>
                        <a:spcBef>
                          <a:spcPts val="0"/>
                        </a:spcBef>
                        <a:spcAft>
                          <a:spcPts val="0"/>
                        </a:spcAft>
                        <a:buClr>
                          <a:srgbClr val="000000"/>
                        </a:buClr>
                        <a:buSzPts val="1200"/>
                        <a:buFont typeface="Arial"/>
                        <a:buNone/>
                      </a:pPr>
                      <a:r>
                        <a:rPr b="0" i="0" lang="en-US" sz="1200" u="none" cap="none" strike="noStrike">
                          <a:solidFill>
                            <a:srgbClr val="002D5A"/>
                          </a:solidFill>
                          <a:latin typeface="Arial"/>
                          <a:ea typeface="Arial"/>
                          <a:cs typeface="Arial"/>
                          <a:sym typeface="Arial"/>
                        </a:rPr>
                        <a:t>​</a:t>
                      </a:r>
                      <a:endParaRPr b="0" i="0" sz="1800" u="none" cap="none" strike="noStrike">
                        <a:solidFill>
                          <a:srgbClr val="002D5A"/>
                        </a:solidFill>
                      </a:endParaRPr>
                    </a:p>
                  </a:txBody>
                  <a:tcPr marT="45475" marB="45475" marR="90950" marL="90950" anchor="ctr">
                    <a:lnL cap="flat" cmpd="sng" w="9525">
                      <a:solidFill>
                        <a:srgbClr val="FAC003"/>
                      </a:solidFill>
                      <a:prstDash val="solid"/>
                      <a:round/>
                      <a:headEnd len="sm" w="sm" type="none"/>
                      <a:tailEnd len="sm" w="sm" type="none"/>
                    </a:lnL>
                    <a:lnR cap="flat" cmpd="sng" w="12700">
                      <a:solidFill>
                        <a:srgbClr val="FEFFFF"/>
                      </a:solidFill>
                      <a:prstDash val="solid"/>
                      <a:round/>
                      <a:headEnd len="sm" w="sm" type="none"/>
                      <a:tailEnd len="sm" w="sm" type="none"/>
                    </a:lnR>
                    <a:lnT cap="flat" cmpd="sng" w="9525">
                      <a:solidFill>
                        <a:srgbClr val="FAC003"/>
                      </a:solidFill>
                      <a:prstDash val="solid"/>
                      <a:round/>
                      <a:headEnd len="sm" w="sm" type="none"/>
                      <a:tailEnd len="sm" w="sm" type="none"/>
                    </a:lnT>
                    <a:lnB cap="flat" cmpd="sng" w="9525">
                      <a:solidFill>
                        <a:srgbClr val="FAC003"/>
                      </a:solidFill>
                      <a:prstDash val="solid"/>
                      <a:round/>
                      <a:headEnd len="sm" w="sm" type="none"/>
                      <a:tailEnd len="sm" w="sm" type="none"/>
                    </a:lnB>
                    <a:solidFill>
                      <a:srgbClr val="FEFFFF"/>
                    </a:solidFill>
                  </a:tcPr>
                </a:tc>
                <a:tc>
                  <a:txBody>
                    <a:bodyPr/>
                    <a:lstStyle/>
                    <a:p>
                      <a:pPr indent="0" lvl="0" marL="0" marR="0" rtl="0" algn="l">
                        <a:lnSpc>
                          <a:spcPct val="11875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Reliable data is essential for understanding the long-term impact of programs and making informed decisions. However, several interviewees pointed out the challenges in data collection and sharing across organizations.</a:t>
                      </a:r>
                      <a:r>
                        <a:rPr b="0" i="0" lang="en-US" sz="1200" u="none" cap="none" strike="noStrike">
                          <a:solidFill>
                            <a:srgbClr val="002D5A"/>
                          </a:solidFill>
                          <a:latin typeface="Arial"/>
                          <a:ea typeface="Arial"/>
                          <a:cs typeface="Arial"/>
                          <a:sym typeface="Arial"/>
                        </a:rPr>
                        <a:t>​</a:t>
                      </a:r>
                      <a:endParaRPr b="0" i="0" sz="1800" u="none" cap="none" strike="noStrike">
                        <a:solidFill>
                          <a:srgbClr val="002D5A"/>
                        </a:solidFill>
                      </a:endParaRPr>
                    </a:p>
                  </a:txBody>
                  <a:tcPr marT="45475" marB="45475" marR="90950" marL="90950" anchor="ctr">
                    <a:lnL cap="flat" cmpd="sng" w="12700">
                      <a:solidFill>
                        <a:srgbClr val="FEFFFF"/>
                      </a:solidFill>
                      <a:prstDash val="solid"/>
                      <a:round/>
                      <a:headEnd len="sm" w="sm" type="none"/>
                      <a:tailEnd len="sm" w="sm" type="none"/>
                    </a:lnL>
                    <a:lnR cap="flat" cmpd="sng" w="12700">
                      <a:solidFill>
                        <a:srgbClr val="FEFFFF"/>
                      </a:solidFill>
                      <a:prstDash val="solid"/>
                      <a:round/>
                      <a:headEnd len="sm" w="sm" type="none"/>
                      <a:tailEnd len="sm" w="sm" type="none"/>
                    </a:lnR>
                    <a:lnT cap="flat" cmpd="sng" w="9525">
                      <a:solidFill>
                        <a:srgbClr val="FAC003"/>
                      </a:solidFill>
                      <a:prstDash val="solid"/>
                      <a:round/>
                      <a:headEnd len="sm" w="sm" type="none"/>
                      <a:tailEnd len="sm" w="sm" type="none"/>
                    </a:lnT>
                    <a:lnB cap="flat" cmpd="sng" w="9525">
                      <a:solidFill>
                        <a:srgbClr val="FAC003"/>
                      </a:solidFill>
                      <a:prstDash val="solid"/>
                      <a:round/>
                      <a:headEnd len="sm" w="sm" type="none"/>
                      <a:tailEnd len="sm" w="sm" type="none"/>
                    </a:lnB>
                    <a:solidFill>
                      <a:srgbClr val="FEFFFF"/>
                    </a:solidFill>
                  </a:tcPr>
                </a:tc>
                <a:tc>
                  <a:txBody>
                    <a:bodyPr/>
                    <a:lstStyle/>
                    <a:p>
                      <a:pPr indent="0" lvl="0" marL="0" marR="0" rtl="0" algn="l">
                        <a:lnSpc>
                          <a:spcPct val="11875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Funders could invest in initiatives that build the data capacity of local organizations and foster a culture of data-driven decision-making.</a:t>
                      </a:r>
                      <a:r>
                        <a:rPr b="0" i="0" lang="en-US" sz="1200" u="none" cap="none" strike="noStrike">
                          <a:solidFill>
                            <a:srgbClr val="002D5A"/>
                          </a:solidFill>
                          <a:latin typeface="Arial"/>
                          <a:ea typeface="Arial"/>
                          <a:cs typeface="Arial"/>
                          <a:sym typeface="Arial"/>
                        </a:rPr>
                        <a:t>​</a:t>
                      </a:r>
                      <a:endParaRPr b="0" i="0" sz="1800" u="none" cap="none" strike="noStrike">
                        <a:solidFill>
                          <a:srgbClr val="002D5A"/>
                        </a:solidFill>
                      </a:endParaRPr>
                    </a:p>
                  </a:txBody>
                  <a:tcPr marT="45475" marB="45475" marR="90950" marL="90950" anchor="ctr">
                    <a:lnL cap="flat" cmpd="sng" w="12700">
                      <a:solidFill>
                        <a:srgbClr val="FEFFFF"/>
                      </a:solidFill>
                      <a:prstDash val="solid"/>
                      <a:round/>
                      <a:headEnd len="sm" w="sm" type="none"/>
                      <a:tailEnd len="sm" w="sm" type="none"/>
                    </a:lnL>
                    <a:lnR cap="flat" cmpd="sng" w="9525">
                      <a:solidFill>
                        <a:srgbClr val="FAC003"/>
                      </a:solidFill>
                      <a:prstDash val="solid"/>
                      <a:round/>
                      <a:headEnd len="sm" w="sm" type="none"/>
                      <a:tailEnd len="sm" w="sm" type="none"/>
                    </a:lnR>
                    <a:lnT cap="flat" cmpd="sng" w="9525">
                      <a:solidFill>
                        <a:srgbClr val="FAC003"/>
                      </a:solidFill>
                      <a:prstDash val="solid"/>
                      <a:round/>
                      <a:headEnd len="sm" w="sm" type="none"/>
                      <a:tailEnd len="sm" w="sm" type="none"/>
                    </a:lnT>
                    <a:lnB cap="flat" cmpd="sng" w="9525">
                      <a:solidFill>
                        <a:srgbClr val="FAC003"/>
                      </a:solidFill>
                      <a:prstDash val="solid"/>
                      <a:round/>
                      <a:headEnd len="sm" w="sm" type="none"/>
                      <a:tailEnd len="sm" w="sm" type="none"/>
                    </a:lnB>
                    <a:solidFill>
                      <a:srgbClr val="FEFFFF"/>
                    </a:solidFill>
                  </a:tcPr>
                </a:tc>
              </a:tr>
            </a:tbl>
          </a:graphicData>
        </a:graphic>
      </p:graphicFrame>
      <p:sp>
        <p:nvSpPr>
          <p:cNvPr id="1451" name="Google Shape;1451;p41"/>
          <p:cNvSpPr/>
          <p:nvPr/>
        </p:nvSpPr>
        <p:spPr>
          <a:xfrm>
            <a:off x="917575" y="1825625"/>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Times"/>
              <a:buNone/>
            </a:pPr>
            <a:r>
              <a:rPr b="0" i="0" lang="en-US" sz="1800" u="none" cap="none" strike="noStrike">
                <a:solidFill>
                  <a:srgbClr val="000000"/>
                </a:solidFill>
                <a:latin typeface="Times"/>
                <a:ea typeface="Times"/>
                <a:cs typeface="Times"/>
                <a:sym typeface="Times"/>
              </a:rPr>
              <a:t>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52" name="Google Shape;1452;p41"/>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6" name="Shape 1456"/>
        <p:cNvGrpSpPr/>
        <p:nvPr/>
      </p:nvGrpSpPr>
      <p:grpSpPr>
        <a:xfrm>
          <a:off x="0" y="0"/>
          <a:ext cx="0" cy="0"/>
          <a:chOff x="0" y="0"/>
          <a:chExt cx="0" cy="0"/>
        </a:xfrm>
      </p:grpSpPr>
      <p:pic>
        <p:nvPicPr>
          <p:cNvPr descr="A city with buildings and a dome&#10;&#10;AI-generated content may be incorrect." id="1457" name="Google Shape;1457;p42"/>
          <p:cNvPicPr preferRelativeResize="0"/>
          <p:nvPr/>
        </p:nvPicPr>
        <p:blipFill rotWithShape="1">
          <a:blip r:embed="rId3">
            <a:alphaModFix amt="17000"/>
          </a:blip>
          <a:srcRect b="31037" l="7350" r="23776" t="283"/>
          <a:stretch/>
        </p:blipFill>
        <p:spPr>
          <a:xfrm>
            <a:off x="0" y="119"/>
            <a:ext cx="12210850" cy="6857881"/>
          </a:xfrm>
          <a:prstGeom prst="rect">
            <a:avLst/>
          </a:prstGeom>
          <a:noFill/>
          <a:ln>
            <a:noFill/>
          </a:ln>
        </p:spPr>
      </p:pic>
      <p:sp>
        <p:nvSpPr>
          <p:cNvPr id="1458" name="Google Shape;1458;p42"/>
          <p:cNvSpPr txBox="1"/>
          <p:nvPr/>
        </p:nvSpPr>
        <p:spPr>
          <a:xfrm>
            <a:off x="470595" y="218222"/>
            <a:ext cx="10750800" cy="1261500"/>
          </a:xfrm>
          <a:prstGeom prst="rect">
            <a:avLst/>
          </a:prstGeom>
          <a:noFill/>
          <a:ln>
            <a:noFill/>
          </a:ln>
        </p:spPr>
        <p:txBody>
          <a:bodyPr anchorCtr="0" anchor="t" bIns="121900" lIns="121900" spcFirstLastPara="1" rIns="121900" wrap="square" tIns="121900">
            <a:noAutofit/>
          </a:bodyPr>
          <a:lstStyle/>
          <a:p>
            <a:pPr indent="0" lvl="0" marL="0" marR="0" rtl="0" algn="l">
              <a:lnSpc>
                <a:spcPct val="90000"/>
              </a:lnSpc>
              <a:spcBef>
                <a:spcPts val="0"/>
              </a:spcBef>
              <a:spcAft>
                <a:spcPts val="0"/>
              </a:spcAft>
              <a:buClr>
                <a:srgbClr val="002D5A"/>
              </a:buClr>
              <a:buSzPts val="3200"/>
              <a:buFont typeface="DM Serif Display"/>
              <a:buNone/>
            </a:pPr>
            <a:r>
              <a:rPr b="0" i="0" lang="en-US" sz="3200" u="none" cap="none" strike="noStrike">
                <a:solidFill>
                  <a:srgbClr val="002D5A"/>
                </a:solidFill>
                <a:latin typeface="DM Serif Display"/>
                <a:ea typeface="DM Serif Display"/>
                <a:cs typeface="DM Serif Display"/>
                <a:sym typeface="DM Serif Display"/>
              </a:rPr>
              <a:t>Key lessons and funding strategies were observed from grantees as CNHF and funders look toward the future  </a:t>
            </a:r>
            <a:endParaRPr b="0" i="0" sz="3200" u="none" cap="none" strike="noStrike">
              <a:solidFill>
                <a:srgbClr val="002D5A"/>
              </a:solidFill>
              <a:latin typeface="DM Serif Display"/>
              <a:ea typeface="DM Serif Display"/>
              <a:cs typeface="DM Serif Display"/>
              <a:sym typeface="DM Serif Display"/>
            </a:endParaRPr>
          </a:p>
        </p:txBody>
      </p:sp>
      <p:sp>
        <p:nvSpPr>
          <p:cNvPr id="1459" name="Google Shape;1459;p42"/>
          <p:cNvSpPr txBox="1"/>
          <p:nvPr/>
        </p:nvSpPr>
        <p:spPr>
          <a:xfrm>
            <a:off x="2889781" y="1617364"/>
            <a:ext cx="6471237"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Key Lessons and Funding Strategies based on Stakeholder Interviews</a:t>
            </a:r>
            <a:endParaRPr b="0" i="0" sz="1400" u="none" cap="none" strike="noStrike">
              <a:solidFill>
                <a:srgbClr val="000000"/>
              </a:solidFill>
              <a:latin typeface="Arial"/>
              <a:ea typeface="Arial"/>
              <a:cs typeface="Arial"/>
              <a:sym typeface="Arial"/>
            </a:endParaRPr>
          </a:p>
        </p:txBody>
      </p:sp>
      <p:graphicFrame>
        <p:nvGraphicFramePr>
          <p:cNvPr id="1460" name="Google Shape;1460;p42"/>
          <p:cNvGraphicFramePr/>
          <p:nvPr/>
        </p:nvGraphicFramePr>
        <p:xfrm>
          <a:off x="924749" y="2192505"/>
          <a:ext cx="3000000" cy="3000000"/>
        </p:xfrm>
        <a:graphic>
          <a:graphicData uri="http://schemas.openxmlformats.org/drawingml/2006/table">
            <a:tbl>
              <a:tblPr>
                <a:noFill/>
                <a:tableStyleId>{8600967F-9AA1-49E3-92C7-DB71C1D0DE8E}</a:tableStyleId>
              </a:tblPr>
              <a:tblGrid>
                <a:gridCol w="1517700"/>
                <a:gridCol w="4121100"/>
                <a:gridCol w="4762500"/>
              </a:tblGrid>
              <a:tr h="304800">
                <a:tc>
                  <a:txBody>
                    <a:bodyPr/>
                    <a:lstStyle/>
                    <a:p>
                      <a:pPr indent="0" lvl="0" marL="0" marR="0" rtl="0" algn="l">
                        <a:lnSpc>
                          <a:spcPct val="118750"/>
                        </a:lnSpc>
                        <a:spcBef>
                          <a:spcPts val="0"/>
                        </a:spcBef>
                        <a:spcAft>
                          <a:spcPts val="0"/>
                        </a:spcAft>
                        <a:buClr>
                          <a:srgbClr val="000000"/>
                        </a:buClr>
                        <a:buSzPts val="1200"/>
                        <a:buFont typeface="Arial"/>
                        <a:buNone/>
                      </a:pPr>
                      <a:r>
                        <a:rPr b="1" i="0" lang="en-US" sz="1200" u="none" cap="none" strike="noStrike">
                          <a:solidFill>
                            <a:srgbClr val="FEFFFF"/>
                          </a:solidFill>
                          <a:latin typeface="Arial"/>
                          <a:ea typeface="Arial"/>
                          <a:cs typeface="Arial"/>
                          <a:sym typeface="Arial"/>
                        </a:rPr>
                        <a:t>Lesson​</a:t>
                      </a:r>
                      <a:endParaRPr b="1" i="0" sz="1800" u="none" cap="none" strike="noStrike">
                        <a:solidFill>
                          <a:srgbClr val="FEFFFF"/>
                        </a:solidFill>
                      </a:endParaRPr>
                    </a:p>
                  </a:txBody>
                  <a:tcPr marT="45725" marB="45725" marR="91450" marL="91450">
                    <a:lnL cap="flat" cmpd="sng" w="9525">
                      <a:solidFill>
                        <a:srgbClr val="FAC003"/>
                      </a:solidFill>
                      <a:prstDash val="solid"/>
                      <a:round/>
                      <a:headEnd len="sm" w="sm" type="none"/>
                      <a:tailEnd len="sm" w="sm" type="none"/>
                    </a:lnL>
                    <a:lnR cap="flat" cmpd="sng" w="12700">
                      <a:solidFill>
                        <a:srgbClr val="FEFFFF"/>
                      </a:solidFill>
                      <a:prstDash val="solid"/>
                      <a:round/>
                      <a:headEnd len="sm" w="sm" type="none"/>
                      <a:tailEnd len="sm" w="sm" type="none"/>
                    </a:lnR>
                    <a:lnT cap="flat" cmpd="sng" w="9525">
                      <a:solidFill>
                        <a:srgbClr val="FAC003"/>
                      </a:solidFill>
                      <a:prstDash val="solid"/>
                      <a:round/>
                      <a:headEnd len="sm" w="sm" type="none"/>
                      <a:tailEnd len="sm" w="sm" type="none"/>
                    </a:lnT>
                    <a:lnB cap="flat" cmpd="sng" w="9525">
                      <a:solidFill>
                        <a:srgbClr val="FAC003"/>
                      </a:solidFill>
                      <a:prstDash val="solid"/>
                      <a:round/>
                      <a:headEnd len="sm" w="sm" type="none"/>
                      <a:tailEnd len="sm" w="sm" type="none"/>
                    </a:lnB>
                    <a:solidFill>
                      <a:srgbClr val="FAC003"/>
                    </a:solidFill>
                  </a:tcPr>
                </a:tc>
                <a:tc>
                  <a:txBody>
                    <a:bodyPr/>
                    <a:lstStyle/>
                    <a:p>
                      <a:pPr indent="0" lvl="0" marL="0" marR="0" rtl="0" algn="l">
                        <a:lnSpc>
                          <a:spcPct val="118750"/>
                        </a:lnSpc>
                        <a:spcBef>
                          <a:spcPts val="0"/>
                        </a:spcBef>
                        <a:spcAft>
                          <a:spcPts val="0"/>
                        </a:spcAft>
                        <a:buClr>
                          <a:srgbClr val="000000"/>
                        </a:buClr>
                        <a:buSzPts val="1200"/>
                        <a:buFont typeface="Arial"/>
                        <a:buNone/>
                      </a:pPr>
                      <a:r>
                        <a:rPr b="1" i="0" lang="en-US" sz="1200" u="none" cap="none" strike="noStrike">
                          <a:solidFill>
                            <a:srgbClr val="FEFFFF"/>
                          </a:solidFill>
                          <a:latin typeface="Arial"/>
                          <a:ea typeface="Arial"/>
                          <a:cs typeface="Arial"/>
                          <a:sym typeface="Arial"/>
                        </a:rPr>
                        <a:t>Descriptions​</a:t>
                      </a:r>
                      <a:endParaRPr b="1" i="0" sz="1800" u="none" cap="none" strike="noStrike">
                        <a:solidFill>
                          <a:srgbClr val="FEFFFF"/>
                        </a:solidFill>
                      </a:endParaRPr>
                    </a:p>
                  </a:txBody>
                  <a:tcPr marT="45725" marB="45725" marR="91450" marL="91450">
                    <a:lnL cap="flat" cmpd="sng" w="12700">
                      <a:solidFill>
                        <a:srgbClr val="FEFFFF"/>
                      </a:solidFill>
                      <a:prstDash val="solid"/>
                      <a:round/>
                      <a:headEnd len="sm" w="sm" type="none"/>
                      <a:tailEnd len="sm" w="sm" type="none"/>
                    </a:lnL>
                    <a:lnR cap="flat" cmpd="sng" w="12700">
                      <a:solidFill>
                        <a:srgbClr val="FEFFFF"/>
                      </a:solidFill>
                      <a:prstDash val="solid"/>
                      <a:round/>
                      <a:headEnd len="sm" w="sm" type="none"/>
                      <a:tailEnd len="sm" w="sm" type="none"/>
                    </a:lnR>
                    <a:lnT cap="flat" cmpd="sng" w="9525">
                      <a:solidFill>
                        <a:srgbClr val="FAC003"/>
                      </a:solidFill>
                      <a:prstDash val="solid"/>
                      <a:round/>
                      <a:headEnd len="sm" w="sm" type="none"/>
                      <a:tailEnd len="sm" w="sm" type="none"/>
                    </a:lnT>
                    <a:lnB cap="flat" cmpd="sng" w="9525">
                      <a:solidFill>
                        <a:srgbClr val="FAC003"/>
                      </a:solidFill>
                      <a:prstDash val="solid"/>
                      <a:round/>
                      <a:headEnd len="sm" w="sm" type="none"/>
                      <a:tailEnd len="sm" w="sm" type="none"/>
                    </a:lnB>
                    <a:solidFill>
                      <a:srgbClr val="FAC003"/>
                    </a:solidFill>
                  </a:tcPr>
                </a:tc>
                <a:tc>
                  <a:txBody>
                    <a:bodyPr/>
                    <a:lstStyle/>
                    <a:p>
                      <a:pPr indent="0" lvl="0" marL="0" marR="0" rtl="0" algn="l">
                        <a:lnSpc>
                          <a:spcPct val="118750"/>
                        </a:lnSpc>
                        <a:spcBef>
                          <a:spcPts val="0"/>
                        </a:spcBef>
                        <a:spcAft>
                          <a:spcPts val="0"/>
                        </a:spcAft>
                        <a:buClr>
                          <a:srgbClr val="000000"/>
                        </a:buClr>
                        <a:buSzPts val="1200"/>
                        <a:buFont typeface="Arial"/>
                        <a:buNone/>
                      </a:pPr>
                      <a:r>
                        <a:rPr b="1" i="0" lang="en-US" sz="1200" u="none" cap="none" strike="noStrike">
                          <a:solidFill>
                            <a:srgbClr val="FEFFFF"/>
                          </a:solidFill>
                          <a:latin typeface="Arial"/>
                          <a:ea typeface="Arial"/>
                          <a:cs typeface="Arial"/>
                          <a:sym typeface="Arial"/>
                        </a:rPr>
                        <a:t>Funding Insights​</a:t>
                      </a:r>
                      <a:endParaRPr b="1" i="0" sz="1800" u="none" cap="none" strike="noStrike">
                        <a:solidFill>
                          <a:srgbClr val="FEFFFF"/>
                        </a:solidFill>
                      </a:endParaRPr>
                    </a:p>
                  </a:txBody>
                  <a:tcPr marT="45725" marB="45725" marR="91450" marL="91450">
                    <a:lnL cap="flat" cmpd="sng" w="12700">
                      <a:solidFill>
                        <a:srgbClr val="FEFFFF"/>
                      </a:solidFill>
                      <a:prstDash val="solid"/>
                      <a:round/>
                      <a:headEnd len="sm" w="sm" type="none"/>
                      <a:tailEnd len="sm" w="sm" type="none"/>
                    </a:lnL>
                    <a:lnR cap="flat" cmpd="sng" w="9525">
                      <a:solidFill>
                        <a:srgbClr val="FAC003"/>
                      </a:solidFill>
                      <a:prstDash val="solid"/>
                      <a:round/>
                      <a:headEnd len="sm" w="sm" type="none"/>
                      <a:tailEnd len="sm" w="sm" type="none"/>
                    </a:lnR>
                    <a:lnT cap="flat" cmpd="sng" w="9525">
                      <a:solidFill>
                        <a:srgbClr val="FAC003"/>
                      </a:solidFill>
                      <a:prstDash val="solid"/>
                      <a:round/>
                      <a:headEnd len="sm" w="sm" type="none"/>
                      <a:tailEnd len="sm" w="sm" type="none"/>
                    </a:lnT>
                    <a:lnB cap="flat" cmpd="sng" w="9525">
                      <a:solidFill>
                        <a:srgbClr val="FAC003"/>
                      </a:solidFill>
                      <a:prstDash val="solid"/>
                      <a:round/>
                      <a:headEnd len="sm" w="sm" type="none"/>
                      <a:tailEnd len="sm" w="sm" type="none"/>
                    </a:lnB>
                    <a:solidFill>
                      <a:srgbClr val="FAC003"/>
                    </a:solidFill>
                  </a:tcPr>
                </a:tc>
              </a:tr>
              <a:tr h="1123950">
                <a:tc>
                  <a:txBody>
                    <a:bodyPr/>
                    <a:lstStyle/>
                    <a:p>
                      <a:pPr indent="0" lvl="0" marL="0" marR="0" rtl="0" algn="l">
                        <a:lnSpc>
                          <a:spcPct val="11875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Addressing Imm- </a:t>
                      </a:r>
                      <a:r>
                        <a:rPr b="1" lang="en-US" sz="1200" u="none" cap="none" strike="noStrike"/>
                        <a:t>e</a:t>
                      </a:r>
                      <a:r>
                        <a:rPr b="1" i="0" lang="en-US" sz="1200" u="none" cap="none" strike="noStrike">
                          <a:solidFill>
                            <a:srgbClr val="000000"/>
                          </a:solidFill>
                          <a:latin typeface="Arial"/>
                          <a:ea typeface="Arial"/>
                          <a:cs typeface="Arial"/>
                          <a:sym typeface="Arial"/>
                        </a:rPr>
                        <a:t>diate</a:t>
                      </a:r>
                      <a:r>
                        <a:rPr b="1" lang="en-US" sz="1200" u="none" cap="none" strike="noStrike"/>
                        <a:t> </a:t>
                      </a:r>
                      <a:r>
                        <a:rPr b="1" i="0" lang="en-US" sz="1200" u="none" cap="none" strike="noStrike">
                          <a:solidFill>
                            <a:srgbClr val="000000"/>
                          </a:solidFill>
                          <a:latin typeface="Arial"/>
                          <a:ea typeface="Arial"/>
                          <a:cs typeface="Arial"/>
                          <a:sym typeface="Arial"/>
                        </a:rPr>
                        <a:t>Needs  While Planning for the Long</a:t>
                      </a:r>
                      <a:r>
                        <a:rPr b="1" lang="en-US" sz="1200" u="none" cap="none" strike="noStrike"/>
                        <a:t>-</a:t>
                      </a:r>
                      <a:r>
                        <a:rPr b="1" i="0" lang="en-US" sz="1200" u="none" cap="none" strike="noStrike">
                          <a:solidFill>
                            <a:srgbClr val="000000"/>
                          </a:solidFill>
                          <a:latin typeface="Arial"/>
                          <a:ea typeface="Arial"/>
                          <a:cs typeface="Arial"/>
                          <a:sym typeface="Arial"/>
                        </a:rPr>
                        <a:t>Term</a:t>
                      </a:r>
                      <a:r>
                        <a:rPr b="0" i="0" lang="en-US" sz="1200" u="none" cap="none" strike="noStrike">
                          <a:solidFill>
                            <a:srgbClr val="002D5A"/>
                          </a:solidFill>
                          <a:latin typeface="Arial"/>
                          <a:ea typeface="Arial"/>
                          <a:cs typeface="Arial"/>
                          <a:sym typeface="Arial"/>
                        </a:rPr>
                        <a:t>​</a:t>
                      </a:r>
                      <a:endParaRPr b="0" i="0" sz="1800" u="none" cap="none" strike="noStrike">
                        <a:solidFill>
                          <a:srgbClr val="002D5A"/>
                        </a:solidFill>
                      </a:endParaRPr>
                    </a:p>
                  </a:txBody>
                  <a:tcPr marT="45725" marB="45725" marR="91450" marL="91450" anchor="ctr">
                    <a:lnL cap="flat" cmpd="sng" w="9525">
                      <a:solidFill>
                        <a:srgbClr val="FAC003"/>
                      </a:solidFill>
                      <a:prstDash val="solid"/>
                      <a:round/>
                      <a:headEnd len="sm" w="sm" type="none"/>
                      <a:tailEnd len="sm" w="sm" type="none"/>
                    </a:lnL>
                    <a:lnR cap="flat" cmpd="sng" w="12700">
                      <a:solidFill>
                        <a:srgbClr val="FEFFFF"/>
                      </a:solidFill>
                      <a:prstDash val="solid"/>
                      <a:round/>
                      <a:headEnd len="sm" w="sm" type="none"/>
                      <a:tailEnd len="sm" w="sm" type="none"/>
                    </a:lnR>
                    <a:lnT cap="flat" cmpd="sng" w="9525">
                      <a:solidFill>
                        <a:srgbClr val="FAC003"/>
                      </a:solidFill>
                      <a:prstDash val="solid"/>
                      <a:round/>
                      <a:headEnd len="sm" w="sm" type="none"/>
                      <a:tailEnd len="sm" w="sm" type="none"/>
                    </a:lnT>
                    <a:lnB cap="flat" cmpd="sng" w="9525">
                      <a:solidFill>
                        <a:srgbClr val="FAC003"/>
                      </a:solidFill>
                      <a:prstDash val="solid"/>
                      <a:round/>
                      <a:headEnd len="sm" w="sm" type="none"/>
                      <a:tailEnd len="sm" w="sm" type="none"/>
                    </a:lnB>
                    <a:solidFill>
                      <a:srgbClr val="FEF4E7"/>
                    </a:solidFill>
                  </a:tcPr>
                </a:tc>
                <a:tc>
                  <a:txBody>
                    <a:bodyPr/>
                    <a:lstStyle/>
                    <a:p>
                      <a:pPr indent="0" lvl="0" marL="0" marR="0" rtl="0" algn="l">
                        <a:lnSpc>
                          <a:spcPct val="11875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Immediate barriers, such as transportation and housing, must be addressed alongside long-term goals like career development and education, so Opportunity Youth cannot fully engage with longer-term opportunities.</a:t>
                      </a:r>
                      <a:r>
                        <a:rPr b="0" i="0" lang="en-US" sz="1200" u="none" cap="none" strike="noStrike">
                          <a:solidFill>
                            <a:srgbClr val="002D5A"/>
                          </a:solidFill>
                          <a:latin typeface="Arial"/>
                          <a:ea typeface="Arial"/>
                          <a:cs typeface="Arial"/>
                          <a:sym typeface="Arial"/>
                        </a:rPr>
                        <a:t>​</a:t>
                      </a:r>
                      <a:endParaRPr b="0" i="0" sz="1800" u="none" cap="none" strike="noStrike">
                        <a:solidFill>
                          <a:srgbClr val="002D5A"/>
                        </a:solidFill>
                      </a:endParaRPr>
                    </a:p>
                  </a:txBody>
                  <a:tcPr marT="45725" marB="45725" marR="91450" marL="91450" anchor="ctr">
                    <a:lnL cap="flat" cmpd="sng" w="12700">
                      <a:solidFill>
                        <a:srgbClr val="FEFFFF"/>
                      </a:solidFill>
                      <a:prstDash val="solid"/>
                      <a:round/>
                      <a:headEnd len="sm" w="sm" type="none"/>
                      <a:tailEnd len="sm" w="sm" type="none"/>
                    </a:lnL>
                    <a:lnR cap="flat" cmpd="sng" w="12700">
                      <a:solidFill>
                        <a:srgbClr val="FEFFFF"/>
                      </a:solidFill>
                      <a:prstDash val="solid"/>
                      <a:round/>
                      <a:headEnd len="sm" w="sm" type="none"/>
                      <a:tailEnd len="sm" w="sm" type="none"/>
                    </a:lnR>
                    <a:lnT cap="flat" cmpd="sng" w="9525">
                      <a:solidFill>
                        <a:srgbClr val="FAC003"/>
                      </a:solidFill>
                      <a:prstDash val="solid"/>
                      <a:round/>
                      <a:headEnd len="sm" w="sm" type="none"/>
                      <a:tailEnd len="sm" w="sm" type="none"/>
                    </a:lnT>
                    <a:lnB cap="flat" cmpd="sng" w="9525">
                      <a:solidFill>
                        <a:srgbClr val="FAC003"/>
                      </a:solidFill>
                      <a:prstDash val="solid"/>
                      <a:round/>
                      <a:headEnd len="sm" w="sm" type="none"/>
                      <a:tailEnd len="sm" w="sm" type="none"/>
                    </a:lnB>
                    <a:solidFill>
                      <a:srgbClr val="FEF4E7"/>
                    </a:solidFill>
                  </a:tcPr>
                </a:tc>
                <a:tc>
                  <a:txBody>
                    <a:bodyPr/>
                    <a:lstStyle/>
                    <a:p>
                      <a:pPr indent="0" lvl="0" marL="0" marR="0" rtl="0" algn="l">
                        <a:lnSpc>
                          <a:spcPct val="11875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Funders could support programs that offer holistic services, combining short-term relief with pathways to sustainable futures.</a:t>
                      </a:r>
                      <a:r>
                        <a:rPr b="0" i="0" lang="en-US" sz="1200" u="none" cap="none" strike="noStrike">
                          <a:solidFill>
                            <a:srgbClr val="002D5A"/>
                          </a:solidFill>
                          <a:latin typeface="Arial"/>
                          <a:ea typeface="Arial"/>
                          <a:cs typeface="Arial"/>
                          <a:sym typeface="Arial"/>
                        </a:rPr>
                        <a:t>​</a:t>
                      </a:r>
                      <a:endParaRPr b="0" i="0" sz="1800" u="none" cap="none" strike="noStrike">
                        <a:solidFill>
                          <a:srgbClr val="002D5A"/>
                        </a:solidFill>
                      </a:endParaRPr>
                    </a:p>
                  </a:txBody>
                  <a:tcPr marT="45725" marB="45725" marR="91450" marL="91450" anchor="ctr">
                    <a:lnL cap="flat" cmpd="sng" w="12700">
                      <a:solidFill>
                        <a:srgbClr val="FEFFFF"/>
                      </a:solidFill>
                      <a:prstDash val="solid"/>
                      <a:round/>
                      <a:headEnd len="sm" w="sm" type="none"/>
                      <a:tailEnd len="sm" w="sm" type="none"/>
                    </a:lnL>
                    <a:lnR cap="flat" cmpd="sng" w="9525">
                      <a:solidFill>
                        <a:srgbClr val="FAC003"/>
                      </a:solidFill>
                      <a:prstDash val="solid"/>
                      <a:round/>
                      <a:headEnd len="sm" w="sm" type="none"/>
                      <a:tailEnd len="sm" w="sm" type="none"/>
                    </a:lnR>
                    <a:lnT cap="flat" cmpd="sng" w="9525">
                      <a:solidFill>
                        <a:srgbClr val="FAC003"/>
                      </a:solidFill>
                      <a:prstDash val="solid"/>
                      <a:round/>
                      <a:headEnd len="sm" w="sm" type="none"/>
                      <a:tailEnd len="sm" w="sm" type="none"/>
                    </a:lnT>
                    <a:lnB cap="flat" cmpd="sng" w="9525">
                      <a:solidFill>
                        <a:srgbClr val="FAC003"/>
                      </a:solidFill>
                      <a:prstDash val="solid"/>
                      <a:round/>
                      <a:headEnd len="sm" w="sm" type="none"/>
                      <a:tailEnd len="sm" w="sm" type="none"/>
                    </a:lnB>
                    <a:solidFill>
                      <a:srgbClr val="FEF4E7"/>
                    </a:solidFill>
                  </a:tcPr>
                </a:tc>
              </a:tr>
              <a:tr h="952500">
                <a:tc>
                  <a:txBody>
                    <a:bodyPr/>
                    <a:lstStyle/>
                    <a:p>
                      <a:pPr indent="0" lvl="0" marL="0" marR="0" rtl="0" algn="l">
                        <a:lnSpc>
                          <a:spcPct val="11875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Importance of Listening to Youth Voices</a:t>
                      </a:r>
                      <a:r>
                        <a:rPr b="0" i="0" lang="en-US" sz="1200" u="none" cap="none" strike="noStrike">
                          <a:solidFill>
                            <a:srgbClr val="002D5A"/>
                          </a:solidFill>
                          <a:latin typeface="Arial"/>
                          <a:ea typeface="Arial"/>
                          <a:cs typeface="Arial"/>
                          <a:sym typeface="Arial"/>
                        </a:rPr>
                        <a:t>​</a:t>
                      </a:r>
                      <a:endParaRPr b="0" i="0" sz="1800" u="none" cap="none" strike="noStrike">
                        <a:solidFill>
                          <a:srgbClr val="002D5A"/>
                        </a:solidFill>
                      </a:endParaRPr>
                    </a:p>
                  </a:txBody>
                  <a:tcPr marT="45725" marB="45725" marR="91450" marL="91450" anchor="ctr">
                    <a:lnL cap="flat" cmpd="sng" w="9525">
                      <a:solidFill>
                        <a:srgbClr val="FAC003"/>
                      </a:solidFill>
                      <a:prstDash val="solid"/>
                      <a:round/>
                      <a:headEnd len="sm" w="sm" type="none"/>
                      <a:tailEnd len="sm" w="sm" type="none"/>
                    </a:lnL>
                    <a:lnR cap="flat" cmpd="sng" w="12700">
                      <a:solidFill>
                        <a:srgbClr val="FEFFFF"/>
                      </a:solidFill>
                      <a:prstDash val="solid"/>
                      <a:round/>
                      <a:headEnd len="sm" w="sm" type="none"/>
                      <a:tailEnd len="sm" w="sm" type="none"/>
                    </a:lnR>
                    <a:lnT cap="flat" cmpd="sng" w="9525">
                      <a:solidFill>
                        <a:srgbClr val="FAC003"/>
                      </a:solidFill>
                      <a:prstDash val="solid"/>
                      <a:round/>
                      <a:headEnd len="sm" w="sm" type="none"/>
                      <a:tailEnd len="sm" w="sm" type="none"/>
                    </a:lnT>
                    <a:lnB cap="flat" cmpd="sng" w="9525">
                      <a:solidFill>
                        <a:srgbClr val="FAC003"/>
                      </a:solidFill>
                      <a:prstDash val="solid"/>
                      <a:round/>
                      <a:headEnd len="sm" w="sm" type="none"/>
                      <a:tailEnd len="sm" w="sm" type="none"/>
                    </a:lnB>
                    <a:solidFill>
                      <a:srgbClr val="FEFFFF"/>
                    </a:solidFill>
                  </a:tcPr>
                </a:tc>
                <a:tc>
                  <a:txBody>
                    <a:bodyPr/>
                    <a:lstStyle/>
                    <a:p>
                      <a:pPr indent="0" lvl="0" marL="0" marR="0" rtl="0" algn="l">
                        <a:lnSpc>
                          <a:spcPct val="11875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Effective programs are those that listen to and incorporate the voices of Opportunity Youth. Interviewees mentioned that when youth are involved in designing and evaluating programs, the initiatives are more likely to succeed.</a:t>
                      </a:r>
                      <a:r>
                        <a:rPr b="0" i="0" lang="en-US" sz="1200" u="none" cap="none" strike="noStrike">
                          <a:solidFill>
                            <a:srgbClr val="002D5A"/>
                          </a:solidFill>
                          <a:latin typeface="Arial"/>
                          <a:ea typeface="Arial"/>
                          <a:cs typeface="Arial"/>
                          <a:sym typeface="Arial"/>
                        </a:rPr>
                        <a:t>​</a:t>
                      </a:r>
                      <a:endParaRPr b="0" i="0" sz="1800" u="none" cap="none" strike="noStrike">
                        <a:solidFill>
                          <a:srgbClr val="002D5A"/>
                        </a:solidFill>
                      </a:endParaRPr>
                    </a:p>
                  </a:txBody>
                  <a:tcPr marT="45725" marB="45725" marR="91450" marL="91450" anchor="ctr">
                    <a:lnL cap="flat" cmpd="sng" w="12700">
                      <a:solidFill>
                        <a:srgbClr val="FEFFFF"/>
                      </a:solidFill>
                      <a:prstDash val="solid"/>
                      <a:round/>
                      <a:headEnd len="sm" w="sm" type="none"/>
                      <a:tailEnd len="sm" w="sm" type="none"/>
                    </a:lnL>
                    <a:lnR cap="flat" cmpd="sng" w="12700">
                      <a:solidFill>
                        <a:srgbClr val="FEFFFF"/>
                      </a:solidFill>
                      <a:prstDash val="solid"/>
                      <a:round/>
                      <a:headEnd len="sm" w="sm" type="none"/>
                      <a:tailEnd len="sm" w="sm" type="none"/>
                    </a:lnR>
                    <a:lnT cap="flat" cmpd="sng" w="9525">
                      <a:solidFill>
                        <a:srgbClr val="FAC003"/>
                      </a:solidFill>
                      <a:prstDash val="solid"/>
                      <a:round/>
                      <a:headEnd len="sm" w="sm" type="none"/>
                      <a:tailEnd len="sm" w="sm" type="none"/>
                    </a:lnT>
                    <a:lnB cap="flat" cmpd="sng" w="9525">
                      <a:solidFill>
                        <a:srgbClr val="FAC003"/>
                      </a:solidFill>
                      <a:prstDash val="solid"/>
                      <a:round/>
                      <a:headEnd len="sm" w="sm" type="none"/>
                      <a:tailEnd len="sm" w="sm" type="none"/>
                    </a:lnB>
                    <a:solidFill>
                      <a:srgbClr val="FEFFFF"/>
                    </a:solidFill>
                  </a:tcPr>
                </a:tc>
                <a:tc>
                  <a:txBody>
                    <a:bodyPr/>
                    <a:lstStyle/>
                    <a:p>
                      <a:pPr indent="0" lvl="0" marL="0" marR="0" rtl="0" algn="l">
                        <a:lnSpc>
                          <a:spcPct val="11875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Encouraging youth participation in program design and decision-making processes ensures that investments align with their actual needs and aspirations. The Foundation could fund initiatives that prioritize youth leadership and co-creation.</a:t>
                      </a:r>
                      <a:r>
                        <a:rPr b="0" i="0" lang="en-US" sz="1200" u="none" cap="none" strike="noStrike">
                          <a:solidFill>
                            <a:srgbClr val="002D5A"/>
                          </a:solidFill>
                          <a:latin typeface="Arial"/>
                          <a:ea typeface="Arial"/>
                          <a:cs typeface="Arial"/>
                          <a:sym typeface="Arial"/>
                        </a:rPr>
                        <a:t>​</a:t>
                      </a:r>
                      <a:endParaRPr b="0" i="0" sz="1800" u="none" cap="none" strike="noStrike">
                        <a:solidFill>
                          <a:srgbClr val="002D5A"/>
                        </a:solidFill>
                      </a:endParaRPr>
                    </a:p>
                  </a:txBody>
                  <a:tcPr marT="45725" marB="45725" marR="91450" marL="91450" anchor="ctr">
                    <a:lnL cap="flat" cmpd="sng" w="12700">
                      <a:solidFill>
                        <a:srgbClr val="FEFFFF"/>
                      </a:solidFill>
                      <a:prstDash val="solid"/>
                      <a:round/>
                      <a:headEnd len="sm" w="sm" type="none"/>
                      <a:tailEnd len="sm" w="sm" type="none"/>
                    </a:lnL>
                    <a:lnR cap="flat" cmpd="sng" w="9525">
                      <a:solidFill>
                        <a:srgbClr val="FAC003"/>
                      </a:solidFill>
                      <a:prstDash val="solid"/>
                      <a:round/>
                      <a:headEnd len="sm" w="sm" type="none"/>
                      <a:tailEnd len="sm" w="sm" type="none"/>
                    </a:lnR>
                    <a:lnT cap="flat" cmpd="sng" w="9525">
                      <a:solidFill>
                        <a:srgbClr val="FAC003"/>
                      </a:solidFill>
                      <a:prstDash val="solid"/>
                      <a:round/>
                      <a:headEnd len="sm" w="sm" type="none"/>
                      <a:tailEnd len="sm" w="sm" type="none"/>
                    </a:lnT>
                    <a:lnB cap="flat" cmpd="sng" w="9525">
                      <a:solidFill>
                        <a:srgbClr val="FAC003"/>
                      </a:solidFill>
                      <a:prstDash val="solid"/>
                      <a:round/>
                      <a:headEnd len="sm" w="sm" type="none"/>
                      <a:tailEnd len="sm" w="sm" type="none"/>
                    </a:lnB>
                    <a:solidFill>
                      <a:srgbClr val="FEFFFF"/>
                    </a:solidFill>
                  </a:tcPr>
                </a:tc>
              </a:tr>
              <a:tr h="952500">
                <a:tc>
                  <a:txBody>
                    <a:bodyPr/>
                    <a:lstStyle/>
                    <a:p>
                      <a:pPr indent="0" lvl="0" marL="0" marR="0" rtl="0" algn="l">
                        <a:lnSpc>
                          <a:spcPct val="11875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Resilience and Adaptability in the Face of Challenges</a:t>
                      </a:r>
                      <a:r>
                        <a:rPr b="0" i="0" lang="en-US" sz="1200" u="none" cap="none" strike="noStrike">
                          <a:solidFill>
                            <a:srgbClr val="002D5A"/>
                          </a:solidFill>
                          <a:latin typeface="Arial"/>
                          <a:ea typeface="Arial"/>
                          <a:cs typeface="Arial"/>
                          <a:sym typeface="Arial"/>
                        </a:rPr>
                        <a:t>​</a:t>
                      </a:r>
                      <a:endParaRPr b="0" i="0" sz="1800" u="none" cap="none" strike="noStrike">
                        <a:solidFill>
                          <a:srgbClr val="002D5A"/>
                        </a:solidFill>
                      </a:endParaRPr>
                    </a:p>
                  </a:txBody>
                  <a:tcPr marT="45725" marB="45725" marR="91450" marL="91450" anchor="ctr">
                    <a:lnL cap="flat" cmpd="sng" w="9525">
                      <a:solidFill>
                        <a:srgbClr val="FAC003"/>
                      </a:solidFill>
                      <a:prstDash val="solid"/>
                      <a:round/>
                      <a:headEnd len="sm" w="sm" type="none"/>
                      <a:tailEnd len="sm" w="sm" type="none"/>
                    </a:lnL>
                    <a:lnR cap="flat" cmpd="sng" w="12700">
                      <a:solidFill>
                        <a:srgbClr val="FEFFFF"/>
                      </a:solidFill>
                      <a:prstDash val="solid"/>
                      <a:round/>
                      <a:headEnd len="sm" w="sm" type="none"/>
                      <a:tailEnd len="sm" w="sm" type="none"/>
                    </a:lnR>
                    <a:lnT cap="flat" cmpd="sng" w="9525">
                      <a:solidFill>
                        <a:srgbClr val="FAC003"/>
                      </a:solidFill>
                      <a:prstDash val="solid"/>
                      <a:round/>
                      <a:headEnd len="sm" w="sm" type="none"/>
                      <a:tailEnd len="sm" w="sm" type="none"/>
                    </a:lnT>
                    <a:lnB cap="flat" cmpd="sng" w="9525">
                      <a:solidFill>
                        <a:srgbClr val="FAC003"/>
                      </a:solidFill>
                      <a:prstDash val="solid"/>
                      <a:round/>
                      <a:headEnd len="sm" w="sm" type="none"/>
                      <a:tailEnd len="sm" w="sm" type="none"/>
                    </a:lnB>
                    <a:solidFill>
                      <a:srgbClr val="FEF4E7"/>
                    </a:solidFill>
                  </a:tcPr>
                </a:tc>
                <a:tc>
                  <a:txBody>
                    <a:bodyPr/>
                    <a:lstStyle/>
                    <a:p>
                      <a:pPr indent="0" lvl="0" marL="0" marR="0" rtl="0" algn="l">
                        <a:lnSpc>
                          <a:spcPct val="11875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The need for emergency funds, mental health support, and flexible programming to address vulnerabilities in OY ecosystem became evident with COVID-19 pandemic</a:t>
                      </a:r>
                      <a:r>
                        <a:rPr b="0" i="0" lang="en-US" sz="1200" u="none" cap="none" strike="noStrike">
                          <a:solidFill>
                            <a:srgbClr val="002D5A"/>
                          </a:solidFill>
                          <a:latin typeface="Arial"/>
                          <a:ea typeface="Arial"/>
                          <a:cs typeface="Arial"/>
                          <a:sym typeface="Arial"/>
                        </a:rPr>
                        <a:t>​</a:t>
                      </a:r>
                      <a:endParaRPr b="0" i="0" sz="1800" u="none" cap="none" strike="noStrike">
                        <a:solidFill>
                          <a:srgbClr val="002D5A"/>
                        </a:solidFill>
                      </a:endParaRPr>
                    </a:p>
                  </a:txBody>
                  <a:tcPr marT="45725" marB="45725" marR="91450" marL="91450" anchor="ctr">
                    <a:lnL cap="flat" cmpd="sng" w="12700">
                      <a:solidFill>
                        <a:srgbClr val="FEFFFF"/>
                      </a:solidFill>
                      <a:prstDash val="solid"/>
                      <a:round/>
                      <a:headEnd len="sm" w="sm" type="none"/>
                      <a:tailEnd len="sm" w="sm" type="none"/>
                    </a:lnL>
                    <a:lnR cap="flat" cmpd="sng" w="12700">
                      <a:solidFill>
                        <a:srgbClr val="FEFFFF"/>
                      </a:solidFill>
                      <a:prstDash val="solid"/>
                      <a:round/>
                      <a:headEnd len="sm" w="sm" type="none"/>
                      <a:tailEnd len="sm" w="sm" type="none"/>
                    </a:lnR>
                    <a:lnT cap="flat" cmpd="sng" w="9525">
                      <a:solidFill>
                        <a:srgbClr val="FAC003"/>
                      </a:solidFill>
                      <a:prstDash val="solid"/>
                      <a:round/>
                      <a:headEnd len="sm" w="sm" type="none"/>
                      <a:tailEnd len="sm" w="sm" type="none"/>
                    </a:lnT>
                    <a:lnB cap="flat" cmpd="sng" w="9525">
                      <a:solidFill>
                        <a:srgbClr val="FAC003"/>
                      </a:solidFill>
                      <a:prstDash val="solid"/>
                      <a:round/>
                      <a:headEnd len="sm" w="sm" type="none"/>
                      <a:tailEnd len="sm" w="sm" type="none"/>
                    </a:lnB>
                    <a:solidFill>
                      <a:srgbClr val="FEF4E7"/>
                    </a:solidFill>
                  </a:tcPr>
                </a:tc>
                <a:tc>
                  <a:txBody>
                    <a:bodyPr/>
                    <a:lstStyle/>
                    <a:p>
                      <a:pPr indent="0" lvl="0" marL="0" marR="0" rtl="0" algn="l">
                        <a:lnSpc>
                          <a:spcPct val="11875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Building resilience into the funding strategy is crucial. The Foundation should consider creating emergency funds, supporting mental health initiatives, and allowing grantees flexibility in how they use funds to adapt to crises.</a:t>
                      </a:r>
                      <a:r>
                        <a:rPr b="0" i="0" lang="en-US" sz="1200" u="none" cap="none" strike="noStrike">
                          <a:solidFill>
                            <a:srgbClr val="002D5A"/>
                          </a:solidFill>
                          <a:latin typeface="Arial"/>
                          <a:ea typeface="Arial"/>
                          <a:cs typeface="Arial"/>
                          <a:sym typeface="Arial"/>
                        </a:rPr>
                        <a:t>​</a:t>
                      </a:r>
                      <a:endParaRPr b="0" i="0" sz="1800" u="none" cap="none" strike="noStrike">
                        <a:solidFill>
                          <a:srgbClr val="002D5A"/>
                        </a:solidFill>
                      </a:endParaRPr>
                    </a:p>
                  </a:txBody>
                  <a:tcPr marT="45725" marB="45725" marR="91450" marL="91450" anchor="ctr">
                    <a:lnL cap="flat" cmpd="sng" w="12700">
                      <a:solidFill>
                        <a:srgbClr val="FEFFFF"/>
                      </a:solidFill>
                      <a:prstDash val="solid"/>
                      <a:round/>
                      <a:headEnd len="sm" w="sm" type="none"/>
                      <a:tailEnd len="sm" w="sm" type="none"/>
                    </a:lnL>
                    <a:lnR cap="flat" cmpd="sng" w="9525">
                      <a:solidFill>
                        <a:srgbClr val="FAC003"/>
                      </a:solidFill>
                      <a:prstDash val="solid"/>
                      <a:round/>
                      <a:headEnd len="sm" w="sm" type="none"/>
                      <a:tailEnd len="sm" w="sm" type="none"/>
                    </a:lnR>
                    <a:lnT cap="flat" cmpd="sng" w="9525">
                      <a:solidFill>
                        <a:srgbClr val="FAC003"/>
                      </a:solidFill>
                      <a:prstDash val="solid"/>
                      <a:round/>
                      <a:headEnd len="sm" w="sm" type="none"/>
                      <a:tailEnd len="sm" w="sm" type="none"/>
                    </a:lnT>
                    <a:lnB cap="flat" cmpd="sng" w="9525">
                      <a:solidFill>
                        <a:srgbClr val="FAC003"/>
                      </a:solidFill>
                      <a:prstDash val="solid"/>
                      <a:round/>
                      <a:headEnd len="sm" w="sm" type="none"/>
                      <a:tailEnd len="sm" w="sm" type="none"/>
                    </a:lnB>
                    <a:solidFill>
                      <a:srgbClr val="FEF4E7"/>
                    </a:solidFill>
                  </a:tcPr>
                </a:tc>
              </a:tr>
            </a:tbl>
          </a:graphicData>
        </a:graphic>
      </p:graphicFrame>
      <p:sp>
        <p:nvSpPr>
          <p:cNvPr id="1461" name="Google Shape;1461;p42"/>
          <p:cNvSpPr/>
          <p:nvPr/>
        </p:nvSpPr>
        <p:spPr>
          <a:xfrm>
            <a:off x="895350" y="2335213"/>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Times"/>
              <a:buNone/>
            </a:pPr>
            <a:r>
              <a:rPr b="0" i="0" lang="en-US" sz="1800" u="none" cap="none" strike="noStrike">
                <a:solidFill>
                  <a:srgbClr val="000000"/>
                </a:solidFill>
                <a:latin typeface="Times"/>
                <a:ea typeface="Times"/>
                <a:cs typeface="Times"/>
                <a:sym typeface="Times"/>
              </a:rPr>
              <a:t>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62" name="Google Shape;1462;p4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7" name="Shape 1467"/>
        <p:cNvGrpSpPr/>
        <p:nvPr/>
      </p:nvGrpSpPr>
      <p:grpSpPr>
        <a:xfrm>
          <a:off x="0" y="0"/>
          <a:ext cx="0" cy="0"/>
          <a:chOff x="0" y="0"/>
          <a:chExt cx="0" cy="0"/>
        </a:xfrm>
      </p:grpSpPr>
      <p:pic>
        <p:nvPicPr>
          <p:cNvPr descr="A city with buildings and a dome&#10;&#10;AI-generated content may be incorrect." id="1468" name="Google Shape;1468;p43"/>
          <p:cNvPicPr preferRelativeResize="0"/>
          <p:nvPr/>
        </p:nvPicPr>
        <p:blipFill rotWithShape="1">
          <a:blip r:embed="rId3">
            <a:alphaModFix amt="17000"/>
          </a:blip>
          <a:srcRect b="31037" l="7350" r="23776" t="283"/>
          <a:stretch/>
        </p:blipFill>
        <p:spPr>
          <a:xfrm>
            <a:off x="0" y="119"/>
            <a:ext cx="12210850" cy="6857881"/>
          </a:xfrm>
          <a:prstGeom prst="rect">
            <a:avLst/>
          </a:prstGeom>
          <a:noFill/>
          <a:ln>
            <a:noFill/>
          </a:ln>
        </p:spPr>
      </p:pic>
      <p:sp>
        <p:nvSpPr>
          <p:cNvPr id="1469" name="Google Shape;1469;p43"/>
          <p:cNvSpPr txBox="1"/>
          <p:nvPr>
            <p:ph type="title"/>
          </p:nvPr>
        </p:nvSpPr>
        <p:spPr>
          <a:xfrm>
            <a:off x="346200" y="125"/>
            <a:ext cx="11234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D5A"/>
              </a:buClr>
              <a:buSzPts val="3300"/>
              <a:buFont typeface="DM Serif Display"/>
              <a:buNone/>
            </a:pPr>
            <a:r>
              <a:rPr b="0" i="0" lang="en-US" sz="3300" u="none" strike="noStrike">
                <a:solidFill>
                  <a:srgbClr val="002D5A"/>
                </a:solidFill>
                <a:latin typeface="DM Serif Display"/>
                <a:ea typeface="DM Serif Display"/>
                <a:cs typeface="DM Serif Display"/>
                <a:sym typeface="DM Serif Display"/>
              </a:rPr>
              <a:t>So, what does the path forward look like for the ever-evolving youth ecosystem of New Orleans?</a:t>
            </a:r>
            <a:r>
              <a:rPr b="0" i="0" lang="en-US" sz="3300">
                <a:solidFill>
                  <a:srgbClr val="000000"/>
                </a:solidFill>
                <a:latin typeface="DM Serif Display"/>
                <a:ea typeface="DM Serif Display"/>
                <a:cs typeface="DM Serif Display"/>
                <a:sym typeface="DM Serif Display"/>
              </a:rPr>
              <a:t>​</a:t>
            </a:r>
            <a:endParaRPr sz="3300">
              <a:latin typeface="DM Serif Display"/>
              <a:ea typeface="DM Serif Display"/>
              <a:cs typeface="DM Serif Display"/>
              <a:sym typeface="DM Serif Display"/>
            </a:endParaRPr>
          </a:p>
        </p:txBody>
      </p:sp>
      <p:sp>
        <p:nvSpPr>
          <p:cNvPr id="1470" name="Google Shape;1470;p43"/>
          <p:cNvSpPr txBox="1"/>
          <p:nvPr/>
        </p:nvSpPr>
        <p:spPr>
          <a:xfrm>
            <a:off x="5539848" y="2077460"/>
            <a:ext cx="6041100" cy="4278900"/>
          </a:xfrm>
          <a:prstGeom prst="rect">
            <a:avLst/>
          </a:prstGeom>
          <a:noFill/>
          <a:ln>
            <a:noFill/>
          </a:ln>
        </p:spPr>
        <p:txBody>
          <a:bodyPr anchorCtr="0" anchor="t" bIns="45700" lIns="91425" spcFirstLastPara="1" rIns="91425" wrap="square" tIns="45700">
            <a:spAutoFit/>
          </a:bodyPr>
          <a:lstStyle/>
          <a:p>
            <a:pPr indent="-336550" lvl="0" marL="342900" marR="0" rtl="0" algn="l">
              <a:lnSpc>
                <a:spcPct val="100000"/>
              </a:lnSpc>
              <a:spcBef>
                <a:spcPts val="0"/>
              </a:spcBef>
              <a:spcAft>
                <a:spcPts val="0"/>
              </a:spcAft>
              <a:buClr>
                <a:schemeClr val="dk1"/>
              </a:buClr>
              <a:buSzPts val="1700"/>
              <a:buFont typeface="Play"/>
              <a:buAutoNum type="arabicPeriod"/>
            </a:pPr>
            <a:r>
              <a:rPr b="1" i="0" lang="en-US" sz="1700" u="none" cap="none" strike="noStrike">
                <a:solidFill>
                  <a:schemeClr val="dk1"/>
                </a:solidFill>
                <a:latin typeface="Arial"/>
                <a:ea typeface="Arial"/>
                <a:cs typeface="Arial"/>
                <a:sym typeface="Arial"/>
              </a:rPr>
              <a:t>Data: </a:t>
            </a:r>
            <a:r>
              <a:rPr b="0" i="0" lang="en-US" sz="1700" u="none" cap="none" strike="noStrike">
                <a:solidFill>
                  <a:schemeClr val="dk1"/>
                </a:solidFill>
                <a:latin typeface="Arial"/>
                <a:ea typeface="Arial"/>
                <a:cs typeface="Arial"/>
                <a:sym typeface="Arial"/>
              </a:rPr>
              <a:t>Build quality data in the OY Data Community of Practice, advocate for relevant studies through LA FIRST, and continue for advocacy of the City of New Orleans Youth Data Hub​</a:t>
            </a:r>
            <a:endParaRPr b="0" i="0" sz="1300" u="none" cap="none" strike="noStrike">
              <a:solidFill>
                <a:srgbClr val="000000"/>
              </a:solidFill>
              <a:latin typeface="Arial"/>
              <a:ea typeface="Arial"/>
              <a:cs typeface="Arial"/>
              <a:sym typeface="Arial"/>
            </a:endParaRPr>
          </a:p>
          <a:p>
            <a:pPr indent="-336550" lvl="0" marL="342900" marR="0" rtl="0" algn="l">
              <a:lnSpc>
                <a:spcPct val="100000"/>
              </a:lnSpc>
              <a:spcBef>
                <a:spcPts val="0"/>
              </a:spcBef>
              <a:spcAft>
                <a:spcPts val="0"/>
              </a:spcAft>
              <a:buClr>
                <a:schemeClr val="dk1"/>
              </a:buClr>
              <a:buSzPts val="1700"/>
              <a:buFont typeface="Play"/>
              <a:buAutoNum type="arabicPeriod"/>
            </a:pPr>
            <a:r>
              <a:rPr b="1" i="0" lang="en-US" sz="1700" u="none" cap="none" strike="noStrike">
                <a:solidFill>
                  <a:schemeClr val="dk1"/>
                </a:solidFill>
                <a:latin typeface="Arial"/>
                <a:ea typeface="Arial"/>
                <a:cs typeface="Arial"/>
                <a:sym typeface="Arial"/>
              </a:rPr>
              <a:t>Population Focus: </a:t>
            </a:r>
            <a:r>
              <a:rPr b="0" i="0" lang="en-US" sz="1700" u="none" cap="none" strike="noStrike">
                <a:solidFill>
                  <a:schemeClr val="dk1"/>
                </a:solidFill>
                <a:latin typeface="Arial"/>
                <a:ea typeface="Arial"/>
                <a:cs typeface="Arial"/>
                <a:sym typeface="Arial"/>
              </a:rPr>
              <a:t>Focus efforts on finding a home for the ReEngagement Center, continue to grow the impact of the New Orleans Career Center, and identify public dollars for the wrap around services and mental health​</a:t>
            </a:r>
            <a:endParaRPr b="0" i="0" sz="1700" u="none" cap="none" strike="noStrike">
              <a:solidFill>
                <a:schemeClr val="dk1"/>
              </a:solidFill>
              <a:latin typeface="Arial"/>
              <a:ea typeface="Arial"/>
              <a:cs typeface="Arial"/>
              <a:sym typeface="Arial"/>
            </a:endParaRPr>
          </a:p>
          <a:p>
            <a:pPr indent="-336550" lvl="0" marL="342900" marR="0" rtl="0" algn="l">
              <a:lnSpc>
                <a:spcPct val="100000"/>
              </a:lnSpc>
              <a:spcBef>
                <a:spcPts val="0"/>
              </a:spcBef>
              <a:spcAft>
                <a:spcPts val="0"/>
              </a:spcAft>
              <a:buClr>
                <a:schemeClr val="dk1"/>
              </a:buClr>
              <a:buSzPts val="1700"/>
              <a:buFont typeface="Play"/>
              <a:buAutoNum type="arabicPeriod"/>
            </a:pPr>
            <a:r>
              <a:rPr b="1" i="0" lang="en-US" sz="1700" u="none" cap="none" strike="noStrike">
                <a:solidFill>
                  <a:schemeClr val="dk1"/>
                </a:solidFill>
                <a:latin typeface="Arial"/>
                <a:ea typeface="Arial"/>
                <a:cs typeface="Arial"/>
                <a:sym typeface="Arial"/>
              </a:rPr>
              <a:t>Policy: </a:t>
            </a:r>
            <a:r>
              <a:rPr b="0" i="0" lang="en-US" sz="1700" u="none" cap="none" strike="noStrike">
                <a:solidFill>
                  <a:schemeClr val="dk1"/>
                </a:solidFill>
                <a:latin typeface="Arial"/>
                <a:ea typeface="Arial"/>
                <a:cs typeface="Arial"/>
                <a:sym typeface="Arial"/>
              </a:rPr>
              <a:t>Maintain LOYAL momentum at the state level, ensure new administration keeps and names OY Champion, engage new Mayor, continue Office of Youth and Families​</a:t>
            </a:r>
            <a:endParaRPr b="0" i="0" sz="1700" u="none" cap="none" strike="noStrike">
              <a:solidFill>
                <a:schemeClr val="dk1"/>
              </a:solidFill>
              <a:latin typeface="Arial"/>
              <a:ea typeface="Arial"/>
              <a:cs typeface="Arial"/>
              <a:sym typeface="Arial"/>
            </a:endParaRPr>
          </a:p>
          <a:p>
            <a:pPr indent="-336550" lvl="0" marL="342900" marR="0" rtl="0" algn="l">
              <a:lnSpc>
                <a:spcPct val="100000"/>
              </a:lnSpc>
              <a:spcBef>
                <a:spcPts val="0"/>
              </a:spcBef>
              <a:spcAft>
                <a:spcPts val="0"/>
              </a:spcAft>
              <a:buClr>
                <a:schemeClr val="dk1"/>
              </a:buClr>
              <a:buSzPts val="1700"/>
              <a:buFont typeface="Play"/>
              <a:buAutoNum type="arabicPeriod"/>
            </a:pPr>
            <a:r>
              <a:rPr b="1" i="0" lang="en-US" sz="1700" u="none" cap="none" strike="noStrike">
                <a:solidFill>
                  <a:schemeClr val="dk1"/>
                </a:solidFill>
                <a:latin typeface="Arial"/>
                <a:ea typeface="Arial"/>
                <a:cs typeface="Arial"/>
                <a:sym typeface="Arial"/>
              </a:rPr>
              <a:t>Narrative Change: </a:t>
            </a:r>
            <a:r>
              <a:rPr b="0" i="0" lang="en-US" sz="1700" u="none" cap="none" strike="noStrike">
                <a:solidFill>
                  <a:schemeClr val="dk1"/>
                </a:solidFill>
                <a:latin typeface="Arial"/>
                <a:ea typeface="Arial"/>
                <a:cs typeface="Arial"/>
                <a:sym typeface="Arial"/>
              </a:rPr>
              <a:t>Share and push narrative change within OY ecosystem, tell a cohesive NOLA OY story​</a:t>
            </a:r>
            <a:endParaRPr b="0" i="0" sz="1700" u="none" cap="none" strike="noStrike">
              <a:solidFill>
                <a:schemeClr val="dk1"/>
              </a:solidFill>
              <a:latin typeface="Arial"/>
              <a:ea typeface="Arial"/>
              <a:cs typeface="Arial"/>
              <a:sym typeface="Arial"/>
            </a:endParaRPr>
          </a:p>
          <a:p>
            <a:pPr indent="-336550" lvl="0" marL="342900" marR="0" rtl="0" algn="l">
              <a:lnSpc>
                <a:spcPct val="100000"/>
              </a:lnSpc>
              <a:spcBef>
                <a:spcPts val="0"/>
              </a:spcBef>
              <a:spcAft>
                <a:spcPts val="0"/>
              </a:spcAft>
              <a:buClr>
                <a:schemeClr val="dk1"/>
              </a:buClr>
              <a:buSzPts val="1700"/>
              <a:buFont typeface="Play"/>
              <a:buAutoNum type="arabicPeriod"/>
            </a:pPr>
            <a:r>
              <a:rPr b="1" i="0" lang="en-US" sz="1700" u="none" cap="none" strike="noStrike">
                <a:solidFill>
                  <a:schemeClr val="dk1"/>
                </a:solidFill>
                <a:latin typeface="Arial"/>
                <a:ea typeface="Arial"/>
                <a:cs typeface="Arial"/>
                <a:sym typeface="Arial"/>
              </a:rPr>
              <a:t>Program Quality: </a:t>
            </a:r>
            <a:r>
              <a:rPr b="0" i="0" lang="en-US" sz="1700" u="none" cap="none" strike="noStrike">
                <a:solidFill>
                  <a:schemeClr val="dk1"/>
                </a:solidFill>
                <a:latin typeface="Arial"/>
                <a:ea typeface="Arial"/>
                <a:cs typeface="Arial"/>
                <a:sym typeface="Arial"/>
              </a:rPr>
              <a:t>Continue to provide resources, technical support and training in ensuring program quality</a:t>
            </a:r>
            <a:endParaRPr b="0" i="0" sz="1700" u="none" cap="none" strike="noStrike">
              <a:solidFill>
                <a:schemeClr val="dk1"/>
              </a:solidFill>
              <a:latin typeface="Arial"/>
              <a:ea typeface="Arial"/>
              <a:cs typeface="Arial"/>
              <a:sym typeface="Arial"/>
            </a:endParaRPr>
          </a:p>
        </p:txBody>
      </p:sp>
      <p:grpSp>
        <p:nvGrpSpPr>
          <p:cNvPr id="1471" name="Google Shape;1471;p43"/>
          <p:cNvGrpSpPr/>
          <p:nvPr/>
        </p:nvGrpSpPr>
        <p:grpSpPr>
          <a:xfrm>
            <a:off x="1017648" y="1835598"/>
            <a:ext cx="4236688" cy="4082709"/>
            <a:chOff x="841662" y="1650"/>
            <a:chExt cx="4236688" cy="4082709"/>
          </a:xfrm>
        </p:grpSpPr>
        <p:sp>
          <p:nvSpPr>
            <p:cNvPr id="1472" name="Google Shape;1472;p43"/>
            <p:cNvSpPr/>
            <p:nvPr/>
          </p:nvSpPr>
          <p:spPr>
            <a:xfrm>
              <a:off x="1266766" y="507705"/>
              <a:ext cx="3386481" cy="3386481"/>
            </a:xfrm>
            <a:prstGeom prst="blockArc">
              <a:avLst>
                <a:gd fmla="val 11880000" name="adj1"/>
                <a:gd fmla="val 16200000" name="adj2"/>
                <a:gd fmla="val 4638"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3" name="Google Shape;1473;p43"/>
            <p:cNvSpPr/>
            <p:nvPr/>
          </p:nvSpPr>
          <p:spPr>
            <a:xfrm>
              <a:off x="1266766" y="507705"/>
              <a:ext cx="3386481" cy="3386481"/>
            </a:xfrm>
            <a:prstGeom prst="blockArc">
              <a:avLst>
                <a:gd fmla="val 7560000" name="adj1"/>
                <a:gd fmla="val 11880000" name="adj2"/>
                <a:gd fmla="val 4638"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4" name="Google Shape;1474;p43"/>
            <p:cNvSpPr/>
            <p:nvPr/>
          </p:nvSpPr>
          <p:spPr>
            <a:xfrm>
              <a:off x="1266766" y="507705"/>
              <a:ext cx="3386481" cy="3386481"/>
            </a:xfrm>
            <a:prstGeom prst="blockArc">
              <a:avLst>
                <a:gd fmla="val 3240000" name="adj1"/>
                <a:gd fmla="val 7560000" name="adj2"/>
                <a:gd fmla="val 4638"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5" name="Google Shape;1475;p43"/>
            <p:cNvSpPr/>
            <p:nvPr/>
          </p:nvSpPr>
          <p:spPr>
            <a:xfrm>
              <a:off x="1266766" y="507705"/>
              <a:ext cx="3386481" cy="3386481"/>
            </a:xfrm>
            <a:prstGeom prst="blockArc">
              <a:avLst>
                <a:gd fmla="val 20520000" name="adj1"/>
                <a:gd fmla="val 3240000" name="adj2"/>
                <a:gd fmla="val 4638"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6" name="Google Shape;1476;p43"/>
            <p:cNvSpPr/>
            <p:nvPr/>
          </p:nvSpPr>
          <p:spPr>
            <a:xfrm>
              <a:off x="1266766" y="507705"/>
              <a:ext cx="3386481" cy="3386481"/>
            </a:xfrm>
            <a:prstGeom prst="blockArc">
              <a:avLst>
                <a:gd fmla="val 16200000" name="adj1"/>
                <a:gd fmla="val 20520000" name="adj2"/>
                <a:gd fmla="val 4638"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7" name="Google Shape;1477;p43"/>
            <p:cNvSpPr/>
            <p:nvPr/>
          </p:nvSpPr>
          <p:spPr>
            <a:xfrm>
              <a:off x="2180981" y="1421920"/>
              <a:ext cx="1558050" cy="1558050"/>
            </a:xfrm>
            <a:prstGeom prst="ellipse">
              <a:avLst/>
            </a:prstGeom>
            <a:solidFill>
              <a:schemeClr val="accent1"/>
            </a:solidFill>
            <a:ln cap="flat" cmpd="sng" w="19050">
              <a:solidFill>
                <a:srgbClr val="69510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8" name="Google Shape;1478;p43"/>
            <p:cNvSpPr txBox="1"/>
            <p:nvPr/>
          </p:nvSpPr>
          <p:spPr>
            <a:xfrm>
              <a:off x="2409152" y="1650091"/>
              <a:ext cx="1101708" cy="1101708"/>
            </a:xfrm>
            <a:prstGeom prst="rect">
              <a:avLst/>
            </a:prstGeom>
            <a:noFill/>
            <a:ln>
              <a:noFill/>
            </a:ln>
          </p:spPr>
          <p:txBody>
            <a:bodyPr anchorCtr="0" anchor="ctr" bIns="20300" lIns="20300" spcFirstLastPara="1" rIns="20300" wrap="square" tIns="20300">
              <a:noAutofit/>
            </a:bodyPr>
            <a:lstStyle/>
            <a:p>
              <a:pPr indent="0" lvl="0" marL="0" marR="0" rtl="0" algn="ctr">
                <a:lnSpc>
                  <a:spcPct val="90000"/>
                </a:lnSpc>
                <a:spcBef>
                  <a:spcPts val="0"/>
                </a:spcBef>
                <a:spcAft>
                  <a:spcPts val="0"/>
                </a:spcAft>
                <a:buClr>
                  <a:schemeClr val="lt1"/>
                </a:buClr>
                <a:buSzPts val="1600"/>
                <a:buFont typeface="Arial"/>
                <a:buNone/>
              </a:pPr>
              <a:r>
                <a:rPr b="0" i="0" lang="en-US" sz="1600" u="none" cap="none" strike="noStrike">
                  <a:solidFill>
                    <a:schemeClr val="lt1"/>
                  </a:solidFill>
                  <a:latin typeface="Arial"/>
                  <a:ea typeface="Arial"/>
                  <a:cs typeface="Arial"/>
                  <a:sym typeface="Arial"/>
                </a:rPr>
                <a:t>Integrated</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560"/>
                </a:spcBef>
                <a:spcAft>
                  <a:spcPts val="0"/>
                </a:spcAft>
                <a:buClr>
                  <a:schemeClr val="lt1"/>
                </a:buClr>
                <a:buSzPts val="1600"/>
                <a:buFont typeface="Arial"/>
                <a:buNone/>
              </a:pPr>
              <a:r>
                <a:rPr b="0" i="0" lang="en-US" sz="1600" u="none" cap="none" strike="noStrike">
                  <a:solidFill>
                    <a:schemeClr val="lt1"/>
                  </a:solidFill>
                  <a:latin typeface="Arial"/>
                  <a:ea typeface="Arial"/>
                  <a:cs typeface="Arial"/>
                  <a:sym typeface="Arial"/>
                </a:rPr>
                <a:t>Capabilities</a:t>
              </a:r>
              <a:endParaRPr b="0" i="0" sz="1400" u="none" cap="none" strike="noStrike">
                <a:solidFill>
                  <a:srgbClr val="000000"/>
                </a:solidFill>
                <a:latin typeface="Arial"/>
                <a:ea typeface="Arial"/>
                <a:cs typeface="Arial"/>
                <a:sym typeface="Arial"/>
              </a:endParaRPr>
            </a:p>
          </p:txBody>
        </p:sp>
        <p:sp>
          <p:nvSpPr>
            <p:cNvPr id="1479" name="Google Shape;1479;p43"/>
            <p:cNvSpPr/>
            <p:nvPr/>
          </p:nvSpPr>
          <p:spPr>
            <a:xfrm>
              <a:off x="2414689" y="1650"/>
              <a:ext cx="1090635" cy="1090635"/>
            </a:xfrm>
            <a:prstGeom prst="ellipse">
              <a:avLst/>
            </a:prstGeom>
            <a:solidFill>
              <a:schemeClr val="dk2"/>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0" name="Google Shape;1480;p43"/>
            <p:cNvSpPr txBox="1"/>
            <p:nvPr/>
          </p:nvSpPr>
          <p:spPr>
            <a:xfrm>
              <a:off x="2574409" y="161370"/>
              <a:ext cx="771195" cy="771195"/>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chemeClr val="lt1"/>
                </a:buClr>
                <a:buSzPts val="1100"/>
                <a:buFont typeface="Arial"/>
                <a:buNone/>
              </a:pPr>
              <a:r>
                <a:rPr b="0" i="0" lang="en-US" sz="1100" u="none" cap="none" strike="noStrike">
                  <a:solidFill>
                    <a:schemeClr val="lt1"/>
                  </a:solidFill>
                  <a:latin typeface="Arial"/>
                  <a:ea typeface="Arial"/>
                  <a:cs typeface="Arial"/>
                  <a:sym typeface="Arial"/>
                </a:rPr>
                <a:t>Data Community of Practice</a:t>
              </a:r>
              <a:endParaRPr b="0" i="0" sz="1400" u="none" cap="none" strike="noStrike">
                <a:solidFill>
                  <a:srgbClr val="000000"/>
                </a:solidFill>
                <a:latin typeface="Arial"/>
                <a:ea typeface="Arial"/>
                <a:cs typeface="Arial"/>
                <a:sym typeface="Arial"/>
              </a:endParaRPr>
            </a:p>
          </p:txBody>
        </p:sp>
        <p:sp>
          <p:nvSpPr>
            <p:cNvPr id="1481" name="Google Shape;1481;p43"/>
            <p:cNvSpPr/>
            <p:nvPr/>
          </p:nvSpPr>
          <p:spPr>
            <a:xfrm>
              <a:off x="3987715" y="1144521"/>
              <a:ext cx="1090635" cy="1090635"/>
            </a:xfrm>
            <a:prstGeom prst="ellipse">
              <a:avLst/>
            </a:prstGeom>
            <a:solidFill>
              <a:schemeClr val="accent3"/>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2" name="Google Shape;1482;p43"/>
            <p:cNvSpPr txBox="1"/>
            <p:nvPr/>
          </p:nvSpPr>
          <p:spPr>
            <a:xfrm>
              <a:off x="4147435" y="1304241"/>
              <a:ext cx="771195" cy="771195"/>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chemeClr val="lt1"/>
                </a:buClr>
                <a:buSzPts val="1100"/>
                <a:buFont typeface="Arial"/>
                <a:buNone/>
              </a:pPr>
              <a:r>
                <a:rPr b="0" i="0" lang="en-US" sz="1100" u="none" cap="none" strike="noStrike">
                  <a:solidFill>
                    <a:schemeClr val="lt1"/>
                  </a:solidFill>
                  <a:latin typeface="Arial"/>
                  <a:ea typeface="Arial"/>
                  <a:cs typeface="Arial"/>
                  <a:sym typeface="Arial"/>
                </a:rPr>
                <a:t>Voice and Narrative Change</a:t>
              </a:r>
              <a:endParaRPr b="0" i="0" sz="1400" u="none" cap="none" strike="noStrike">
                <a:solidFill>
                  <a:srgbClr val="000000"/>
                </a:solidFill>
                <a:latin typeface="Arial"/>
                <a:ea typeface="Arial"/>
                <a:cs typeface="Arial"/>
                <a:sym typeface="Arial"/>
              </a:endParaRPr>
            </a:p>
          </p:txBody>
        </p:sp>
        <p:sp>
          <p:nvSpPr>
            <p:cNvPr id="1483" name="Google Shape;1483;p43"/>
            <p:cNvSpPr/>
            <p:nvPr/>
          </p:nvSpPr>
          <p:spPr>
            <a:xfrm>
              <a:off x="3386873" y="2993724"/>
              <a:ext cx="1090635" cy="1090635"/>
            </a:xfrm>
            <a:prstGeom prst="ellipse">
              <a:avLst/>
            </a:prstGeom>
            <a:solidFill>
              <a:schemeClr val="accent2"/>
            </a:solidFill>
            <a:ln cap="flat" cmpd="sng" w="19050">
              <a:solidFill>
                <a:srgbClr val="5E28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4" name="Google Shape;1484;p43"/>
            <p:cNvSpPr txBox="1"/>
            <p:nvPr/>
          </p:nvSpPr>
          <p:spPr>
            <a:xfrm>
              <a:off x="3546593" y="3153444"/>
              <a:ext cx="771195" cy="771195"/>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chemeClr val="lt1"/>
                </a:buClr>
                <a:buSzPts val="1100"/>
                <a:buFont typeface="Arial"/>
                <a:buNone/>
              </a:pPr>
              <a:r>
                <a:rPr b="0" i="0" lang="en-US" sz="1100" u="none" cap="none" strike="noStrike">
                  <a:solidFill>
                    <a:schemeClr val="lt1"/>
                  </a:solidFill>
                  <a:latin typeface="Arial"/>
                  <a:ea typeface="Arial"/>
                  <a:cs typeface="Arial"/>
                  <a:sym typeface="Arial"/>
                </a:rPr>
                <a:t>Policy / Advocacy</a:t>
              </a:r>
              <a:endParaRPr b="0" i="0" sz="1400" u="none" cap="none" strike="noStrike">
                <a:solidFill>
                  <a:srgbClr val="000000"/>
                </a:solidFill>
                <a:latin typeface="Arial"/>
                <a:ea typeface="Arial"/>
                <a:cs typeface="Arial"/>
                <a:sym typeface="Arial"/>
              </a:endParaRPr>
            </a:p>
          </p:txBody>
        </p:sp>
        <p:sp>
          <p:nvSpPr>
            <p:cNvPr id="1485" name="Google Shape;1485;p43"/>
            <p:cNvSpPr/>
            <p:nvPr/>
          </p:nvSpPr>
          <p:spPr>
            <a:xfrm>
              <a:off x="1442505" y="2993724"/>
              <a:ext cx="1090635" cy="1090635"/>
            </a:xfrm>
            <a:prstGeom prst="ellipse">
              <a:avLst/>
            </a:prstGeom>
            <a:solidFill>
              <a:schemeClr val="accent4"/>
            </a:solidFill>
            <a:ln cap="flat" cmpd="sng" w="2540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6" name="Google Shape;1486;p43"/>
            <p:cNvSpPr txBox="1"/>
            <p:nvPr/>
          </p:nvSpPr>
          <p:spPr>
            <a:xfrm>
              <a:off x="1602225" y="3153444"/>
              <a:ext cx="771195" cy="771195"/>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chemeClr val="lt1"/>
                </a:buClr>
                <a:buSzPts val="1100"/>
                <a:buFont typeface="Arial"/>
                <a:buNone/>
              </a:pPr>
              <a:r>
                <a:rPr b="0" i="0" lang="en-US" sz="1100" u="none" cap="none" strike="noStrike">
                  <a:solidFill>
                    <a:schemeClr val="lt1"/>
                  </a:solidFill>
                  <a:latin typeface="Arial"/>
                  <a:ea typeface="Arial"/>
                  <a:cs typeface="Arial"/>
                  <a:sym typeface="Arial"/>
                </a:rPr>
                <a:t>Practice - Program Quality</a:t>
              </a:r>
              <a:endParaRPr b="0" i="0" sz="1400" u="none" cap="none" strike="noStrike">
                <a:solidFill>
                  <a:srgbClr val="000000"/>
                </a:solidFill>
                <a:latin typeface="Arial"/>
                <a:ea typeface="Arial"/>
                <a:cs typeface="Arial"/>
                <a:sym typeface="Arial"/>
              </a:endParaRPr>
            </a:p>
          </p:txBody>
        </p:sp>
        <p:sp>
          <p:nvSpPr>
            <p:cNvPr id="1487" name="Google Shape;1487;p43"/>
            <p:cNvSpPr/>
            <p:nvPr/>
          </p:nvSpPr>
          <p:spPr>
            <a:xfrm>
              <a:off x="841662" y="1144521"/>
              <a:ext cx="1090635" cy="1090635"/>
            </a:xfrm>
            <a:prstGeom prst="ellipse">
              <a:avLst/>
            </a:prstGeom>
            <a:solidFill>
              <a:schemeClr val="accent6"/>
            </a:solidFill>
            <a:ln cap="flat" cmpd="sng" w="2540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8" name="Google Shape;1488;p43"/>
            <p:cNvSpPr txBox="1"/>
            <p:nvPr/>
          </p:nvSpPr>
          <p:spPr>
            <a:xfrm>
              <a:off x="1001382" y="1304241"/>
              <a:ext cx="771195" cy="771195"/>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chemeClr val="lt1"/>
                </a:buClr>
                <a:buSzPts val="1100"/>
                <a:buFont typeface="Arial"/>
                <a:buNone/>
              </a:pPr>
              <a:r>
                <a:rPr b="0" i="0" lang="en-US" sz="1100" u="none" cap="none" strike="noStrike">
                  <a:solidFill>
                    <a:schemeClr val="lt1"/>
                  </a:solidFill>
                  <a:latin typeface="Arial"/>
                  <a:ea typeface="Arial"/>
                  <a:cs typeface="Arial"/>
                  <a:sym typeface="Arial"/>
                </a:rPr>
                <a:t>Population focus (Supports and Seats)</a:t>
              </a:r>
              <a:endParaRPr b="0" i="0" sz="1400" u="none" cap="none" strike="noStrike">
                <a:solidFill>
                  <a:srgbClr val="000000"/>
                </a:solidFill>
                <a:latin typeface="Arial"/>
                <a:ea typeface="Arial"/>
                <a:cs typeface="Arial"/>
                <a:sym typeface="Arial"/>
              </a:endParaRPr>
            </a:p>
          </p:txBody>
        </p:sp>
      </p:grpSp>
      <p:pic>
        <p:nvPicPr>
          <p:cNvPr descr="A black background with white text&#10;&#10;AI-generated content may be incorrect." id="1489" name="Google Shape;1489;p43"/>
          <p:cNvPicPr preferRelativeResize="0"/>
          <p:nvPr/>
        </p:nvPicPr>
        <p:blipFill rotWithShape="1">
          <a:blip r:embed="rId4">
            <a:alphaModFix/>
          </a:blip>
          <a:srcRect b="0" l="0" r="0" t="0"/>
          <a:stretch/>
        </p:blipFill>
        <p:spPr>
          <a:xfrm>
            <a:off x="346196" y="6095041"/>
            <a:ext cx="1670307" cy="600457"/>
          </a:xfrm>
          <a:prstGeom prst="rect">
            <a:avLst/>
          </a:prstGeom>
          <a:noFill/>
          <a:ln>
            <a:noFill/>
          </a:ln>
        </p:spPr>
      </p:pic>
      <p:sp>
        <p:nvSpPr>
          <p:cNvPr id="1490" name="Google Shape;1490;p43"/>
          <p:cNvSpPr txBox="1"/>
          <p:nvPr>
            <p:ph idx="12" type="sldNum"/>
          </p:nvPr>
        </p:nvSpPr>
        <p:spPr>
          <a:xfrm>
            <a:off x="931677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94" name="Shape 1494"/>
        <p:cNvGrpSpPr/>
        <p:nvPr/>
      </p:nvGrpSpPr>
      <p:grpSpPr>
        <a:xfrm>
          <a:off x="0" y="0"/>
          <a:ext cx="0" cy="0"/>
          <a:chOff x="0" y="0"/>
          <a:chExt cx="0" cy="0"/>
        </a:xfrm>
      </p:grpSpPr>
      <p:pic>
        <p:nvPicPr>
          <p:cNvPr descr="A group of kids playing with hula hoops&#10;&#10;AI-generated content may be incorrect." id="1495" name="Google Shape;1495;g37509836c8b_1_0"/>
          <p:cNvPicPr preferRelativeResize="0"/>
          <p:nvPr/>
        </p:nvPicPr>
        <p:blipFill rotWithShape="1">
          <a:blip r:embed="rId3">
            <a:alphaModFix/>
          </a:blip>
          <a:srcRect b="28738" l="0" r="14973" t="21"/>
          <a:stretch/>
        </p:blipFill>
        <p:spPr>
          <a:xfrm>
            <a:off x="2152" y="-1450"/>
            <a:ext cx="12273854" cy="6868235"/>
          </a:xfrm>
          <a:prstGeom prst="rect">
            <a:avLst/>
          </a:prstGeom>
          <a:noFill/>
          <a:ln>
            <a:noFill/>
          </a:ln>
        </p:spPr>
      </p:pic>
      <p:sp>
        <p:nvSpPr>
          <p:cNvPr id="1496" name="Google Shape;1496;g37509836c8b_1_0"/>
          <p:cNvSpPr/>
          <p:nvPr/>
        </p:nvSpPr>
        <p:spPr>
          <a:xfrm>
            <a:off x="2700" y="-12600"/>
            <a:ext cx="12273900" cy="6883200"/>
          </a:xfrm>
          <a:prstGeom prst="rect">
            <a:avLst/>
          </a:prstGeom>
          <a:solidFill>
            <a:srgbClr val="000000">
              <a:alpha val="7490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97" name="Google Shape;1497;g37509836c8b_1_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AC3EE"/>
        </a:solidFill>
      </p:bgPr>
    </p:bg>
    <p:spTree>
      <p:nvGrpSpPr>
        <p:cNvPr id="317" name="Shape 317"/>
        <p:cNvGrpSpPr/>
        <p:nvPr/>
      </p:nvGrpSpPr>
      <p:grpSpPr>
        <a:xfrm>
          <a:off x="0" y="0"/>
          <a:ext cx="0" cy="0"/>
          <a:chOff x="0" y="0"/>
          <a:chExt cx="0" cy="0"/>
        </a:xfrm>
      </p:grpSpPr>
      <p:pic>
        <p:nvPicPr>
          <p:cNvPr descr="A city with buildings and a dome&#10;&#10;AI-generated content may be incorrect." id="318" name="Google Shape;318;p5"/>
          <p:cNvPicPr preferRelativeResize="0"/>
          <p:nvPr/>
        </p:nvPicPr>
        <p:blipFill rotWithShape="1">
          <a:blip r:embed="rId3">
            <a:alphaModFix amt="17000"/>
          </a:blip>
          <a:srcRect b="31037" l="7350" r="23776" t="283"/>
          <a:stretch/>
        </p:blipFill>
        <p:spPr>
          <a:xfrm>
            <a:off x="0" y="0"/>
            <a:ext cx="12210850" cy="6857881"/>
          </a:xfrm>
          <a:prstGeom prst="rect">
            <a:avLst/>
          </a:prstGeom>
          <a:noFill/>
          <a:ln>
            <a:noFill/>
          </a:ln>
        </p:spPr>
      </p:pic>
      <p:sp>
        <p:nvSpPr>
          <p:cNvPr id="319" name="Google Shape;319;p5"/>
          <p:cNvSpPr txBox="1"/>
          <p:nvPr/>
        </p:nvSpPr>
        <p:spPr>
          <a:xfrm>
            <a:off x="345326" y="1201740"/>
            <a:ext cx="5879269" cy="1343406"/>
          </a:xfrm>
          <a:prstGeom prst="rect">
            <a:avLst/>
          </a:prstGeom>
          <a:noFill/>
          <a:ln>
            <a:noFill/>
          </a:ln>
        </p:spPr>
        <p:txBody>
          <a:bodyPr anchorCtr="0" anchor="ctr" bIns="45700" lIns="91425" spcFirstLastPara="1" rIns="91425" wrap="square" tIns="45700">
            <a:normAutofit fontScale="92500" lnSpcReduction="10000"/>
          </a:bodyPr>
          <a:lstStyle/>
          <a:p>
            <a:pPr indent="0" lvl="0" marL="0" marR="0" rtl="0" algn="l">
              <a:lnSpc>
                <a:spcPct val="90000"/>
              </a:lnSpc>
              <a:spcBef>
                <a:spcPts val="0"/>
              </a:spcBef>
              <a:spcAft>
                <a:spcPts val="0"/>
              </a:spcAft>
              <a:buClr>
                <a:srgbClr val="000000"/>
              </a:buClr>
              <a:buSzPct val="100000"/>
              <a:buFont typeface="Arial"/>
              <a:buNone/>
            </a:pPr>
            <a:r>
              <a:rPr b="0" i="0" lang="en-US" sz="3600" u="none" cap="none" strike="noStrike">
                <a:solidFill>
                  <a:srgbClr val="29354C"/>
                </a:solidFill>
                <a:latin typeface="DM Serif Display"/>
                <a:ea typeface="DM Serif Display"/>
                <a:cs typeface="DM Serif Display"/>
                <a:sym typeface="DM Serif Display"/>
              </a:rPr>
              <a:t>EVOLUTION OF THE OPPORTUNITY YOUTH ECOSYSTEM​</a:t>
            </a:r>
            <a:r>
              <a:rPr b="0" i="0" lang="en-US" sz="3600" u="none" cap="none" strike="noStrike">
                <a:solidFill>
                  <a:srgbClr val="000000"/>
                </a:solidFill>
                <a:latin typeface="DM Serif Display"/>
                <a:ea typeface="DM Serif Display"/>
                <a:cs typeface="DM Serif Display"/>
                <a:sym typeface="DM Serif Display"/>
              </a:rPr>
              <a:t>​</a:t>
            </a:r>
            <a:endParaRPr b="0" i="0" sz="3600" u="none" cap="none" strike="noStrike">
              <a:solidFill>
                <a:schemeClr val="dk1"/>
              </a:solidFill>
              <a:latin typeface="Play"/>
              <a:ea typeface="Play"/>
              <a:cs typeface="Play"/>
              <a:sym typeface="Play"/>
            </a:endParaRPr>
          </a:p>
        </p:txBody>
      </p:sp>
      <p:sp>
        <p:nvSpPr>
          <p:cNvPr id="320" name="Google Shape;320;p5"/>
          <p:cNvSpPr txBox="1"/>
          <p:nvPr/>
        </p:nvSpPr>
        <p:spPr>
          <a:xfrm>
            <a:off x="345325" y="2702691"/>
            <a:ext cx="5390381" cy="189991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2800"/>
              <a:buFont typeface="Arial"/>
              <a:buNone/>
            </a:pPr>
            <a:r>
              <a:rPr b="0" i="0" lang="en-US" sz="2800" u="none" cap="none" strike="noStrike">
                <a:solidFill>
                  <a:srgbClr val="29354C"/>
                </a:solidFill>
                <a:latin typeface="Arial"/>
                <a:ea typeface="Arial"/>
                <a:cs typeface="Arial"/>
                <a:sym typeface="Arial"/>
              </a:rPr>
              <a:t>This overview explores the evolution of New Orleans' youth support network, highlighting key milestones, lessons learned, and future aspirations for both the initiative and the city's young people.</a:t>
            </a:r>
            <a:endParaRPr b="0" i="0" sz="2800" u="none" cap="none" strike="noStrike">
              <a:solidFill>
                <a:schemeClr val="dk1"/>
              </a:solidFill>
              <a:latin typeface="Arial"/>
              <a:ea typeface="Arial"/>
              <a:cs typeface="Arial"/>
              <a:sym typeface="Arial"/>
            </a:endParaRPr>
          </a:p>
        </p:txBody>
      </p:sp>
      <p:pic>
        <p:nvPicPr>
          <p:cNvPr descr="A group of people posing for a photo&#10;&#10;Description automatically generated" id="321" name="Google Shape;321;p5"/>
          <p:cNvPicPr preferRelativeResize="0"/>
          <p:nvPr/>
        </p:nvPicPr>
        <p:blipFill rotWithShape="1">
          <a:blip r:embed="rId4">
            <a:alphaModFix/>
          </a:blip>
          <a:srcRect b="0" l="0" r="801" t="29971"/>
          <a:stretch/>
        </p:blipFill>
        <p:spPr>
          <a:xfrm>
            <a:off x="5735707" y="1999103"/>
            <a:ext cx="5879268" cy="3307088"/>
          </a:xfrm>
          <a:prstGeom prst="rect">
            <a:avLst/>
          </a:prstGeom>
          <a:noFill/>
          <a:ln>
            <a:noFill/>
          </a:ln>
          <a:effectLst>
            <a:outerShdw blurRad="50800" rotWithShape="0" algn="tl" dir="2700000" dist="38100">
              <a:srgbClr val="000000">
                <a:alpha val="40000"/>
              </a:srgbClr>
            </a:outerShdw>
          </a:effectLst>
        </p:spPr>
      </p:pic>
      <p:sp>
        <p:nvSpPr>
          <p:cNvPr id="322" name="Google Shape;322;p5"/>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AC3EE"/>
        </a:solidFill>
      </p:bgPr>
    </p:bg>
    <p:spTree>
      <p:nvGrpSpPr>
        <p:cNvPr id="326" name="Shape 326"/>
        <p:cNvGrpSpPr/>
        <p:nvPr/>
      </p:nvGrpSpPr>
      <p:grpSpPr>
        <a:xfrm>
          <a:off x="0" y="0"/>
          <a:ext cx="0" cy="0"/>
          <a:chOff x="0" y="0"/>
          <a:chExt cx="0" cy="0"/>
        </a:xfrm>
      </p:grpSpPr>
      <p:pic>
        <p:nvPicPr>
          <p:cNvPr descr="A city with buildings and a dome&#10;&#10;AI-generated content may be incorrect." id="327" name="Google Shape;327;p6"/>
          <p:cNvPicPr preferRelativeResize="0"/>
          <p:nvPr/>
        </p:nvPicPr>
        <p:blipFill rotWithShape="1">
          <a:blip r:embed="rId3">
            <a:alphaModFix amt="17000"/>
          </a:blip>
          <a:srcRect b="31037" l="7350" r="23776" t="283"/>
          <a:stretch/>
        </p:blipFill>
        <p:spPr>
          <a:xfrm>
            <a:off x="-18850" y="0"/>
            <a:ext cx="12210850" cy="6857881"/>
          </a:xfrm>
          <a:prstGeom prst="rect">
            <a:avLst/>
          </a:prstGeom>
          <a:noFill/>
          <a:ln>
            <a:noFill/>
          </a:ln>
        </p:spPr>
      </p:pic>
      <p:sp>
        <p:nvSpPr>
          <p:cNvPr id="328" name="Google Shape;328;p6"/>
          <p:cNvSpPr/>
          <p:nvPr/>
        </p:nvSpPr>
        <p:spPr>
          <a:xfrm>
            <a:off x="4617277" y="3701662"/>
            <a:ext cx="3004199" cy="481913"/>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329" name="Google Shape;329;p6"/>
          <p:cNvGrpSpPr/>
          <p:nvPr/>
        </p:nvGrpSpPr>
        <p:grpSpPr>
          <a:xfrm>
            <a:off x="3064391" y="3214180"/>
            <a:ext cx="1456878" cy="1456878"/>
            <a:chOff x="2219193" y="1361025"/>
            <a:chExt cx="1456878" cy="1456878"/>
          </a:xfrm>
        </p:grpSpPr>
        <p:sp>
          <p:nvSpPr>
            <p:cNvPr id="330" name="Google Shape;330;p6"/>
            <p:cNvSpPr/>
            <p:nvPr/>
          </p:nvSpPr>
          <p:spPr>
            <a:xfrm>
              <a:off x="2219193" y="1361025"/>
              <a:ext cx="1456878" cy="1456878"/>
            </a:xfrm>
            <a:prstGeom prst="ellipse">
              <a:avLst/>
            </a:prstGeom>
            <a:solidFill>
              <a:srgbClr val="F9BF01"/>
            </a:solidFill>
            <a:ln cap="flat" cmpd="sng" w="19050">
              <a:solidFill>
                <a:schemeClr val="lt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p:txBody>
        </p:sp>
        <p:sp>
          <p:nvSpPr>
            <p:cNvPr id="331" name="Google Shape;331;p6"/>
            <p:cNvSpPr txBox="1"/>
            <p:nvPr/>
          </p:nvSpPr>
          <p:spPr>
            <a:xfrm>
              <a:off x="2346193" y="1574380"/>
              <a:ext cx="1175397" cy="1030168"/>
            </a:xfrm>
            <a:prstGeom prst="rect">
              <a:avLst/>
            </a:prstGeom>
            <a:noFill/>
            <a:ln>
              <a:noFill/>
            </a:ln>
          </p:spPr>
          <p:txBody>
            <a:bodyPr anchorCtr="0" anchor="ctr" bIns="16500" lIns="16500" spcFirstLastPara="1" rIns="16500" wrap="square" tIns="16500">
              <a:noAutofit/>
            </a:bodyPr>
            <a:lstStyle/>
            <a:p>
              <a:pPr indent="0" lvl="0" marL="0" marR="0" rtl="0" algn="ctr">
                <a:lnSpc>
                  <a:spcPct val="90000"/>
                </a:lnSpc>
                <a:spcBef>
                  <a:spcPts val="0"/>
                </a:spcBef>
                <a:spcAft>
                  <a:spcPts val="0"/>
                </a:spcAft>
                <a:buClr>
                  <a:schemeClr val="lt1"/>
                </a:buClr>
                <a:buSzPts val="1600"/>
                <a:buFont typeface="Arial"/>
                <a:buNone/>
              </a:pPr>
              <a:r>
                <a:rPr b="0" i="0" lang="en-US" sz="1600" u="none" cap="none" strike="noStrike">
                  <a:solidFill>
                    <a:schemeClr val="lt1"/>
                  </a:solidFill>
                  <a:latin typeface="Arial"/>
                  <a:ea typeface="Arial"/>
                  <a:cs typeface="Arial"/>
                  <a:sym typeface="Arial"/>
                </a:rPr>
                <a:t>Coordinated Efforts</a:t>
              </a:r>
              <a:endParaRPr b="0" i="0" sz="1600" u="none" cap="none" strike="noStrike">
                <a:solidFill>
                  <a:schemeClr val="lt1"/>
                </a:solidFill>
                <a:latin typeface="Arial"/>
                <a:ea typeface="Arial"/>
                <a:cs typeface="Arial"/>
                <a:sym typeface="Arial"/>
              </a:endParaRPr>
            </a:p>
          </p:txBody>
        </p:sp>
      </p:grpSp>
      <p:grpSp>
        <p:nvGrpSpPr>
          <p:cNvPr id="332" name="Google Shape;332;p6"/>
          <p:cNvGrpSpPr/>
          <p:nvPr/>
        </p:nvGrpSpPr>
        <p:grpSpPr>
          <a:xfrm>
            <a:off x="7686169" y="3158636"/>
            <a:ext cx="1558050" cy="1558050"/>
            <a:chOff x="2180981" y="1421920"/>
            <a:chExt cx="1558050" cy="1558050"/>
          </a:xfrm>
        </p:grpSpPr>
        <p:sp>
          <p:nvSpPr>
            <p:cNvPr id="333" name="Google Shape;333;p6"/>
            <p:cNvSpPr/>
            <p:nvPr/>
          </p:nvSpPr>
          <p:spPr>
            <a:xfrm>
              <a:off x="2180981" y="1421920"/>
              <a:ext cx="1558050" cy="1558050"/>
            </a:xfrm>
            <a:prstGeom prst="ellipse">
              <a:avLst/>
            </a:prstGeom>
            <a:solidFill>
              <a:schemeClr val="accent2"/>
            </a:solidFill>
            <a:ln cap="flat" cmpd="sng" w="19050">
              <a:solidFill>
                <a:schemeClr val="lt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p:txBody>
        </p:sp>
        <p:sp>
          <p:nvSpPr>
            <p:cNvPr id="334" name="Google Shape;334;p6"/>
            <p:cNvSpPr txBox="1"/>
            <p:nvPr/>
          </p:nvSpPr>
          <p:spPr>
            <a:xfrm>
              <a:off x="2409152" y="1650091"/>
              <a:ext cx="1101708" cy="1101708"/>
            </a:xfrm>
            <a:prstGeom prst="rect">
              <a:avLst/>
            </a:prstGeom>
            <a:solidFill>
              <a:schemeClr val="accent2"/>
            </a:solidFill>
            <a:ln>
              <a:noFill/>
            </a:ln>
          </p:spPr>
          <p:txBody>
            <a:bodyPr anchorCtr="0" anchor="ctr" bIns="17775" lIns="17775" spcFirstLastPara="1" rIns="17775" wrap="square" tIns="17775">
              <a:noAutofit/>
            </a:bodyPr>
            <a:lstStyle/>
            <a:p>
              <a:pPr indent="0" lvl="0" marL="0" marR="0" rtl="0" algn="ctr">
                <a:lnSpc>
                  <a:spcPct val="90000"/>
                </a:lnSpc>
                <a:spcBef>
                  <a:spcPts val="0"/>
                </a:spcBef>
                <a:spcAft>
                  <a:spcPts val="0"/>
                </a:spcAft>
                <a:buClr>
                  <a:schemeClr val="lt1"/>
                </a:buClr>
                <a:buSzPts val="1600"/>
                <a:buFont typeface="Arial"/>
                <a:buNone/>
              </a:pPr>
              <a:r>
                <a:rPr b="0" i="0" lang="en-US" sz="1600" u="none" cap="none" strike="noStrike">
                  <a:solidFill>
                    <a:schemeClr val="lt1"/>
                  </a:solidFill>
                  <a:latin typeface="Arial"/>
                  <a:ea typeface="Arial"/>
                  <a:cs typeface="Arial"/>
                  <a:sym typeface="Arial"/>
                </a:rPr>
                <a:t>Integrated Capabilities</a:t>
              </a:r>
              <a:endParaRPr b="0" i="0" sz="1400" u="none" cap="none" strike="noStrike">
                <a:solidFill>
                  <a:srgbClr val="000000"/>
                </a:solidFill>
                <a:latin typeface="Arial"/>
                <a:ea typeface="Arial"/>
                <a:cs typeface="Arial"/>
                <a:sym typeface="Arial"/>
              </a:endParaRPr>
            </a:p>
          </p:txBody>
        </p:sp>
      </p:grpSp>
      <p:sp>
        <p:nvSpPr>
          <p:cNvPr id="335" name="Google Shape;335;p6"/>
          <p:cNvSpPr/>
          <p:nvPr/>
        </p:nvSpPr>
        <p:spPr>
          <a:xfrm>
            <a:off x="5203159" y="3363958"/>
            <a:ext cx="1657800" cy="1150800"/>
          </a:xfrm>
          <a:prstGeom prst="rect">
            <a:avLst/>
          </a:prstGeom>
          <a:solidFill>
            <a:schemeClr val="accent1"/>
          </a:solidFill>
          <a:ln>
            <a:noFill/>
          </a:ln>
          <a:effectLst>
            <a:outerShdw blurRad="63500"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14 Years of strategic effort and big bets</a:t>
            </a:r>
            <a:endParaRPr b="0" i="0" sz="1400" u="none" cap="none" strike="noStrike">
              <a:solidFill>
                <a:srgbClr val="000000"/>
              </a:solidFill>
              <a:latin typeface="Arial"/>
              <a:ea typeface="Arial"/>
              <a:cs typeface="Arial"/>
              <a:sym typeface="Arial"/>
            </a:endParaRPr>
          </a:p>
        </p:txBody>
      </p:sp>
      <p:sp>
        <p:nvSpPr>
          <p:cNvPr id="336" name="Google Shape;336;p6"/>
          <p:cNvSpPr txBox="1"/>
          <p:nvPr/>
        </p:nvSpPr>
        <p:spPr>
          <a:xfrm>
            <a:off x="2651712" y="2306692"/>
            <a:ext cx="3226448"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Arial"/>
                <a:ea typeface="Arial"/>
                <a:cs typeface="Arial"/>
                <a:sym typeface="Arial"/>
              </a:rPr>
              <a:t>From </a:t>
            </a:r>
            <a:r>
              <a:rPr b="1" i="0" lang="en-US" sz="2000" u="none" cap="none" strike="noStrike">
                <a:solidFill>
                  <a:schemeClr val="dk1"/>
                </a:solidFill>
                <a:latin typeface="Arial"/>
                <a:ea typeface="Arial"/>
                <a:cs typeface="Arial"/>
                <a:sym typeface="Arial"/>
              </a:rPr>
              <a:t>Coordination</a:t>
            </a:r>
            <a:r>
              <a:rPr b="0" i="0" lang="en-US" sz="20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337" name="Google Shape;337;p6"/>
          <p:cNvSpPr txBox="1"/>
          <p:nvPr/>
        </p:nvSpPr>
        <p:spPr>
          <a:xfrm>
            <a:off x="7667516" y="2306692"/>
            <a:ext cx="33861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Arial"/>
                <a:ea typeface="Arial"/>
                <a:cs typeface="Arial"/>
                <a:sym typeface="Arial"/>
              </a:rPr>
              <a:t>…to </a:t>
            </a:r>
            <a:r>
              <a:rPr b="1" i="0" lang="en-US" sz="2000" u="none" cap="none" strike="noStrike">
                <a:solidFill>
                  <a:schemeClr val="dk1"/>
                </a:solidFill>
                <a:latin typeface="Arial"/>
                <a:ea typeface="Arial"/>
                <a:cs typeface="Arial"/>
                <a:sym typeface="Arial"/>
              </a:rPr>
              <a:t>Integrated Capabilities</a:t>
            </a:r>
            <a:endParaRPr b="0" i="0" sz="1400" u="none" cap="none" strike="noStrike">
              <a:solidFill>
                <a:srgbClr val="000000"/>
              </a:solidFill>
              <a:latin typeface="Arial"/>
              <a:ea typeface="Arial"/>
              <a:cs typeface="Arial"/>
              <a:sym typeface="Arial"/>
            </a:endParaRPr>
          </a:p>
        </p:txBody>
      </p:sp>
      <p:sp>
        <p:nvSpPr>
          <p:cNvPr id="338" name="Google Shape;338;p6"/>
          <p:cNvSpPr txBox="1"/>
          <p:nvPr/>
        </p:nvSpPr>
        <p:spPr>
          <a:xfrm>
            <a:off x="701748" y="5123197"/>
            <a:ext cx="1079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2D5A"/>
                </a:solidFill>
                <a:latin typeface="Arial"/>
                <a:ea typeface="Arial"/>
                <a:cs typeface="Arial"/>
                <a:sym typeface="Arial"/>
              </a:rPr>
              <a:t>That evolution was made possible by unrelenting strategic effort, continuous improvement, and big bets to support Opportunity Youth (OY) leaders, young people, and the </a:t>
            </a:r>
            <a:r>
              <a:rPr b="1" i="0" lang="en-US" sz="1800" u="none" cap="none" strike="noStrike">
                <a:solidFill>
                  <a:srgbClr val="002D5A"/>
                </a:solidFill>
                <a:latin typeface="Arial"/>
                <a:ea typeface="Arial"/>
                <a:cs typeface="Arial"/>
                <a:sym typeface="Arial"/>
              </a:rPr>
              <a:t>organizations</a:t>
            </a:r>
            <a:r>
              <a:rPr b="0" i="0" lang="en-US" sz="1800" u="none" cap="none" strike="noStrike">
                <a:solidFill>
                  <a:srgbClr val="002D5A"/>
                </a:solidFill>
                <a:latin typeface="Arial"/>
                <a:ea typeface="Arial"/>
                <a:cs typeface="Arial"/>
                <a:sym typeface="Arial"/>
              </a:rPr>
              <a:t> that serve them.</a:t>
            </a:r>
            <a:r>
              <a:rPr b="0" i="0" lang="en-US" sz="1800" u="none" cap="none" strike="noStrike">
                <a:solidFill>
                  <a:srgbClr val="000000"/>
                </a:solidFill>
                <a:latin typeface="Arial"/>
                <a:ea typeface="Arial"/>
                <a:cs typeface="Arial"/>
                <a:sym typeface="Arial"/>
              </a:rPr>
              <a:t>​</a:t>
            </a:r>
            <a:endParaRPr b="0" i="0" sz="1800" u="none" cap="none" strike="noStrike">
              <a:solidFill>
                <a:schemeClr val="dk1"/>
              </a:solidFill>
              <a:latin typeface="Open Sans Light"/>
              <a:ea typeface="Open Sans Light"/>
              <a:cs typeface="Open Sans Light"/>
              <a:sym typeface="Open Sans Light"/>
            </a:endParaRPr>
          </a:p>
        </p:txBody>
      </p:sp>
      <p:sp>
        <p:nvSpPr>
          <p:cNvPr id="339" name="Google Shape;339;p6"/>
          <p:cNvSpPr txBox="1"/>
          <p:nvPr/>
        </p:nvSpPr>
        <p:spPr>
          <a:xfrm>
            <a:off x="220321" y="231341"/>
            <a:ext cx="11928300" cy="11496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2D5A"/>
              </a:buClr>
              <a:buSzPts val="1800"/>
              <a:buFont typeface="DM Serif Display"/>
              <a:buNone/>
            </a:pPr>
            <a:r>
              <a:rPr b="0" i="0" lang="en-US" sz="3300" u="none" cap="none" strike="noStrike">
                <a:solidFill>
                  <a:srgbClr val="002D5A"/>
                </a:solidFill>
                <a:latin typeface="DM Serif Display"/>
                <a:ea typeface="DM Serif Display"/>
                <a:cs typeface="DM Serif Display"/>
                <a:sym typeface="DM Serif Display"/>
              </a:rPr>
              <a:t>Over the past 14 years, New Orleans' youth support network has grown from a series of coordinated efforts into a fully integrated system of resources and opportunities.</a:t>
            </a:r>
            <a:r>
              <a:rPr b="0" i="0" lang="en-US" sz="3300" u="none" cap="none" strike="noStrike">
                <a:solidFill>
                  <a:srgbClr val="000000"/>
                </a:solidFill>
                <a:latin typeface="DM Serif Display"/>
                <a:ea typeface="DM Serif Display"/>
                <a:cs typeface="DM Serif Display"/>
                <a:sym typeface="DM Serif Display"/>
              </a:rPr>
              <a:t>​</a:t>
            </a:r>
            <a:endParaRPr b="0" i="0" sz="3300" u="none" cap="none" strike="noStrike">
              <a:solidFill>
                <a:srgbClr val="29354C"/>
              </a:solidFill>
              <a:latin typeface="DM Serif Display"/>
              <a:ea typeface="DM Serif Display"/>
              <a:cs typeface="DM Serif Display"/>
              <a:sym typeface="DM Serif Display"/>
            </a:endParaRPr>
          </a:p>
        </p:txBody>
      </p:sp>
      <p:sp>
        <p:nvSpPr>
          <p:cNvPr id="340" name="Google Shape;340;p6"/>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AC3EE"/>
        </a:solidFill>
      </p:bgPr>
    </p:bg>
    <p:spTree>
      <p:nvGrpSpPr>
        <p:cNvPr id="344" name="Shape 344"/>
        <p:cNvGrpSpPr/>
        <p:nvPr/>
      </p:nvGrpSpPr>
      <p:grpSpPr>
        <a:xfrm>
          <a:off x="0" y="0"/>
          <a:ext cx="0" cy="0"/>
          <a:chOff x="0" y="0"/>
          <a:chExt cx="0" cy="0"/>
        </a:xfrm>
      </p:grpSpPr>
      <p:pic>
        <p:nvPicPr>
          <p:cNvPr descr="A city with buildings and a dome&#10;&#10;AI-generated content may be incorrect." id="345" name="Google Shape;345;p7"/>
          <p:cNvPicPr preferRelativeResize="0"/>
          <p:nvPr/>
        </p:nvPicPr>
        <p:blipFill rotWithShape="1">
          <a:blip r:embed="rId3">
            <a:alphaModFix amt="17000"/>
          </a:blip>
          <a:srcRect b="31037" l="7350" r="23776" t="283"/>
          <a:stretch/>
        </p:blipFill>
        <p:spPr>
          <a:xfrm>
            <a:off x="-18850" y="18451"/>
            <a:ext cx="12210850" cy="6857881"/>
          </a:xfrm>
          <a:prstGeom prst="rect">
            <a:avLst/>
          </a:prstGeom>
          <a:noFill/>
          <a:ln>
            <a:noFill/>
          </a:ln>
        </p:spPr>
      </p:pic>
      <p:sp>
        <p:nvSpPr>
          <p:cNvPr id="346" name="Google Shape;346;p7"/>
          <p:cNvSpPr/>
          <p:nvPr/>
        </p:nvSpPr>
        <p:spPr>
          <a:xfrm>
            <a:off x="4760438" y="3283734"/>
            <a:ext cx="2658931" cy="291452"/>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47" name="Google Shape;347;p7"/>
          <p:cNvSpPr/>
          <p:nvPr/>
        </p:nvSpPr>
        <p:spPr>
          <a:xfrm>
            <a:off x="1363093" y="3194823"/>
            <a:ext cx="3004457" cy="505138"/>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Data and Research</a:t>
            </a:r>
            <a:endParaRPr b="0" i="0" sz="1400" u="none" cap="none" strike="noStrike">
              <a:solidFill>
                <a:srgbClr val="000000"/>
              </a:solidFill>
              <a:latin typeface="Arial"/>
              <a:ea typeface="Arial"/>
              <a:cs typeface="Arial"/>
              <a:sym typeface="Arial"/>
            </a:endParaRPr>
          </a:p>
        </p:txBody>
      </p:sp>
      <p:sp>
        <p:nvSpPr>
          <p:cNvPr id="348" name="Google Shape;348;p7"/>
          <p:cNvSpPr/>
          <p:nvPr/>
        </p:nvSpPr>
        <p:spPr>
          <a:xfrm>
            <a:off x="1363092" y="3851034"/>
            <a:ext cx="3004457" cy="505138"/>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Backbone Org Support</a:t>
            </a:r>
            <a:endParaRPr b="0" i="0" sz="1400" u="none" cap="none" strike="noStrike">
              <a:solidFill>
                <a:srgbClr val="000000"/>
              </a:solidFill>
              <a:latin typeface="Arial"/>
              <a:ea typeface="Arial"/>
              <a:cs typeface="Arial"/>
              <a:sym typeface="Arial"/>
            </a:endParaRPr>
          </a:p>
        </p:txBody>
      </p:sp>
      <p:sp>
        <p:nvSpPr>
          <p:cNvPr id="349" name="Google Shape;349;p7"/>
          <p:cNvSpPr/>
          <p:nvPr/>
        </p:nvSpPr>
        <p:spPr>
          <a:xfrm>
            <a:off x="1363092" y="4565939"/>
            <a:ext cx="3004457" cy="50513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Pilot Program Quality</a:t>
            </a:r>
            <a:endParaRPr b="0" i="0" sz="1400" u="none" cap="none" strike="noStrike">
              <a:solidFill>
                <a:srgbClr val="000000"/>
              </a:solidFill>
              <a:latin typeface="Arial"/>
              <a:ea typeface="Arial"/>
              <a:cs typeface="Arial"/>
              <a:sym typeface="Arial"/>
            </a:endParaRPr>
          </a:p>
        </p:txBody>
      </p:sp>
      <p:sp>
        <p:nvSpPr>
          <p:cNvPr id="350" name="Google Shape;350;p7"/>
          <p:cNvSpPr/>
          <p:nvPr/>
        </p:nvSpPr>
        <p:spPr>
          <a:xfrm>
            <a:off x="1363092" y="5280844"/>
            <a:ext cx="3004457" cy="505138"/>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Youth Voice</a:t>
            </a:r>
            <a:endParaRPr b="0" i="0" sz="1400" u="none" cap="none" strike="noStrike">
              <a:solidFill>
                <a:srgbClr val="000000"/>
              </a:solidFill>
              <a:latin typeface="Arial"/>
              <a:ea typeface="Arial"/>
              <a:cs typeface="Arial"/>
              <a:sym typeface="Arial"/>
            </a:endParaRPr>
          </a:p>
        </p:txBody>
      </p:sp>
      <p:sp>
        <p:nvSpPr>
          <p:cNvPr id="351" name="Google Shape;351;p7"/>
          <p:cNvSpPr/>
          <p:nvPr/>
        </p:nvSpPr>
        <p:spPr>
          <a:xfrm>
            <a:off x="7667334" y="3194823"/>
            <a:ext cx="3004457" cy="505138"/>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Data Community of Practice</a:t>
            </a:r>
            <a:endParaRPr b="0" i="0" sz="1400" u="none" cap="none" strike="noStrike">
              <a:solidFill>
                <a:srgbClr val="000000"/>
              </a:solidFill>
              <a:latin typeface="Arial"/>
              <a:ea typeface="Arial"/>
              <a:cs typeface="Arial"/>
              <a:sym typeface="Arial"/>
            </a:endParaRPr>
          </a:p>
        </p:txBody>
      </p:sp>
      <p:sp>
        <p:nvSpPr>
          <p:cNvPr id="352" name="Google Shape;352;p7"/>
          <p:cNvSpPr/>
          <p:nvPr/>
        </p:nvSpPr>
        <p:spPr>
          <a:xfrm>
            <a:off x="7667332" y="3851035"/>
            <a:ext cx="3004457" cy="563832"/>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Population Focus (Supports and Seats)</a:t>
            </a:r>
            <a:endParaRPr b="0" i="0" sz="1400" u="none" cap="none" strike="noStrike">
              <a:solidFill>
                <a:srgbClr val="000000"/>
              </a:solidFill>
              <a:latin typeface="Arial"/>
              <a:ea typeface="Arial"/>
              <a:cs typeface="Arial"/>
              <a:sym typeface="Arial"/>
            </a:endParaRPr>
          </a:p>
        </p:txBody>
      </p:sp>
      <p:sp>
        <p:nvSpPr>
          <p:cNvPr id="353" name="Google Shape;353;p7"/>
          <p:cNvSpPr/>
          <p:nvPr/>
        </p:nvSpPr>
        <p:spPr>
          <a:xfrm>
            <a:off x="7667333" y="5280844"/>
            <a:ext cx="3004457" cy="505138"/>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Voice and Narrative Change</a:t>
            </a:r>
            <a:endParaRPr b="0" i="0" sz="1400" u="none" cap="none" strike="noStrike">
              <a:solidFill>
                <a:srgbClr val="000000"/>
              </a:solidFill>
              <a:latin typeface="Arial"/>
              <a:ea typeface="Arial"/>
              <a:cs typeface="Arial"/>
              <a:sym typeface="Arial"/>
            </a:endParaRPr>
          </a:p>
        </p:txBody>
      </p:sp>
      <p:sp>
        <p:nvSpPr>
          <p:cNvPr id="354" name="Google Shape;354;p7"/>
          <p:cNvSpPr txBox="1"/>
          <p:nvPr/>
        </p:nvSpPr>
        <p:spPr>
          <a:xfrm>
            <a:off x="1363092" y="2793282"/>
            <a:ext cx="3004457" cy="38224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Coordinated Efforts</a:t>
            </a:r>
            <a:endParaRPr b="0" i="0" sz="1400" u="none" cap="none" strike="noStrike">
              <a:solidFill>
                <a:srgbClr val="000000"/>
              </a:solidFill>
              <a:latin typeface="Arial"/>
              <a:ea typeface="Arial"/>
              <a:cs typeface="Arial"/>
              <a:sym typeface="Arial"/>
            </a:endParaRPr>
          </a:p>
        </p:txBody>
      </p:sp>
      <p:sp>
        <p:nvSpPr>
          <p:cNvPr id="355" name="Google Shape;355;p7"/>
          <p:cNvSpPr txBox="1"/>
          <p:nvPr/>
        </p:nvSpPr>
        <p:spPr>
          <a:xfrm>
            <a:off x="7667333" y="2793282"/>
            <a:ext cx="3004457" cy="38224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Integrated Capabilities</a:t>
            </a:r>
            <a:endParaRPr b="0" i="0" sz="1400" u="none" cap="none" strike="noStrike">
              <a:solidFill>
                <a:srgbClr val="000000"/>
              </a:solidFill>
              <a:latin typeface="Arial"/>
              <a:ea typeface="Arial"/>
              <a:cs typeface="Arial"/>
              <a:sym typeface="Arial"/>
            </a:endParaRPr>
          </a:p>
        </p:txBody>
      </p:sp>
      <p:sp>
        <p:nvSpPr>
          <p:cNvPr id="356" name="Google Shape;356;p7"/>
          <p:cNvSpPr/>
          <p:nvPr/>
        </p:nvSpPr>
        <p:spPr>
          <a:xfrm>
            <a:off x="7667333" y="5995749"/>
            <a:ext cx="3004457" cy="505138"/>
          </a:xfrm>
          <a:prstGeom prst="rect">
            <a:avLst/>
          </a:prstGeom>
          <a:solidFill>
            <a:schemeClr val="accent2"/>
          </a:solidFill>
          <a:ln cap="flat" cmpd="sng" w="19050">
            <a:solidFill>
              <a:srgbClr val="5E2800"/>
            </a:solidFill>
            <a:prstDash val="dash"/>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Policy and Advocacy</a:t>
            </a:r>
            <a:endParaRPr b="0" i="0" sz="1400" u="none" cap="none" strike="noStrike">
              <a:solidFill>
                <a:srgbClr val="000000"/>
              </a:solidFill>
              <a:latin typeface="Arial"/>
              <a:ea typeface="Arial"/>
              <a:cs typeface="Arial"/>
              <a:sym typeface="Arial"/>
            </a:endParaRPr>
          </a:p>
        </p:txBody>
      </p:sp>
      <p:sp>
        <p:nvSpPr>
          <p:cNvPr id="357" name="Google Shape;357;p7"/>
          <p:cNvSpPr txBox="1"/>
          <p:nvPr/>
        </p:nvSpPr>
        <p:spPr>
          <a:xfrm>
            <a:off x="4620678" y="2445537"/>
            <a:ext cx="3004457"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Strategic Priorities</a:t>
            </a:r>
            <a:endParaRPr b="0" i="0" sz="1400" u="none" cap="none" strike="noStrike">
              <a:solidFill>
                <a:srgbClr val="000000"/>
              </a:solidFill>
              <a:latin typeface="Arial"/>
              <a:ea typeface="Arial"/>
              <a:cs typeface="Arial"/>
              <a:sym typeface="Arial"/>
            </a:endParaRPr>
          </a:p>
        </p:txBody>
      </p:sp>
      <p:sp>
        <p:nvSpPr>
          <p:cNvPr id="358" name="Google Shape;358;p7"/>
          <p:cNvSpPr/>
          <p:nvPr/>
        </p:nvSpPr>
        <p:spPr>
          <a:xfrm>
            <a:off x="4766534" y="3911820"/>
            <a:ext cx="2658931" cy="291452"/>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59" name="Google Shape;359;p7"/>
          <p:cNvSpPr/>
          <p:nvPr/>
        </p:nvSpPr>
        <p:spPr>
          <a:xfrm>
            <a:off x="4760438" y="4672782"/>
            <a:ext cx="2658931" cy="291452"/>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60" name="Google Shape;360;p7"/>
          <p:cNvSpPr/>
          <p:nvPr/>
        </p:nvSpPr>
        <p:spPr>
          <a:xfrm>
            <a:off x="4760438" y="5387687"/>
            <a:ext cx="2658931" cy="291452"/>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61" name="Google Shape;361;p7"/>
          <p:cNvSpPr/>
          <p:nvPr/>
        </p:nvSpPr>
        <p:spPr>
          <a:xfrm>
            <a:off x="7667332" y="4536592"/>
            <a:ext cx="3004457" cy="5638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Robust Program Quality</a:t>
            </a:r>
            <a:endParaRPr b="0" i="0" sz="1400" u="none" cap="none" strike="noStrike">
              <a:solidFill>
                <a:srgbClr val="000000"/>
              </a:solidFill>
              <a:latin typeface="Arial"/>
              <a:ea typeface="Arial"/>
              <a:cs typeface="Arial"/>
              <a:sym typeface="Arial"/>
            </a:endParaRPr>
          </a:p>
        </p:txBody>
      </p:sp>
      <p:sp>
        <p:nvSpPr>
          <p:cNvPr id="362" name="Google Shape;362;p7"/>
          <p:cNvSpPr/>
          <p:nvPr/>
        </p:nvSpPr>
        <p:spPr>
          <a:xfrm>
            <a:off x="375905" y="1534175"/>
            <a:ext cx="11493900" cy="5835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2D5A"/>
                </a:solidFill>
                <a:latin typeface="Arial"/>
                <a:ea typeface="Arial"/>
                <a:cs typeface="Arial"/>
                <a:sym typeface="Arial"/>
                <a:extLst>
                  <a:ext uri="http://customooxmlschemas.google.com/">
                    <go:slidesCustomData xmlns:go="http://customooxmlschemas.google.com/" textRoundtripDataId="4"/>
                  </a:ext>
                </a:extLst>
              </a:rPr>
              <a:t>In 2015, YouthShift NOLA launched with a foundational set of priorities aimed at fostering collective impact for young people. Over the next 10yrs, the NOLA OY ecosystem expanded upon these priorities, developing integrated capabilities to drive positive outcomes</a:t>
            </a:r>
            <a:r>
              <a:rPr b="0" i="0" lang="en-US" sz="1400" u="none" cap="none" strike="noStrike">
                <a:solidFill>
                  <a:srgbClr val="000000"/>
                </a:solidFill>
                <a:latin typeface="Arial"/>
                <a:ea typeface="Arial"/>
                <a:cs typeface="Arial"/>
                <a:sym typeface="Arial"/>
                <a:extLst>
                  <a:ext uri="http://customooxmlschemas.google.com/">
                    <go:slidesCustomData xmlns:go="http://customooxmlschemas.google.com/" textRoundtripDataId="5"/>
                  </a:ext>
                </a:extLst>
              </a:rPr>
              <a:t>​</a:t>
            </a:r>
            <a:r>
              <a:rPr b="0" i="0" lang="en-US" sz="1400" u="none" cap="none" strike="noStrike">
                <a:solidFill>
                  <a:srgbClr val="000000"/>
                </a:solidFill>
                <a:latin typeface="Arial"/>
                <a:ea typeface="Arial"/>
                <a:cs typeface="Arial"/>
                <a:sym typeface="Arial"/>
              </a:rPr>
              <a:t>.</a:t>
            </a:r>
            <a:endParaRPr b="0" i="0" sz="1400" u="none" cap="none" strike="noStrike">
              <a:solidFill>
                <a:schemeClr val="dk1"/>
              </a:solidFill>
              <a:latin typeface="Open Sans"/>
              <a:ea typeface="Open Sans"/>
              <a:cs typeface="Open Sans"/>
              <a:sym typeface="Open Sans"/>
            </a:endParaRPr>
          </a:p>
        </p:txBody>
      </p:sp>
      <p:sp>
        <p:nvSpPr>
          <p:cNvPr id="363" name="Google Shape;363;p7"/>
          <p:cNvSpPr txBox="1"/>
          <p:nvPr/>
        </p:nvSpPr>
        <p:spPr>
          <a:xfrm>
            <a:off x="398355" y="209613"/>
            <a:ext cx="10696500" cy="1261500"/>
          </a:xfrm>
          <a:prstGeom prst="rect">
            <a:avLst/>
          </a:prstGeom>
          <a:noFill/>
          <a:ln>
            <a:noFill/>
          </a:ln>
        </p:spPr>
        <p:txBody>
          <a:bodyPr anchorCtr="0" anchor="t" bIns="121900" lIns="121900" spcFirstLastPara="1" rIns="121900" wrap="square" tIns="121900">
            <a:noAutofit/>
          </a:bodyPr>
          <a:lstStyle/>
          <a:p>
            <a:pPr indent="0" lvl="0" marL="0" marR="0" rtl="0" algn="l">
              <a:lnSpc>
                <a:spcPct val="90000"/>
              </a:lnSpc>
              <a:spcBef>
                <a:spcPts val="0"/>
              </a:spcBef>
              <a:spcAft>
                <a:spcPts val="0"/>
              </a:spcAft>
              <a:buClr>
                <a:schemeClr val="dk1"/>
              </a:buClr>
              <a:buSzPts val="3600"/>
              <a:buFont typeface="DM Serif Display"/>
              <a:buNone/>
            </a:pPr>
            <a:r>
              <a:rPr b="0" i="0" lang="en-US" sz="3300" u="none" cap="none" strike="noStrike">
                <a:solidFill>
                  <a:schemeClr val="dk1"/>
                </a:solidFill>
                <a:latin typeface="DM Serif Display"/>
                <a:ea typeface="DM Serif Display"/>
                <a:cs typeface="DM Serif Display"/>
                <a:sym typeface="DM Serif Display"/>
              </a:rPr>
              <a:t>During that time, strategic priorities evolved to drive positive, collective impact</a:t>
            </a:r>
            <a:endParaRPr b="0" i="0" sz="3300" u="none" cap="none" strike="noStrike">
              <a:solidFill>
                <a:schemeClr val="dk1"/>
              </a:solidFill>
              <a:latin typeface="DM Serif Display"/>
              <a:ea typeface="DM Serif Display"/>
              <a:cs typeface="DM Serif Display"/>
              <a:sym typeface="DM Serif Display"/>
            </a:endParaRPr>
          </a:p>
        </p:txBody>
      </p:sp>
      <p:sp>
        <p:nvSpPr>
          <p:cNvPr id="364" name="Google Shape;364;p7"/>
          <p:cNvSpPr txBox="1"/>
          <p:nvPr>
            <p:ph idx="12" type="sldNum"/>
          </p:nvPr>
        </p:nvSpPr>
        <p:spPr>
          <a:xfrm>
            <a:off x="9126600" y="624140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8"/>
          <p:cNvSpPr/>
          <p:nvPr/>
        </p:nvSpPr>
        <p:spPr>
          <a:xfrm>
            <a:off x="0" y="0"/>
            <a:ext cx="12192000" cy="6858000"/>
          </a:xfrm>
          <a:prstGeom prst="rect">
            <a:avLst/>
          </a:prstGeom>
          <a:solidFill>
            <a:srgbClr val="7AC3E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city with buildings and a dome&#10;&#10;AI-generated content may be incorrect." id="371" name="Google Shape;371;p8"/>
          <p:cNvPicPr preferRelativeResize="0"/>
          <p:nvPr/>
        </p:nvPicPr>
        <p:blipFill rotWithShape="1">
          <a:blip r:embed="rId3">
            <a:alphaModFix amt="17000"/>
          </a:blip>
          <a:srcRect b="31037" l="7350" r="23776" t="283"/>
          <a:stretch/>
        </p:blipFill>
        <p:spPr>
          <a:xfrm>
            <a:off x="0" y="0"/>
            <a:ext cx="12210850" cy="6857881"/>
          </a:xfrm>
          <a:prstGeom prst="rect">
            <a:avLst/>
          </a:prstGeom>
          <a:noFill/>
          <a:ln>
            <a:noFill/>
          </a:ln>
        </p:spPr>
      </p:pic>
      <p:grpSp>
        <p:nvGrpSpPr>
          <p:cNvPr id="372" name="Google Shape;372;p8"/>
          <p:cNvGrpSpPr/>
          <p:nvPr/>
        </p:nvGrpSpPr>
        <p:grpSpPr>
          <a:xfrm>
            <a:off x="1339648" y="1548829"/>
            <a:ext cx="4113498" cy="4113498"/>
            <a:chOff x="903257" y="45"/>
            <a:chExt cx="4113498" cy="4113498"/>
          </a:xfrm>
        </p:grpSpPr>
        <p:sp>
          <p:nvSpPr>
            <p:cNvPr id="373" name="Google Shape;373;p8"/>
            <p:cNvSpPr/>
            <p:nvPr/>
          </p:nvSpPr>
          <p:spPr>
            <a:xfrm>
              <a:off x="1376451" y="473239"/>
              <a:ext cx="3167111" cy="3167111"/>
            </a:xfrm>
            <a:prstGeom prst="blockArc">
              <a:avLst>
                <a:gd fmla="val 10800000" name="adj1"/>
                <a:gd fmla="val 16200000" name="adj2"/>
                <a:gd fmla="val 4637" name="adj3"/>
              </a:avLst>
            </a:prstGeom>
            <a:solidFill>
              <a:srgbClr val="FCDC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8"/>
            <p:cNvSpPr/>
            <p:nvPr/>
          </p:nvSpPr>
          <p:spPr>
            <a:xfrm>
              <a:off x="1376451" y="473239"/>
              <a:ext cx="3167111" cy="3167111"/>
            </a:xfrm>
            <a:prstGeom prst="blockArc">
              <a:avLst>
                <a:gd fmla="val 5400000" name="adj1"/>
                <a:gd fmla="val 10800000" name="adj2"/>
                <a:gd fmla="val 4637" name="adj3"/>
              </a:avLst>
            </a:prstGeom>
            <a:solidFill>
              <a:srgbClr val="FCDC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8"/>
            <p:cNvSpPr/>
            <p:nvPr/>
          </p:nvSpPr>
          <p:spPr>
            <a:xfrm>
              <a:off x="1376451" y="473239"/>
              <a:ext cx="3167111" cy="3167111"/>
            </a:xfrm>
            <a:prstGeom prst="blockArc">
              <a:avLst>
                <a:gd fmla="val 0" name="adj1"/>
                <a:gd fmla="val 5400000" name="adj2"/>
                <a:gd fmla="val 4637" name="adj3"/>
              </a:avLst>
            </a:prstGeom>
            <a:solidFill>
              <a:srgbClr val="FCDC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8"/>
            <p:cNvSpPr/>
            <p:nvPr/>
          </p:nvSpPr>
          <p:spPr>
            <a:xfrm>
              <a:off x="1376451" y="473239"/>
              <a:ext cx="3167111" cy="3167111"/>
            </a:xfrm>
            <a:prstGeom prst="blockArc">
              <a:avLst>
                <a:gd fmla="val 16200000" name="adj1"/>
                <a:gd fmla="val 0" name="adj2"/>
                <a:gd fmla="val 4637" name="adj3"/>
              </a:avLst>
            </a:prstGeom>
            <a:solidFill>
              <a:srgbClr val="FCDC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8"/>
            <p:cNvSpPr/>
            <p:nvPr/>
          </p:nvSpPr>
          <p:spPr>
            <a:xfrm>
              <a:off x="2219193" y="1361025"/>
              <a:ext cx="1456878" cy="1456878"/>
            </a:xfrm>
            <a:prstGeom prst="ellipse">
              <a:avLst/>
            </a:prstGeom>
            <a:solidFill>
              <a:schemeClr val="accent1"/>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8"/>
            <p:cNvSpPr txBox="1"/>
            <p:nvPr/>
          </p:nvSpPr>
          <p:spPr>
            <a:xfrm>
              <a:off x="2432548" y="1574380"/>
              <a:ext cx="1030168" cy="1030168"/>
            </a:xfrm>
            <a:prstGeom prst="rect">
              <a:avLst/>
            </a:prstGeom>
            <a:noFill/>
            <a:ln>
              <a:noFill/>
            </a:ln>
          </p:spPr>
          <p:txBody>
            <a:bodyPr anchorCtr="0" anchor="ctr" bIns="16500" lIns="16500" spcFirstLastPara="1" rIns="16500" wrap="square" tIns="16500">
              <a:noAutofit/>
            </a:bodyPr>
            <a:lstStyle/>
            <a:p>
              <a:pPr indent="0" lvl="0" marL="0" marR="0" rtl="0" algn="ctr">
                <a:lnSpc>
                  <a:spcPct val="90000"/>
                </a:lnSpc>
                <a:spcBef>
                  <a:spcPts val="0"/>
                </a:spcBef>
                <a:spcAft>
                  <a:spcPts val="0"/>
                </a:spcAft>
                <a:buClr>
                  <a:schemeClr val="lt1"/>
                </a:buClr>
                <a:buSzPts val="1300"/>
                <a:buFont typeface="Arial"/>
                <a:buNone/>
              </a:pPr>
              <a:r>
                <a:rPr b="0" i="0" lang="en-US" sz="1300" u="none" cap="none" strike="noStrike">
                  <a:solidFill>
                    <a:schemeClr val="lt1"/>
                  </a:solidFill>
                  <a:latin typeface="Arial"/>
                  <a:ea typeface="Arial"/>
                  <a:cs typeface="Arial"/>
                  <a:sym typeface="Arial"/>
                </a:rPr>
                <a:t>Coordination</a:t>
              </a:r>
              <a:endParaRPr b="0" i="0" sz="1400" u="none" cap="none" strike="noStrike">
                <a:solidFill>
                  <a:srgbClr val="000000"/>
                </a:solidFill>
                <a:latin typeface="Arial"/>
                <a:ea typeface="Arial"/>
                <a:cs typeface="Arial"/>
                <a:sym typeface="Arial"/>
              </a:endParaRPr>
            </a:p>
          </p:txBody>
        </p:sp>
        <p:sp>
          <p:nvSpPr>
            <p:cNvPr id="379" name="Google Shape;379;p8"/>
            <p:cNvSpPr/>
            <p:nvPr/>
          </p:nvSpPr>
          <p:spPr>
            <a:xfrm>
              <a:off x="2450099" y="45"/>
              <a:ext cx="1019814" cy="1019814"/>
            </a:xfrm>
            <a:prstGeom prst="ellipse">
              <a:avLst/>
            </a:prstGeom>
            <a:solidFill>
              <a:schemeClr val="dk2"/>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8"/>
            <p:cNvSpPr txBox="1"/>
            <p:nvPr/>
          </p:nvSpPr>
          <p:spPr>
            <a:xfrm>
              <a:off x="2599447" y="149393"/>
              <a:ext cx="721118" cy="721118"/>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lt1"/>
                </a:buClr>
                <a:buSzPts val="1200"/>
                <a:buFont typeface="Arial"/>
                <a:buNone/>
              </a:pPr>
              <a:r>
                <a:rPr b="0" i="0" lang="en-US" sz="1200" u="none" cap="none" strike="noStrike">
                  <a:solidFill>
                    <a:schemeClr val="lt1"/>
                  </a:solidFill>
                  <a:latin typeface="Arial"/>
                  <a:ea typeface="Arial"/>
                  <a:cs typeface="Arial"/>
                  <a:sym typeface="Arial"/>
                </a:rPr>
                <a:t>Data &amp; Research</a:t>
              </a:r>
              <a:endParaRPr b="0" i="0" sz="1400" u="none" cap="none" strike="noStrike">
                <a:solidFill>
                  <a:srgbClr val="000000"/>
                </a:solidFill>
                <a:latin typeface="Arial"/>
                <a:ea typeface="Arial"/>
                <a:cs typeface="Arial"/>
                <a:sym typeface="Arial"/>
              </a:endParaRPr>
            </a:p>
          </p:txBody>
        </p:sp>
        <p:sp>
          <p:nvSpPr>
            <p:cNvPr id="381" name="Google Shape;381;p8"/>
            <p:cNvSpPr/>
            <p:nvPr/>
          </p:nvSpPr>
          <p:spPr>
            <a:xfrm>
              <a:off x="3996941" y="1546887"/>
              <a:ext cx="1019814" cy="1019814"/>
            </a:xfrm>
            <a:prstGeom prst="ellipse">
              <a:avLst/>
            </a:prstGeom>
            <a:solidFill>
              <a:schemeClr val="accent6"/>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8"/>
            <p:cNvSpPr txBox="1"/>
            <p:nvPr/>
          </p:nvSpPr>
          <p:spPr>
            <a:xfrm>
              <a:off x="4146289" y="1696235"/>
              <a:ext cx="721118" cy="721118"/>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lt1"/>
                </a:buClr>
                <a:buSzPts val="1200"/>
                <a:buFont typeface="Arial"/>
                <a:buNone/>
              </a:pPr>
              <a:r>
                <a:rPr b="0" i="0" lang="en-US" sz="1200" u="none" cap="none" strike="noStrike">
                  <a:solidFill>
                    <a:schemeClr val="lt1"/>
                  </a:solidFill>
                  <a:latin typeface="Arial"/>
                  <a:ea typeface="Arial"/>
                  <a:cs typeface="Arial"/>
                  <a:sym typeface="Arial"/>
                </a:rPr>
                <a:t>Backbone Supports</a:t>
              </a:r>
              <a:endParaRPr b="0" i="0" sz="1400" u="none" cap="none" strike="noStrike">
                <a:solidFill>
                  <a:srgbClr val="000000"/>
                </a:solidFill>
                <a:latin typeface="Arial"/>
                <a:ea typeface="Arial"/>
                <a:cs typeface="Arial"/>
                <a:sym typeface="Arial"/>
              </a:endParaRPr>
            </a:p>
          </p:txBody>
        </p:sp>
        <p:sp>
          <p:nvSpPr>
            <p:cNvPr id="383" name="Google Shape;383;p8"/>
            <p:cNvSpPr/>
            <p:nvPr/>
          </p:nvSpPr>
          <p:spPr>
            <a:xfrm>
              <a:off x="2450099" y="3093729"/>
              <a:ext cx="1019814" cy="1019814"/>
            </a:xfrm>
            <a:prstGeom prst="ellipse">
              <a:avLst/>
            </a:prstGeom>
            <a:solidFill>
              <a:schemeClr val="accent4"/>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8"/>
            <p:cNvSpPr txBox="1"/>
            <p:nvPr/>
          </p:nvSpPr>
          <p:spPr>
            <a:xfrm>
              <a:off x="2599447" y="3243077"/>
              <a:ext cx="721118" cy="721118"/>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lt1"/>
                </a:buClr>
                <a:buSzPts val="1200"/>
                <a:buFont typeface="Arial"/>
                <a:buNone/>
              </a:pPr>
              <a:r>
                <a:rPr b="0" i="0" lang="en-US" sz="1200" u="none" cap="none" strike="noStrike">
                  <a:solidFill>
                    <a:schemeClr val="lt1"/>
                  </a:solidFill>
                  <a:latin typeface="Arial"/>
                  <a:ea typeface="Arial"/>
                  <a:cs typeface="Arial"/>
                  <a:sym typeface="Arial"/>
                </a:rPr>
                <a:t>Defining Program Quality</a:t>
              </a:r>
              <a:endParaRPr b="0" i="0" sz="1400" u="none" cap="none" strike="noStrike">
                <a:solidFill>
                  <a:srgbClr val="000000"/>
                </a:solidFill>
                <a:latin typeface="Arial"/>
                <a:ea typeface="Arial"/>
                <a:cs typeface="Arial"/>
                <a:sym typeface="Arial"/>
              </a:endParaRPr>
            </a:p>
          </p:txBody>
        </p:sp>
        <p:sp>
          <p:nvSpPr>
            <p:cNvPr id="385" name="Google Shape;385;p8"/>
            <p:cNvSpPr/>
            <p:nvPr/>
          </p:nvSpPr>
          <p:spPr>
            <a:xfrm>
              <a:off x="903257" y="1546887"/>
              <a:ext cx="1019814" cy="1019814"/>
            </a:xfrm>
            <a:prstGeom prst="ellipse">
              <a:avLst/>
            </a:prstGeom>
            <a:solidFill>
              <a:schemeClr val="accent3"/>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8"/>
            <p:cNvSpPr txBox="1"/>
            <p:nvPr/>
          </p:nvSpPr>
          <p:spPr>
            <a:xfrm>
              <a:off x="1052605" y="1696235"/>
              <a:ext cx="721118" cy="721118"/>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lt1"/>
                </a:buClr>
                <a:buSzPts val="1200"/>
                <a:buFont typeface="Arial"/>
                <a:buNone/>
              </a:pPr>
              <a:r>
                <a:rPr b="0" i="0" lang="en-US" sz="1200" u="none" cap="none" strike="noStrike">
                  <a:solidFill>
                    <a:schemeClr val="lt1"/>
                  </a:solidFill>
                  <a:latin typeface="Arial"/>
                  <a:ea typeface="Arial"/>
                  <a:cs typeface="Arial"/>
                  <a:sym typeface="Arial"/>
                </a:rPr>
                <a:t>Youth Voice</a:t>
              </a:r>
              <a:endParaRPr b="0" i="0" sz="1400" u="none" cap="none" strike="noStrike">
                <a:solidFill>
                  <a:srgbClr val="000000"/>
                </a:solidFill>
                <a:latin typeface="Arial"/>
                <a:ea typeface="Arial"/>
                <a:cs typeface="Arial"/>
                <a:sym typeface="Arial"/>
              </a:endParaRPr>
            </a:p>
          </p:txBody>
        </p:sp>
      </p:grpSp>
      <p:grpSp>
        <p:nvGrpSpPr>
          <p:cNvPr id="387" name="Google Shape;387;p8"/>
          <p:cNvGrpSpPr/>
          <p:nvPr/>
        </p:nvGrpSpPr>
        <p:grpSpPr>
          <a:xfrm>
            <a:off x="6621425" y="1552302"/>
            <a:ext cx="4236688" cy="4082709"/>
            <a:chOff x="841662" y="1650"/>
            <a:chExt cx="4236688" cy="4082709"/>
          </a:xfrm>
        </p:grpSpPr>
        <p:sp>
          <p:nvSpPr>
            <p:cNvPr id="388" name="Google Shape;388;p8"/>
            <p:cNvSpPr/>
            <p:nvPr/>
          </p:nvSpPr>
          <p:spPr>
            <a:xfrm>
              <a:off x="1266766" y="507705"/>
              <a:ext cx="3386481" cy="3386481"/>
            </a:xfrm>
            <a:prstGeom prst="blockArc">
              <a:avLst>
                <a:gd fmla="val 11880000" name="adj1"/>
                <a:gd fmla="val 16200000" name="adj2"/>
                <a:gd fmla="val 4638"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8"/>
            <p:cNvSpPr/>
            <p:nvPr/>
          </p:nvSpPr>
          <p:spPr>
            <a:xfrm>
              <a:off x="1266766" y="507705"/>
              <a:ext cx="3386481" cy="3386481"/>
            </a:xfrm>
            <a:prstGeom prst="blockArc">
              <a:avLst>
                <a:gd fmla="val 7560000" name="adj1"/>
                <a:gd fmla="val 11880000" name="adj2"/>
                <a:gd fmla="val 4638"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8"/>
            <p:cNvSpPr/>
            <p:nvPr/>
          </p:nvSpPr>
          <p:spPr>
            <a:xfrm>
              <a:off x="1266766" y="507705"/>
              <a:ext cx="3386481" cy="3386481"/>
            </a:xfrm>
            <a:prstGeom prst="blockArc">
              <a:avLst>
                <a:gd fmla="val 3240000" name="adj1"/>
                <a:gd fmla="val 7560000" name="adj2"/>
                <a:gd fmla="val 4638"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8"/>
            <p:cNvSpPr/>
            <p:nvPr/>
          </p:nvSpPr>
          <p:spPr>
            <a:xfrm>
              <a:off x="1266766" y="507705"/>
              <a:ext cx="3386481" cy="3386481"/>
            </a:xfrm>
            <a:prstGeom prst="blockArc">
              <a:avLst>
                <a:gd fmla="val 20520000" name="adj1"/>
                <a:gd fmla="val 3240000" name="adj2"/>
                <a:gd fmla="val 4638"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p8"/>
            <p:cNvSpPr/>
            <p:nvPr/>
          </p:nvSpPr>
          <p:spPr>
            <a:xfrm>
              <a:off x="1266766" y="507705"/>
              <a:ext cx="3386481" cy="3386481"/>
            </a:xfrm>
            <a:prstGeom prst="blockArc">
              <a:avLst>
                <a:gd fmla="val 16200000" name="adj1"/>
                <a:gd fmla="val 20520000" name="adj2"/>
                <a:gd fmla="val 4638" name="adj3"/>
              </a:avLst>
            </a:prstGeom>
            <a:solidFill>
              <a:srgbClr val="EDB5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8"/>
            <p:cNvSpPr/>
            <p:nvPr/>
          </p:nvSpPr>
          <p:spPr>
            <a:xfrm>
              <a:off x="2180981" y="1421920"/>
              <a:ext cx="1558050" cy="1558050"/>
            </a:xfrm>
            <a:prstGeom prst="ellipse">
              <a:avLst/>
            </a:prstGeom>
            <a:solidFill>
              <a:schemeClr val="accent1"/>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8"/>
            <p:cNvSpPr txBox="1"/>
            <p:nvPr/>
          </p:nvSpPr>
          <p:spPr>
            <a:xfrm>
              <a:off x="2409152" y="1650091"/>
              <a:ext cx="1101708" cy="1101708"/>
            </a:xfrm>
            <a:prstGeom prst="rect">
              <a:avLst/>
            </a:prstGeom>
            <a:noFill/>
            <a:ln>
              <a:noFill/>
            </a:ln>
          </p:spPr>
          <p:txBody>
            <a:bodyPr anchorCtr="0" anchor="ctr" bIns="20300" lIns="20300" spcFirstLastPara="1" rIns="20300" wrap="square" tIns="20300">
              <a:noAutofit/>
            </a:bodyPr>
            <a:lstStyle/>
            <a:p>
              <a:pPr indent="0" lvl="0" marL="0" marR="0" rtl="0" algn="ctr">
                <a:lnSpc>
                  <a:spcPct val="90000"/>
                </a:lnSpc>
                <a:spcBef>
                  <a:spcPts val="0"/>
                </a:spcBef>
                <a:spcAft>
                  <a:spcPts val="0"/>
                </a:spcAft>
                <a:buClr>
                  <a:schemeClr val="lt1"/>
                </a:buClr>
                <a:buSzPts val="1600"/>
                <a:buFont typeface="Arial"/>
                <a:buNone/>
              </a:pPr>
              <a:r>
                <a:rPr b="0" i="0" lang="en-US" sz="1600" u="none" cap="none" strike="noStrike">
                  <a:solidFill>
                    <a:schemeClr val="lt1"/>
                  </a:solidFill>
                  <a:latin typeface="Arial"/>
                  <a:ea typeface="Arial"/>
                  <a:cs typeface="Arial"/>
                  <a:sym typeface="Arial"/>
                </a:rPr>
                <a:t>Integrated</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560"/>
                </a:spcBef>
                <a:spcAft>
                  <a:spcPts val="0"/>
                </a:spcAft>
                <a:buClr>
                  <a:schemeClr val="lt1"/>
                </a:buClr>
                <a:buSzPts val="1600"/>
                <a:buFont typeface="Arial"/>
                <a:buNone/>
              </a:pPr>
              <a:r>
                <a:rPr b="0" i="0" lang="en-US" sz="1600" u="none" cap="none" strike="noStrike">
                  <a:solidFill>
                    <a:schemeClr val="lt1"/>
                  </a:solidFill>
                  <a:latin typeface="Arial"/>
                  <a:ea typeface="Arial"/>
                  <a:cs typeface="Arial"/>
                  <a:sym typeface="Arial"/>
                </a:rPr>
                <a:t>Capabilities</a:t>
              </a:r>
              <a:endParaRPr b="0" i="0" sz="1400" u="none" cap="none" strike="noStrike">
                <a:solidFill>
                  <a:srgbClr val="000000"/>
                </a:solidFill>
                <a:latin typeface="Arial"/>
                <a:ea typeface="Arial"/>
                <a:cs typeface="Arial"/>
                <a:sym typeface="Arial"/>
              </a:endParaRPr>
            </a:p>
          </p:txBody>
        </p:sp>
        <p:sp>
          <p:nvSpPr>
            <p:cNvPr id="395" name="Google Shape;395;p8"/>
            <p:cNvSpPr/>
            <p:nvPr/>
          </p:nvSpPr>
          <p:spPr>
            <a:xfrm>
              <a:off x="2414689" y="1650"/>
              <a:ext cx="1090635" cy="1090635"/>
            </a:xfrm>
            <a:prstGeom prst="ellipse">
              <a:avLst/>
            </a:prstGeom>
            <a:solidFill>
              <a:schemeClr val="dk2"/>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8"/>
            <p:cNvSpPr txBox="1"/>
            <p:nvPr/>
          </p:nvSpPr>
          <p:spPr>
            <a:xfrm>
              <a:off x="2574409" y="161370"/>
              <a:ext cx="771195" cy="771195"/>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chemeClr val="lt1"/>
                </a:buClr>
                <a:buSzPts val="1100"/>
                <a:buFont typeface="Arial"/>
                <a:buNone/>
              </a:pPr>
              <a:r>
                <a:rPr b="0" i="0" lang="en-US" sz="1100" u="none" cap="none" strike="noStrike">
                  <a:solidFill>
                    <a:schemeClr val="lt1"/>
                  </a:solidFill>
                  <a:latin typeface="Arial"/>
                  <a:ea typeface="Arial"/>
                  <a:cs typeface="Arial"/>
                  <a:sym typeface="Arial"/>
                </a:rPr>
                <a:t>Data Community of Practice</a:t>
              </a:r>
              <a:endParaRPr b="0" i="0" sz="1400" u="none" cap="none" strike="noStrike">
                <a:solidFill>
                  <a:srgbClr val="000000"/>
                </a:solidFill>
                <a:latin typeface="Arial"/>
                <a:ea typeface="Arial"/>
                <a:cs typeface="Arial"/>
                <a:sym typeface="Arial"/>
              </a:endParaRPr>
            </a:p>
          </p:txBody>
        </p:sp>
        <p:sp>
          <p:nvSpPr>
            <p:cNvPr id="397" name="Google Shape;397;p8"/>
            <p:cNvSpPr/>
            <p:nvPr/>
          </p:nvSpPr>
          <p:spPr>
            <a:xfrm>
              <a:off x="3987715" y="1144521"/>
              <a:ext cx="1090635" cy="1090635"/>
            </a:xfrm>
            <a:prstGeom prst="ellipse">
              <a:avLst/>
            </a:prstGeom>
            <a:solidFill>
              <a:schemeClr val="accent6"/>
            </a:solidFill>
            <a:ln cap="flat" cmpd="sng" w="2540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8"/>
            <p:cNvSpPr txBox="1"/>
            <p:nvPr/>
          </p:nvSpPr>
          <p:spPr>
            <a:xfrm>
              <a:off x="4147435" y="1304241"/>
              <a:ext cx="771195" cy="771195"/>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chemeClr val="lt1"/>
                </a:buClr>
                <a:buSzPts val="1100"/>
                <a:buFont typeface="Arial"/>
                <a:buNone/>
              </a:pPr>
              <a:r>
                <a:rPr b="0" i="0" lang="en-US" sz="1100" u="none" cap="none" strike="noStrike">
                  <a:solidFill>
                    <a:schemeClr val="lt1"/>
                  </a:solidFill>
                  <a:latin typeface="Arial"/>
                  <a:ea typeface="Arial"/>
                  <a:cs typeface="Arial"/>
                  <a:sym typeface="Arial"/>
                </a:rPr>
                <a:t>Population focus (Supports and Seats)</a:t>
              </a:r>
              <a:endParaRPr b="0" i="0" sz="1400" u="none" cap="none" strike="noStrike">
                <a:solidFill>
                  <a:srgbClr val="000000"/>
                </a:solidFill>
                <a:latin typeface="Arial"/>
                <a:ea typeface="Arial"/>
                <a:cs typeface="Arial"/>
                <a:sym typeface="Arial"/>
              </a:endParaRPr>
            </a:p>
          </p:txBody>
        </p:sp>
        <p:sp>
          <p:nvSpPr>
            <p:cNvPr id="399" name="Google Shape;399;p8"/>
            <p:cNvSpPr/>
            <p:nvPr/>
          </p:nvSpPr>
          <p:spPr>
            <a:xfrm>
              <a:off x="3386873" y="2993724"/>
              <a:ext cx="1090635" cy="1090635"/>
            </a:xfrm>
            <a:prstGeom prst="ellipse">
              <a:avLst/>
            </a:prstGeom>
            <a:solidFill>
              <a:schemeClr val="accent4"/>
            </a:solidFill>
            <a:ln cap="flat" cmpd="sng" w="2540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8"/>
            <p:cNvSpPr txBox="1"/>
            <p:nvPr/>
          </p:nvSpPr>
          <p:spPr>
            <a:xfrm>
              <a:off x="3546593" y="3153444"/>
              <a:ext cx="771195" cy="771195"/>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chemeClr val="lt1"/>
                </a:buClr>
                <a:buSzPts val="1100"/>
                <a:buFont typeface="Arial"/>
                <a:buNone/>
              </a:pPr>
              <a:r>
                <a:rPr b="0" i="0" lang="en-US" sz="1100" u="none" cap="none" strike="noStrike">
                  <a:solidFill>
                    <a:schemeClr val="lt1"/>
                  </a:solidFill>
                  <a:latin typeface="Arial"/>
                  <a:ea typeface="Arial"/>
                  <a:cs typeface="Arial"/>
                  <a:sym typeface="Arial"/>
                </a:rPr>
                <a:t>Robust Program Quality</a:t>
              </a:r>
              <a:endParaRPr b="0" i="0" sz="1400" u="none" cap="none" strike="noStrike">
                <a:solidFill>
                  <a:srgbClr val="000000"/>
                </a:solidFill>
                <a:latin typeface="Arial"/>
                <a:ea typeface="Arial"/>
                <a:cs typeface="Arial"/>
                <a:sym typeface="Arial"/>
              </a:endParaRPr>
            </a:p>
          </p:txBody>
        </p:sp>
        <p:sp>
          <p:nvSpPr>
            <p:cNvPr id="401" name="Google Shape;401;p8"/>
            <p:cNvSpPr/>
            <p:nvPr/>
          </p:nvSpPr>
          <p:spPr>
            <a:xfrm>
              <a:off x="1442505" y="2993724"/>
              <a:ext cx="1090635" cy="1090635"/>
            </a:xfrm>
            <a:prstGeom prst="ellipse">
              <a:avLst/>
            </a:prstGeom>
            <a:solidFill>
              <a:schemeClr val="accent2"/>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8"/>
            <p:cNvSpPr txBox="1"/>
            <p:nvPr/>
          </p:nvSpPr>
          <p:spPr>
            <a:xfrm>
              <a:off x="1602225" y="3153444"/>
              <a:ext cx="771195" cy="771195"/>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chemeClr val="lt1"/>
                </a:buClr>
                <a:buSzPts val="1100"/>
                <a:buFont typeface="Arial"/>
                <a:buNone/>
              </a:pPr>
              <a:r>
                <a:rPr b="0" i="0" lang="en-US" sz="1100" u="none" cap="none" strike="noStrike">
                  <a:solidFill>
                    <a:schemeClr val="lt1"/>
                  </a:solidFill>
                  <a:latin typeface="Arial"/>
                  <a:ea typeface="Arial"/>
                  <a:cs typeface="Arial"/>
                  <a:sym typeface="Arial"/>
                </a:rPr>
                <a:t>Policy / Advocacy</a:t>
              </a:r>
              <a:endParaRPr b="0" i="0" sz="1400" u="none" cap="none" strike="noStrike">
                <a:solidFill>
                  <a:srgbClr val="000000"/>
                </a:solidFill>
                <a:latin typeface="Arial"/>
                <a:ea typeface="Arial"/>
                <a:cs typeface="Arial"/>
                <a:sym typeface="Arial"/>
              </a:endParaRPr>
            </a:p>
          </p:txBody>
        </p:sp>
        <p:sp>
          <p:nvSpPr>
            <p:cNvPr id="403" name="Google Shape;403;p8"/>
            <p:cNvSpPr/>
            <p:nvPr/>
          </p:nvSpPr>
          <p:spPr>
            <a:xfrm>
              <a:off x="841662" y="1144521"/>
              <a:ext cx="1090635" cy="1090635"/>
            </a:xfrm>
            <a:prstGeom prst="ellipse">
              <a:avLst/>
            </a:prstGeom>
            <a:solidFill>
              <a:schemeClr val="accent3"/>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8"/>
            <p:cNvSpPr txBox="1"/>
            <p:nvPr/>
          </p:nvSpPr>
          <p:spPr>
            <a:xfrm>
              <a:off x="1001382" y="1304241"/>
              <a:ext cx="771195" cy="771195"/>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chemeClr val="lt1"/>
                </a:buClr>
                <a:buSzPts val="1100"/>
                <a:buFont typeface="Arial"/>
                <a:buNone/>
              </a:pPr>
              <a:r>
                <a:rPr b="0" i="0" lang="en-US" sz="1100" u="none" cap="none" strike="noStrike">
                  <a:solidFill>
                    <a:schemeClr val="lt1"/>
                  </a:solidFill>
                  <a:latin typeface="Arial"/>
                  <a:ea typeface="Arial"/>
                  <a:cs typeface="Arial"/>
                  <a:sym typeface="Arial"/>
                </a:rPr>
                <a:t>Voice and Narrative Change</a:t>
              </a:r>
              <a:endParaRPr b="0" i="0" sz="1400" u="none" cap="none" strike="noStrike">
                <a:solidFill>
                  <a:srgbClr val="000000"/>
                </a:solidFill>
                <a:latin typeface="Arial"/>
                <a:ea typeface="Arial"/>
                <a:cs typeface="Arial"/>
                <a:sym typeface="Arial"/>
              </a:endParaRPr>
            </a:p>
          </p:txBody>
        </p:sp>
      </p:grpSp>
      <p:sp>
        <p:nvSpPr>
          <p:cNvPr id="405" name="Google Shape;405;p8"/>
          <p:cNvSpPr txBox="1"/>
          <p:nvPr>
            <p:ph type="title"/>
          </p:nvPr>
        </p:nvSpPr>
        <p:spPr>
          <a:xfrm>
            <a:off x="174311" y="109681"/>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DM Serif Display"/>
              <a:buNone/>
            </a:pPr>
            <a:r>
              <a:rPr lang="en-US" sz="3300">
                <a:latin typeface="DM Serif Display"/>
                <a:ea typeface="DM Serif Display"/>
                <a:cs typeface="DM Serif Display"/>
                <a:sym typeface="DM Serif Display"/>
              </a:rPr>
              <a:t>The diagrams below are an alternative illustration of those key strategic priorities.</a:t>
            </a:r>
            <a:endParaRPr sz="3300"/>
          </a:p>
        </p:txBody>
      </p:sp>
      <p:sp>
        <p:nvSpPr>
          <p:cNvPr id="406" name="Google Shape;406;p8"/>
          <p:cNvSpPr/>
          <p:nvPr/>
        </p:nvSpPr>
        <p:spPr>
          <a:xfrm>
            <a:off x="5667507" y="3604775"/>
            <a:ext cx="860975" cy="481913"/>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07" name="Google Shape;407;p8"/>
          <p:cNvSpPr txBox="1"/>
          <p:nvPr/>
        </p:nvSpPr>
        <p:spPr>
          <a:xfrm>
            <a:off x="1018025" y="5878150"/>
            <a:ext cx="46494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2015 New Orleans YouthShift Priorities, which sets the stage of the OY ecosystem</a:t>
            </a:r>
            <a:endParaRPr b="0" i="0" sz="1400" u="none" cap="none" strike="noStrike">
              <a:solidFill>
                <a:srgbClr val="000000"/>
              </a:solidFill>
              <a:latin typeface="Arial"/>
              <a:ea typeface="Arial"/>
              <a:cs typeface="Arial"/>
              <a:sym typeface="Arial"/>
            </a:endParaRPr>
          </a:p>
        </p:txBody>
      </p:sp>
      <p:sp>
        <p:nvSpPr>
          <p:cNvPr id="408" name="Google Shape;408;p8"/>
          <p:cNvSpPr txBox="1"/>
          <p:nvPr/>
        </p:nvSpPr>
        <p:spPr>
          <a:xfrm>
            <a:off x="6596064" y="5879855"/>
            <a:ext cx="428707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Current OY Ecosystem Priorities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(2020 – 2025)</a:t>
            </a:r>
            <a:endParaRPr b="0" i="0" sz="1400" u="none" cap="none" strike="noStrike">
              <a:solidFill>
                <a:srgbClr val="000000"/>
              </a:solidFill>
              <a:latin typeface="Arial"/>
              <a:ea typeface="Arial"/>
              <a:cs typeface="Arial"/>
              <a:sym typeface="Arial"/>
            </a:endParaRPr>
          </a:p>
        </p:txBody>
      </p:sp>
      <p:sp>
        <p:nvSpPr>
          <p:cNvPr id="409" name="Google Shape;409;p8"/>
          <p:cNvSpPr txBox="1"/>
          <p:nvPr>
            <p:ph idx="12" type="sldNum"/>
          </p:nvPr>
        </p:nvSpPr>
        <p:spPr>
          <a:xfrm>
            <a:off x="9136100" y="6161075"/>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354C"/>
        </a:solidFill>
      </p:bgPr>
    </p:bg>
    <p:spTree>
      <p:nvGrpSpPr>
        <p:cNvPr id="413" name="Shape 413"/>
        <p:cNvGrpSpPr/>
        <p:nvPr/>
      </p:nvGrpSpPr>
      <p:grpSpPr>
        <a:xfrm>
          <a:off x="0" y="0"/>
          <a:ext cx="0" cy="0"/>
          <a:chOff x="0" y="0"/>
          <a:chExt cx="0" cy="0"/>
        </a:xfrm>
      </p:grpSpPr>
      <p:pic>
        <p:nvPicPr>
          <p:cNvPr descr="A group of women posing for a picture&#10;&#10;AI-generated content may be incorrect." id="414" name="Google Shape;414;p9"/>
          <p:cNvPicPr preferRelativeResize="0"/>
          <p:nvPr/>
        </p:nvPicPr>
        <p:blipFill rotWithShape="1">
          <a:blip r:embed="rId3">
            <a:alphaModFix amt="40000"/>
          </a:blip>
          <a:srcRect b="-124" l="-21" r="6533" t="13"/>
          <a:stretch/>
        </p:blipFill>
        <p:spPr>
          <a:xfrm>
            <a:off x="10064" y="-7942"/>
            <a:ext cx="12188875" cy="6894853"/>
          </a:xfrm>
          <a:prstGeom prst="rect">
            <a:avLst/>
          </a:prstGeom>
          <a:noFill/>
          <a:ln>
            <a:noFill/>
          </a:ln>
          <a:effectLst>
            <a:outerShdw rotWithShape="0" algn="ctr" dir="5400000" dist="50800">
              <a:srgbClr val="000000">
                <a:alpha val="42352"/>
              </a:srgbClr>
            </a:outerShdw>
          </a:effectLst>
        </p:spPr>
      </p:pic>
      <p:sp>
        <p:nvSpPr>
          <p:cNvPr id="415" name="Google Shape;415;p9"/>
          <p:cNvSpPr txBox="1"/>
          <p:nvPr/>
        </p:nvSpPr>
        <p:spPr>
          <a:xfrm>
            <a:off x="100737" y="3431145"/>
            <a:ext cx="3763506" cy="18158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Arial"/>
                <a:ea typeface="Arial"/>
                <a:cs typeface="Arial"/>
                <a:sym typeface="Arial"/>
              </a:rPr>
              <a:t>Coordinating Efforts: A Rallying Call for Better Outcomes for Young People </a:t>
            </a:r>
            <a:r>
              <a:rPr b="0" i="0" lang="en-US" sz="1400" u="none" cap="none" strike="noStrike">
                <a:solidFill>
                  <a:schemeClr val="lt1"/>
                </a:solidFill>
                <a:latin typeface="Arial"/>
                <a:ea typeface="Arial"/>
                <a:cs typeface="Arial"/>
                <a:sym typeface="Arial"/>
              </a:rPr>
              <a:t>​(2011-2019)</a:t>
            </a:r>
            <a:endParaRPr b="0" i="0" sz="1600" u="none" cap="none" strike="noStrike">
              <a:solidFill>
                <a:schemeClr val="lt1"/>
              </a:solidFill>
              <a:latin typeface="Arial"/>
              <a:ea typeface="Arial"/>
              <a:cs typeface="Arial"/>
              <a:sym typeface="Arial"/>
            </a:endParaRPr>
          </a:p>
        </p:txBody>
      </p:sp>
      <p:sp>
        <p:nvSpPr>
          <p:cNvPr id="416" name="Google Shape;416;p9"/>
          <p:cNvSpPr txBox="1"/>
          <p:nvPr/>
        </p:nvSpPr>
        <p:spPr>
          <a:xfrm>
            <a:off x="100739" y="2849146"/>
            <a:ext cx="2278251"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DM Serif Display"/>
                <a:ea typeface="DM Serif Display"/>
                <a:cs typeface="DM Serif Display"/>
                <a:sym typeface="DM Serif Display"/>
              </a:rPr>
              <a:t>CHAPTER 1</a:t>
            </a:r>
            <a:endParaRPr b="0" i="0" sz="1800" u="none" cap="none" strike="noStrike">
              <a:solidFill>
                <a:schemeClr val="lt1"/>
              </a:solidFill>
              <a:latin typeface="Arial"/>
              <a:ea typeface="Arial"/>
              <a:cs typeface="Arial"/>
              <a:sym typeface="Arial"/>
            </a:endParaRPr>
          </a:p>
        </p:txBody>
      </p:sp>
      <p:pic>
        <p:nvPicPr>
          <p:cNvPr descr="Blur Png Images - Free Download on Freepik" id="417" name="Google Shape;417;p9"/>
          <p:cNvPicPr preferRelativeResize="0"/>
          <p:nvPr/>
        </p:nvPicPr>
        <p:blipFill rotWithShape="1">
          <a:blip r:embed="rId4">
            <a:alphaModFix amt="20000"/>
          </a:blip>
          <a:srcRect b="3606" l="-654" r="-1392" t="0"/>
          <a:stretch/>
        </p:blipFill>
        <p:spPr>
          <a:xfrm>
            <a:off x="5513614" y="1553246"/>
            <a:ext cx="3769702" cy="3781844"/>
          </a:xfrm>
          <a:prstGeom prst="flowChartConnector">
            <a:avLst/>
          </a:prstGeom>
          <a:noFill/>
          <a:ln>
            <a:noFill/>
          </a:ln>
        </p:spPr>
      </p:pic>
      <p:grpSp>
        <p:nvGrpSpPr>
          <p:cNvPr id="418" name="Google Shape;418;p9"/>
          <p:cNvGrpSpPr/>
          <p:nvPr/>
        </p:nvGrpSpPr>
        <p:grpSpPr>
          <a:xfrm>
            <a:off x="4941523" y="988492"/>
            <a:ext cx="4910287" cy="4910287"/>
            <a:chOff x="839090" y="1986"/>
            <a:chExt cx="4910287" cy="4910287"/>
          </a:xfrm>
        </p:grpSpPr>
        <p:sp>
          <p:nvSpPr>
            <p:cNvPr id="419" name="Google Shape;419;p9"/>
            <p:cNvSpPr/>
            <p:nvPr/>
          </p:nvSpPr>
          <p:spPr>
            <a:xfrm>
              <a:off x="1404375" y="567271"/>
              <a:ext cx="3779716" cy="3779716"/>
            </a:xfrm>
            <a:prstGeom prst="blockArc">
              <a:avLst>
                <a:gd fmla="val 10800000" name="adj1"/>
                <a:gd fmla="val 16200000" name="adj2"/>
                <a:gd fmla="val 4641" name="adj3"/>
              </a:avLst>
            </a:prstGeom>
            <a:solidFill>
              <a:srgbClr val="FCDC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9"/>
            <p:cNvSpPr/>
            <p:nvPr/>
          </p:nvSpPr>
          <p:spPr>
            <a:xfrm>
              <a:off x="1404375" y="567271"/>
              <a:ext cx="3779716" cy="3779716"/>
            </a:xfrm>
            <a:prstGeom prst="blockArc">
              <a:avLst>
                <a:gd fmla="val 5400000" name="adj1"/>
                <a:gd fmla="val 10800000" name="adj2"/>
                <a:gd fmla="val 4641" name="adj3"/>
              </a:avLst>
            </a:prstGeom>
            <a:solidFill>
              <a:srgbClr val="FCDC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9"/>
            <p:cNvSpPr/>
            <p:nvPr/>
          </p:nvSpPr>
          <p:spPr>
            <a:xfrm>
              <a:off x="1404375" y="567271"/>
              <a:ext cx="3779716" cy="3779716"/>
            </a:xfrm>
            <a:prstGeom prst="blockArc">
              <a:avLst>
                <a:gd fmla="val 0" name="adj1"/>
                <a:gd fmla="val 5400000" name="adj2"/>
                <a:gd fmla="val 4641" name="adj3"/>
              </a:avLst>
            </a:prstGeom>
            <a:solidFill>
              <a:srgbClr val="FCDC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9"/>
            <p:cNvSpPr/>
            <p:nvPr/>
          </p:nvSpPr>
          <p:spPr>
            <a:xfrm>
              <a:off x="1404375" y="567271"/>
              <a:ext cx="3779716" cy="3779716"/>
            </a:xfrm>
            <a:prstGeom prst="blockArc">
              <a:avLst>
                <a:gd fmla="val 16200000" name="adj1"/>
                <a:gd fmla="val 0" name="adj2"/>
                <a:gd fmla="val 4641" name="adj3"/>
              </a:avLst>
            </a:prstGeom>
            <a:solidFill>
              <a:srgbClr val="FCDC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9"/>
            <p:cNvSpPr/>
            <p:nvPr/>
          </p:nvSpPr>
          <p:spPr>
            <a:xfrm>
              <a:off x="2409260" y="1625912"/>
              <a:ext cx="1740410" cy="1740410"/>
            </a:xfrm>
            <a:prstGeom prst="ellipse">
              <a:avLst/>
            </a:prstGeom>
            <a:solidFill>
              <a:srgbClr val="F9BF01"/>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9"/>
            <p:cNvSpPr txBox="1"/>
            <p:nvPr/>
          </p:nvSpPr>
          <p:spPr>
            <a:xfrm>
              <a:off x="2664137" y="1880789"/>
              <a:ext cx="1230656" cy="1230656"/>
            </a:xfrm>
            <a:prstGeom prst="rect">
              <a:avLst/>
            </a:prstGeom>
            <a:noFill/>
            <a:ln>
              <a:noFill/>
            </a:ln>
          </p:spPr>
          <p:txBody>
            <a:bodyPr anchorCtr="0" anchor="ctr" bIns="20300" lIns="20300" spcFirstLastPara="1" rIns="20300" wrap="square" tIns="20300">
              <a:noAutofit/>
            </a:bodyPr>
            <a:lstStyle/>
            <a:p>
              <a:pPr indent="0" lvl="0" marL="0" marR="0" rtl="0" algn="ctr">
                <a:lnSpc>
                  <a:spcPct val="90000"/>
                </a:lnSpc>
                <a:spcBef>
                  <a:spcPts val="0"/>
                </a:spcBef>
                <a:spcAft>
                  <a:spcPts val="0"/>
                </a:spcAft>
                <a:buClr>
                  <a:schemeClr val="lt1"/>
                </a:buClr>
                <a:buSzPts val="1600"/>
                <a:buFont typeface="Arial"/>
                <a:buNone/>
              </a:pPr>
              <a:r>
                <a:rPr b="0" i="0" lang="en-US" sz="1600" u="none" cap="none" strike="noStrike">
                  <a:solidFill>
                    <a:schemeClr val="lt1"/>
                  </a:solidFill>
                  <a:latin typeface="Arial"/>
                  <a:ea typeface="Arial"/>
                  <a:cs typeface="Arial"/>
                  <a:sym typeface="Arial"/>
                </a:rPr>
                <a:t>Coordination</a:t>
              </a:r>
              <a:endParaRPr b="0" i="0" sz="1400" u="none" cap="none" strike="noStrike">
                <a:solidFill>
                  <a:srgbClr val="000000"/>
                </a:solidFill>
                <a:latin typeface="Arial"/>
                <a:ea typeface="Arial"/>
                <a:cs typeface="Arial"/>
                <a:sym typeface="Arial"/>
              </a:endParaRPr>
            </a:p>
          </p:txBody>
        </p:sp>
        <p:sp>
          <p:nvSpPr>
            <p:cNvPr id="425" name="Google Shape;425;p9"/>
            <p:cNvSpPr/>
            <p:nvPr/>
          </p:nvSpPr>
          <p:spPr>
            <a:xfrm>
              <a:off x="2685090" y="1986"/>
              <a:ext cx="1218287" cy="1218287"/>
            </a:xfrm>
            <a:prstGeom prst="ellipse">
              <a:avLst/>
            </a:prstGeom>
            <a:solidFill>
              <a:schemeClr val="dk2"/>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9"/>
            <p:cNvSpPr txBox="1"/>
            <p:nvPr/>
          </p:nvSpPr>
          <p:spPr>
            <a:xfrm>
              <a:off x="2863504" y="180400"/>
              <a:ext cx="861459" cy="861459"/>
            </a:xfrm>
            <a:prstGeom prst="rect">
              <a:avLst/>
            </a:prstGeom>
            <a:noFill/>
            <a:ln>
              <a:noFill/>
            </a:ln>
          </p:spPr>
          <p:txBody>
            <a:bodyPr anchorCtr="0" anchor="ctr" bIns="17775" lIns="17775" spcFirstLastPara="1" rIns="17775" wrap="square" tIns="17775">
              <a:noAutofit/>
            </a:bodyPr>
            <a:lstStyle/>
            <a:p>
              <a:pPr indent="0" lvl="0" marL="0" marR="0" rtl="0" algn="ctr">
                <a:lnSpc>
                  <a:spcPct val="90000"/>
                </a:lnSpc>
                <a:spcBef>
                  <a:spcPts val="0"/>
                </a:spcBef>
                <a:spcAft>
                  <a:spcPts val="0"/>
                </a:spcAft>
                <a:buClr>
                  <a:schemeClr val="lt1"/>
                </a:buClr>
                <a:buSzPts val="1400"/>
                <a:buFont typeface="Arial"/>
                <a:buNone/>
              </a:pPr>
              <a:r>
                <a:rPr b="0" i="0" lang="en-US" sz="1400" u="none" cap="none" strike="noStrike">
                  <a:solidFill>
                    <a:schemeClr val="lt1"/>
                  </a:solidFill>
                  <a:latin typeface="Arial"/>
                  <a:ea typeface="Arial"/>
                  <a:cs typeface="Arial"/>
                  <a:sym typeface="Arial"/>
                </a:rPr>
                <a:t>Data and Research</a:t>
              </a:r>
              <a:endParaRPr b="0" i="0" sz="1400" u="none" cap="none" strike="noStrike">
                <a:solidFill>
                  <a:srgbClr val="000000"/>
                </a:solidFill>
                <a:latin typeface="Arial"/>
                <a:ea typeface="Arial"/>
                <a:cs typeface="Arial"/>
                <a:sym typeface="Arial"/>
              </a:endParaRPr>
            </a:p>
          </p:txBody>
        </p:sp>
        <p:sp>
          <p:nvSpPr>
            <p:cNvPr id="427" name="Google Shape;427;p9"/>
            <p:cNvSpPr/>
            <p:nvPr/>
          </p:nvSpPr>
          <p:spPr>
            <a:xfrm>
              <a:off x="4531090" y="1847986"/>
              <a:ext cx="1218287" cy="1218287"/>
            </a:xfrm>
            <a:prstGeom prst="ellipse">
              <a:avLst/>
            </a:prstGeom>
            <a:solidFill>
              <a:schemeClr val="accent6"/>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9"/>
            <p:cNvSpPr txBox="1"/>
            <p:nvPr/>
          </p:nvSpPr>
          <p:spPr>
            <a:xfrm>
              <a:off x="4709504" y="2026400"/>
              <a:ext cx="861459" cy="861459"/>
            </a:xfrm>
            <a:prstGeom prst="rect">
              <a:avLst/>
            </a:prstGeom>
            <a:noFill/>
            <a:ln>
              <a:noFill/>
            </a:ln>
          </p:spPr>
          <p:txBody>
            <a:bodyPr anchorCtr="0" anchor="ctr" bIns="17775" lIns="17775" spcFirstLastPara="1" rIns="17775" wrap="square" tIns="17775">
              <a:noAutofit/>
            </a:bodyPr>
            <a:lstStyle/>
            <a:p>
              <a:pPr indent="0" lvl="0" marL="0" marR="0" rtl="0" algn="ctr">
                <a:lnSpc>
                  <a:spcPct val="90000"/>
                </a:lnSpc>
                <a:spcBef>
                  <a:spcPts val="0"/>
                </a:spcBef>
                <a:spcAft>
                  <a:spcPts val="0"/>
                </a:spcAft>
                <a:buClr>
                  <a:schemeClr val="lt1"/>
                </a:buClr>
                <a:buSzPts val="1400"/>
                <a:buFont typeface="Arial"/>
                <a:buNone/>
              </a:pPr>
              <a:r>
                <a:rPr b="0" i="0" lang="en-US" sz="1400" u="none" cap="none" strike="noStrike">
                  <a:solidFill>
                    <a:schemeClr val="lt1"/>
                  </a:solidFill>
                  <a:latin typeface="Arial"/>
                  <a:ea typeface="Arial"/>
                  <a:cs typeface="Arial"/>
                  <a:sym typeface="Arial"/>
                </a:rPr>
                <a:t>Backbone Supports</a:t>
              </a:r>
              <a:endParaRPr b="0" i="0" sz="1400" u="none" cap="none" strike="noStrike">
                <a:solidFill>
                  <a:srgbClr val="000000"/>
                </a:solidFill>
                <a:latin typeface="Arial"/>
                <a:ea typeface="Arial"/>
                <a:cs typeface="Arial"/>
                <a:sym typeface="Arial"/>
              </a:endParaRPr>
            </a:p>
          </p:txBody>
        </p:sp>
        <p:sp>
          <p:nvSpPr>
            <p:cNvPr id="429" name="Google Shape;429;p9"/>
            <p:cNvSpPr/>
            <p:nvPr/>
          </p:nvSpPr>
          <p:spPr>
            <a:xfrm>
              <a:off x="2685090" y="3693986"/>
              <a:ext cx="1218287" cy="1218287"/>
            </a:xfrm>
            <a:prstGeom prst="ellipse">
              <a:avLst/>
            </a:prstGeom>
            <a:solidFill>
              <a:schemeClr val="accent4"/>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9"/>
            <p:cNvSpPr txBox="1"/>
            <p:nvPr/>
          </p:nvSpPr>
          <p:spPr>
            <a:xfrm>
              <a:off x="2863504" y="3872400"/>
              <a:ext cx="861459" cy="861459"/>
            </a:xfrm>
            <a:prstGeom prst="rect">
              <a:avLst/>
            </a:prstGeom>
            <a:noFill/>
            <a:ln>
              <a:noFill/>
            </a:ln>
          </p:spPr>
          <p:txBody>
            <a:bodyPr anchorCtr="0" anchor="ctr" bIns="17775" lIns="17775" spcFirstLastPara="1" rIns="17775" wrap="square" tIns="17775">
              <a:noAutofit/>
            </a:bodyPr>
            <a:lstStyle/>
            <a:p>
              <a:pPr indent="0" lvl="0" marL="0" marR="0" rtl="0" algn="ctr">
                <a:lnSpc>
                  <a:spcPct val="90000"/>
                </a:lnSpc>
                <a:spcBef>
                  <a:spcPts val="0"/>
                </a:spcBef>
                <a:spcAft>
                  <a:spcPts val="0"/>
                </a:spcAft>
                <a:buClr>
                  <a:schemeClr val="lt1"/>
                </a:buClr>
                <a:buSzPts val="1400"/>
                <a:buFont typeface="Arial"/>
                <a:buNone/>
              </a:pPr>
              <a:r>
                <a:rPr b="0" i="0" lang="en-US" sz="1400" u="none" cap="none" strike="noStrike">
                  <a:solidFill>
                    <a:schemeClr val="lt1"/>
                  </a:solidFill>
                  <a:latin typeface="Arial"/>
                  <a:ea typeface="Arial"/>
                  <a:cs typeface="Arial"/>
                  <a:sym typeface="Arial"/>
                </a:rPr>
                <a:t>Program Quality</a:t>
              </a:r>
              <a:endParaRPr b="0" i="0" sz="1400" u="none" cap="none" strike="noStrike">
                <a:solidFill>
                  <a:srgbClr val="000000"/>
                </a:solidFill>
                <a:latin typeface="Arial"/>
                <a:ea typeface="Arial"/>
                <a:cs typeface="Arial"/>
                <a:sym typeface="Arial"/>
              </a:endParaRPr>
            </a:p>
          </p:txBody>
        </p:sp>
        <p:sp>
          <p:nvSpPr>
            <p:cNvPr id="431" name="Google Shape;431;p9"/>
            <p:cNvSpPr/>
            <p:nvPr/>
          </p:nvSpPr>
          <p:spPr>
            <a:xfrm>
              <a:off x="839090" y="1847986"/>
              <a:ext cx="1218287" cy="1218287"/>
            </a:xfrm>
            <a:prstGeom prst="ellipse">
              <a:avLst/>
            </a:prstGeom>
            <a:solidFill>
              <a:schemeClr val="accent3"/>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9"/>
            <p:cNvSpPr txBox="1"/>
            <p:nvPr/>
          </p:nvSpPr>
          <p:spPr>
            <a:xfrm>
              <a:off x="1017504" y="2026400"/>
              <a:ext cx="861459" cy="861459"/>
            </a:xfrm>
            <a:prstGeom prst="rect">
              <a:avLst/>
            </a:prstGeom>
            <a:noFill/>
            <a:ln>
              <a:noFill/>
            </a:ln>
          </p:spPr>
          <p:txBody>
            <a:bodyPr anchorCtr="0" anchor="ctr" bIns="17775" lIns="17775" spcFirstLastPara="1" rIns="17775" wrap="square" tIns="17775">
              <a:noAutofit/>
            </a:bodyPr>
            <a:lstStyle/>
            <a:p>
              <a:pPr indent="0" lvl="0" marL="0" marR="0" rtl="0" algn="ctr">
                <a:lnSpc>
                  <a:spcPct val="90000"/>
                </a:lnSpc>
                <a:spcBef>
                  <a:spcPts val="0"/>
                </a:spcBef>
                <a:spcAft>
                  <a:spcPts val="0"/>
                </a:spcAft>
                <a:buClr>
                  <a:schemeClr val="lt1"/>
                </a:buClr>
                <a:buSzPts val="1400"/>
                <a:buFont typeface="Arial"/>
                <a:buNone/>
              </a:pPr>
              <a:r>
                <a:rPr b="0" i="0" lang="en-US" sz="1400" u="none" cap="none" strike="noStrike">
                  <a:solidFill>
                    <a:schemeClr val="lt1"/>
                  </a:solidFill>
                  <a:latin typeface="Arial"/>
                  <a:ea typeface="Arial"/>
                  <a:cs typeface="Arial"/>
                  <a:sym typeface="Arial"/>
                </a:rPr>
                <a:t>Youth Voice</a:t>
              </a:r>
              <a:endParaRPr b="0" i="0" sz="1400" u="none" cap="none" strike="noStrike">
                <a:solidFill>
                  <a:srgbClr val="000000"/>
                </a:solidFill>
                <a:latin typeface="Arial"/>
                <a:ea typeface="Arial"/>
                <a:cs typeface="Arial"/>
                <a:sym typeface="Arial"/>
              </a:endParaRPr>
            </a:p>
          </p:txBody>
        </p:sp>
      </p:grpSp>
      <p:sp>
        <p:nvSpPr>
          <p:cNvPr id="433" name="Google Shape;433;p9"/>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Hilton Foundation">
      <a:dk1>
        <a:srgbClr val="002D5A"/>
      </a:dk1>
      <a:lt1>
        <a:srgbClr val="FEFFFF"/>
      </a:lt1>
      <a:dk2>
        <a:srgbClr val="29354C"/>
      </a:dk2>
      <a:lt2>
        <a:srgbClr val="7BC3EE"/>
      </a:lt2>
      <a:accent1>
        <a:srgbClr val="FAC003"/>
      </a:accent1>
      <a:accent2>
        <a:srgbClr val="E05F00"/>
      </a:accent2>
      <a:accent3>
        <a:srgbClr val="38B2B4"/>
      </a:accent3>
      <a:accent4>
        <a:srgbClr val="7BCB00"/>
      </a:accent4>
      <a:accent5>
        <a:srgbClr val="A39078"/>
      </a:accent5>
      <a:accent6>
        <a:srgbClr val="D3BC82"/>
      </a:accent6>
      <a:hlink>
        <a:srgbClr val="1E1DBB"/>
      </a:hlink>
      <a:folHlink>
        <a:srgbClr val="B5520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Hilton Foundation">
      <a:dk1>
        <a:srgbClr val="002D5A"/>
      </a:dk1>
      <a:lt1>
        <a:srgbClr val="FEFFFF"/>
      </a:lt1>
      <a:dk2>
        <a:srgbClr val="29354C"/>
      </a:dk2>
      <a:lt2>
        <a:srgbClr val="7BC3EE"/>
      </a:lt2>
      <a:accent1>
        <a:srgbClr val="FAC003"/>
      </a:accent1>
      <a:accent2>
        <a:srgbClr val="E05F00"/>
      </a:accent2>
      <a:accent3>
        <a:srgbClr val="38B2B4"/>
      </a:accent3>
      <a:accent4>
        <a:srgbClr val="7BCB00"/>
      </a:accent4>
      <a:accent5>
        <a:srgbClr val="A39078"/>
      </a:accent5>
      <a:accent6>
        <a:srgbClr val="D3BC82"/>
      </a:accent6>
      <a:hlink>
        <a:srgbClr val="1E1DBB"/>
      </a:hlink>
      <a:folHlink>
        <a:srgbClr val="B5520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2024-08-18T21:37:26Z</dcterms:created>
  <dc:creator>Rapp, Brandon</dc:creator>
</cp:coreProperties>
</file>